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57" r:id="rId4"/>
    <p:sldId id="259" r:id="rId5"/>
    <p:sldId id="260" r:id="rId6"/>
    <p:sldId id="267" r:id="rId7"/>
    <p:sldId id="268" r:id="rId8"/>
    <p:sldId id="262" r:id="rId9"/>
    <p:sldId id="269" r:id="rId10"/>
    <p:sldId id="263" r:id="rId11"/>
    <p:sldId id="264" r:id="rId12"/>
    <p:sldId id="270" r:id="rId13"/>
    <p:sldId id="271" r:id="rId14"/>
    <p:sldId id="272" r:id="rId15"/>
    <p:sldId id="273" r:id="rId16"/>
    <p:sldId id="274" r:id="rId17"/>
    <p:sldId id="275" r:id="rId18"/>
    <p:sldId id="276" r:id="rId19"/>
    <p:sldId id="278" r:id="rId20"/>
    <p:sldId id="279" r:id="rId21"/>
    <p:sldId id="277"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97" autoAdjust="0"/>
  </p:normalViewPr>
  <p:slideViewPr>
    <p:cSldViewPr>
      <p:cViewPr varScale="1">
        <p:scale>
          <a:sx n="93" d="100"/>
          <a:sy n="93" d="100"/>
        </p:scale>
        <p:origin x="-4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1BBD9-2DB7-4497-84A0-244BE1ECE871}" type="datetimeFigureOut">
              <a:rPr lang="zh-TW" altLang="en-US" smtClean="0"/>
              <a:pPr/>
              <a:t>2010/5/25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43B1E-15B1-43F0-A341-0898190D581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a:t>
            </a:r>
            <a:r>
              <a:rPr lang="en-US" altLang="zh-TW" dirty="0" smtClean="0"/>
              <a:t>Control</a:t>
            </a:r>
            <a:r>
              <a:rPr lang="zh-TW" altLang="en-US" dirty="0" smtClean="0"/>
              <a:t>中較強的降雨出現在</a:t>
            </a:r>
            <a:r>
              <a:rPr lang="en-US" altLang="zh-TW" dirty="0" smtClean="0"/>
              <a:t>24HR</a:t>
            </a:r>
            <a:r>
              <a:rPr lang="zh-TW" altLang="en-US" dirty="0" smtClean="0"/>
              <a:t>後，並漸漸的自離中心</a:t>
            </a:r>
            <a:r>
              <a:rPr lang="en-US" altLang="zh-TW" dirty="0" smtClean="0"/>
              <a:t>40km</a:t>
            </a:r>
            <a:r>
              <a:rPr lang="zh-TW" altLang="en-US" dirty="0" smtClean="0"/>
              <a:t>向外移動超過離中心</a:t>
            </a:r>
            <a:r>
              <a:rPr lang="en-US" altLang="zh-TW" dirty="0" smtClean="0"/>
              <a:t>200km</a:t>
            </a:r>
            <a:r>
              <a:rPr lang="zh-TW" altLang="en-US" dirty="0" smtClean="0"/>
              <a:t>，而</a:t>
            </a:r>
            <a:r>
              <a:rPr lang="en-US" altLang="zh-TW" dirty="0" smtClean="0"/>
              <a:t>NOEVP</a:t>
            </a:r>
            <a:r>
              <a:rPr lang="zh-TW" altLang="en-US" dirty="0" smtClean="0"/>
              <a:t>就沒有這樣子的情況。從此可知蒸發冷卻對於對流移動以及</a:t>
            </a:r>
            <a:r>
              <a:rPr lang="en-US" altLang="zh-TW" dirty="0" smtClean="0"/>
              <a:t>TC</a:t>
            </a:r>
            <a:r>
              <a:rPr lang="zh-TW" altLang="en-US" dirty="0" smtClean="0"/>
              <a:t>的大小有顯著的影響。</a:t>
            </a:r>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兩個實驗的比較當中，可以看到</a:t>
            </a:r>
            <a:r>
              <a:rPr lang="en-US" altLang="zh-TW" dirty="0" smtClean="0"/>
              <a:t>control</a:t>
            </a:r>
            <a:r>
              <a:rPr lang="en-US" altLang="zh-TW" baseline="0" dirty="0" smtClean="0"/>
              <a:t> run</a:t>
            </a:r>
            <a:r>
              <a:rPr lang="zh-TW" altLang="en-US" baseline="0" dirty="0" smtClean="0"/>
              <a:t>除了在眼牆附近有降雨之外，眼牆以外的區域也有雨帶。</a:t>
            </a:r>
            <a:r>
              <a:rPr lang="en-US" altLang="zh-TW" baseline="0" dirty="0" smtClean="0"/>
              <a:t>NOEVP</a:t>
            </a:r>
            <a:r>
              <a:rPr lang="zh-TW" altLang="en-US" baseline="0" dirty="0" smtClean="0"/>
              <a:t>的模擬中幾乎沒有外圍雨帶生成，而在眼牆附近帶狀的降雨區存在時間不超過兩小時也沒有向外擴張的情況。</a:t>
            </a:r>
            <a:endParaRPr lang="en-US" altLang="zh-TW" baseline="0" dirty="0" smtClean="0"/>
          </a:p>
          <a:p>
            <a:r>
              <a:rPr lang="zh-TW" altLang="en-US" dirty="0" smtClean="0"/>
              <a:t>如此一來可以得知，蒸發冷卻對於向外移動的雨帶扮演著重要的角色。</a:t>
            </a:r>
            <a:endParaRPr lang="en-US" altLang="zh-TW" dirty="0" smtClean="0"/>
          </a:p>
          <a:p>
            <a:endParaRPr lang="en-US" altLang="zh-TW" dirty="0" smtClean="0"/>
          </a:p>
          <a:p>
            <a:r>
              <a:rPr lang="zh-TW" altLang="en-US" dirty="0" smtClean="0"/>
              <a:t>從位溫的圖中可以發現，在降雨區域下方都有明顯較低溫稱為冷池的區域。而在</a:t>
            </a:r>
            <a:r>
              <a:rPr lang="en-US" altLang="zh-TW" dirty="0" smtClean="0"/>
              <a:t>NOEVP</a:t>
            </a:r>
            <a:r>
              <a:rPr lang="zh-TW" altLang="en-US" dirty="0" smtClean="0"/>
              <a:t>的模擬中就沒有冷池的生成。這意味著蒸發冷卻造成的冷池，或許對於雨帶的生成是很重要的。</a:t>
            </a:r>
            <a:endParaRPr lang="en-US" altLang="zh-TW" dirty="0" smtClean="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6</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冷池會造成在雨帶上游側產生由於冷池與沿著流線的低層入流水平輻合進而連續產生對流胞</a:t>
            </a:r>
            <a:r>
              <a:rPr lang="en-US" altLang="zh-TW" dirty="0" smtClean="0"/>
              <a:t>(B~D)</a:t>
            </a:r>
            <a:r>
              <a:rPr lang="zh-TW" altLang="en-US" dirty="0" smtClean="0"/>
              <a:t>。因此可以得知冷池對於雨帶上游新發展的對流胞有顯著的影響。</a:t>
            </a:r>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雨帶逆時針的移動是由低層的流場與造成雨帶不隨流線移動的</a:t>
            </a:r>
            <a:r>
              <a:rPr lang="en-US" altLang="zh-TW" dirty="0" smtClean="0"/>
              <a:t>cross-band</a:t>
            </a:r>
            <a:r>
              <a:rPr lang="zh-TW" altLang="en-US" dirty="0" smtClean="0"/>
              <a:t>運動所導致。因此各個對流胞大致上沿著同心圓做</a:t>
            </a:r>
            <a:r>
              <a:rPr lang="en-US" altLang="zh-TW" dirty="0" smtClean="0"/>
              <a:t>cross-band</a:t>
            </a:r>
            <a:r>
              <a:rPr lang="zh-TW" altLang="en-US" dirty="0" smtClean="0"/>
              <a:t>的移動，並且雨帶有逐漸向外擴展的情況。</a:t>
            </a:r>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可以從圖中看見</a:t>
            </a:r>
            <a:r>
              <a:rPr lang="en-US" altLang="zh-TW" dirty="0" smtClean="0"/>
              <a:t>wind anomaly</a:t>
            </a:r>
            <a:r>
              <a:rPr lang="zh-TW" altLang="en-US" dirty="0" smtClean="0"/>
              <a:t>垂直於冷池鋒面上。而且可從</a:t>
            </a:r>
            <a:r>
              <a:rPr lang="en-US" altLang="zh-TW" dirty="0" err="1" smtClean="0"/>
              <a:t>a,b</a:t>
            </a:r>
            <a:r>
              <a:rPr lang="zh-TW" altLang="en-US" dirty="0" smtClean="0"/>
              <a:t>當中發現降雨帶來了下沉氣流，而這下沉氣流造成了</a:t>
            </a:r>
            <a:r>
              <a:rPr lang="en-US" altLang="zh-TW" dirty="0" smtClean="0"/>
              <a:t>c</a:t>
            </a:r>
            <a:r>
              <a:rPr lang="zh-TW" altLang="en-US" dirty="0" smtClean="0"/>
              <a:t>圖中的正的</a:t>
            </a:r>
            <a:r>
              <a:rPr lang="en-US" altLang="zh-TW" dirty="0" smtClean="0"/>
              <a:t>pressure anomaly</a:t>
            </a:r>
            <a:r>
              <a:rPr lang="zh-TW" altLang="en-US" dirty="0" smtClean="0"/>
              <a:t>。另外亦造成了近地表的</a:t>
            </a:r>
            <a:r>
              <a:rPr lang="en-US" altLang="zh-TW" dirty="0" smtClean="0"/>
              <a:t>wind anomaly</a:t>
            </a:r>
            <a:r>
              <a:rPr lang="zh-TW" altLang="en-US" dirty="0" smtClean="0"/>
              <a:t>。因此導致了徑向向外的不對稱流。</a:t>
            </a:r>
            <a:endParaRPr lang="en-US" altLang="zh-TW" dirty="0" smtClean="0"/>
          </a:p>
          <a:p>
            <a:endParaRPr lang="en-US" altLang="zh-TW" dirty="0" smtClean="0"/>
          </a:p>
          <a:p>
            <a:r>
              <a:rPr lang="zh-TW" altLang="en-US" dirty="0" smtClean="0"/>
              <a:t>因此由於冷池造成得向外移動與低層的入流影響，雨帶大致上沿著同心圓移動。</a:t>
            </a:r>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從圖</a:t>
            </a:r>
            <a:r>
              <a:rPr lang="en-US" altLang="zh-TW" dirty="0" err="1" smtClean="0"/>
              <a:t>a,b</a:t>
            </a:r>
            <a:r>
              <a:rPr lang="zh-TW" altLang="en-US" dirty="0" smtClean="0"/>
              <a:t>當中可以看到，冷池造成的下沉氣流，使得高相當位溫的空氣在冷池前緣輻合上升，並且輕易的達到低於</a:t>
            </a:r>
            <a:r>
              <a:rPr lang="en-US" altLang="zh-TW" dirty="0" smtClean="0"/>
              <a:t>1km</a:t>
            </a:r>
            <a:r>
              <a:rPr lang="zh-TW" altLang="en-US" dirty="0" smtClean="0"/>
              <a:t>的凝結高度</a:t>
            </a:r>
            <a:endParaRPr lang="en-US" altLang="zh-TW" dirty="0" smtClean="0"/>
          </a:p>
          <a:p>
            <a:r>
              <a:rPr lang="zh-TW" altLang="en-US" dirty="0" smtClean="0"/>
              <a:t>凝結所釋放的凝結熱加速了上升運動，在約</a:t>
            </a:r>
            <a:r>
              <a:rPr lang="en-US" altLang="zh-TW" dirty="0" smtClean="0"/>
              <a:t>4.5km</a:t>
            </a:r>
            <a:r>
              <a:rPr lang="zh-TW" altLang="en-US" dirty="0" smtClean="0"/>
              <a:t>處更是超過了</a:t>
            </a:r>
            <a:r>
              <a:rPr lang="en-US" altLang="zh-TW" dirty="0" smtClean="0"/>
              <a:t>8m/s</a:t>
            </a:r>
            <a:r>
              <a:rPr lang="zh-TW" altLang="en-US" dirty="0" smtClean="0"/>
              <a:t>，其軸向內側傾斜。</a:t>
            </a:r>
            <a:endParaRPr lang="en-US" altLang="zh-TW" dirty="0" smtClean="0"/>
          </a:p>
          <a:p>
            <a:endParaRPr lang="en-US" altLang="zh-TW" dirty="0" smtClean="0"/>
          </a:p>
          <a:p>
            <a:r>
              <a:rPr lang="zh-TW" altLang="en-US" dirty="0" smtClean="0"/>
              <a:t>蒸發冷卻造成了下沉氣流，這下沉氣流與非絕熱冷卻增強了在</a:t>
            </a:r>
            <a:r>
              <a:rPr lang="en-US" altLang="zh-TW" dirty="0" smtClean="0"/>
              <a:t>PBL</a:t>
            </a:r>
            <a:r>
              <a:rPr lang="zh-TW" altLang="en-US" dirty="0" smtClean="0"/>
              <a:t>裡的冷池。並且帶來了中對流層較乾的空氣，使得</a:t>
            </a:r>
            <a:r>
              <a:rPr lang="en-US" altLang="zh-TW" dirty="0" smtClean="0"/>
              <a:t>PBL</a:t>
            </a:r>
            <a:r>
              <a:rPr lang="zh-TW" altLang="en-US" dirty="0" smtClean="0"/>
              <a:t>裡的雨水持續的蒸發。</a:t>
            </a:r>
            <a:endParaRPr lang="en-US" altLang="zh-TW" dirty="0" smtClean="0"/>
          </a:p>
          <a:p>
            <a:endParaRPr lang="en-US" altLang="zh-TW" dirty="0" smtClean="0"/>
          </a:p>
          <a:p>
            <a:r>
              <a:rPr lang="zh-TW" altLang="en-US" dirty="0" smtClean="0"/>
              <a:t>冷池</a:t>
            </a:r>
            <a:r>
              <a:rPr lang="en-US" altLang="zh-TW" dirty="0" smtClean="0"/>
              <a:t>cross-band</a:t>
            </a:r>
            <a:r>
              <a:rPr lang="zh-TW" altLang="en-US" dirty="0" smtClean="0"/>
              <a:t>的移動造成了抬升，使得下一個對流胞的生成，維持了雨帶。</a:t>
            </a:r>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a:t>
            </a:r>
            <a:r>
              <a:rPr lang="en-US" altLang="zh-TW" dirty="0" smtClean="0"/>
              <a:t>4.22km</a:t>
            </a:r>
            <a:r>
              <a:rPr lang="zh-TW" altLang="en-US" dirty="0" smtClean="0"/>
              <a:t>高的地方，三個實驗結果之間在下沉氣流的部分差異並不大。不過在低層</a:t>
            </a:r>
            <a:r>
              <a:rPr lang="en-US" altLang="zh-TW" dirty="0" smtClean="0"/>
              <a:t>1.14km</a:t>
            </a:r>
            <a:r>
              <a:rPr lang="zh-TW" altLang="en-US" dirty="0" smtClean="0"/>
              <a:t>高處，</a:t>
            </a:r>
            <a:r>
              <a:rPr lang="en-US" altLang="zh-TW" dirty="0" smtClean="0"/>
              <a:t>NOWL</a:t>
            </a:r>
            <a:r>
              <a:rPr lang="zh-TW" altLang="en-US" dirty="0" smtClean="0"/>
              <a:t>與</a:t>
            </a:r>
            <a:r>
              <a:rPr lang="en-US" altLang="zh-TW" dirty="0" smtClean="0"/>
              <a:t>control</a:t>
            </a:r>
            <a:r>
              <a:rPr lang="zh-TW" altLang="en-US" dirty="0" smtClean="0"/>
              <a:t>的差異並不明顯，而</a:t>
            </a:r>
            <a:r>
              <a:rPr lang="en-US" altLang="zh-TW" dirty="0" smtClean="0"/>
              <a:t>NOEVP</a:t>
            </a:r>
            <a:r>
              <a:rPr lang="zh-TW" altLang="en-US" dirty="0" smtClean="0"/>
              <a:t>在大於</a:t>
            </a:r>
            <a:r>
              <a:rPr lang="en-US" altLang="zh-TW" dirty="0" smtClean="0"/>
              <a:t>-3m/s</a:t>
            </a:r>
            <a:r>
              <a:rPr lang="zh-TW" altLang="en-US" dirty="0" smtClean="0"/>
              <a:t>的下沉氣流點數比</a:t>
            </a:r>
            <a:r>
              <a:rPr lang="en-US" altLang="zh-TW" dirty="0" smtClean="0"/>
              <a:t>control</a:t>
            </a:r>
            <a:r>
              <a:rPr lang="zh-TW" altLang="en-US" dirty="0" smtClean="0"/>
              <a:t>大概少了一個級數。</a:t>
            </a:r>
            <a:endParaRPr lang="en-US" altLang="zh-TW" dirty="0" smtClean="0"/>
          </a:p>
          <a:p>
            <a:r>
              <a:rPr lang="zh-TW" altLang="en-US" dirty="0" smtClean="0"/>
              <a:t>因此可以得知水承載對於下沉氣流的生成並沒有顯著的影響，主要還是受到蒸發冷卻所造成的。</a:t>
            </a:r>
            <a:endParaRPr lang="en-US" altLang="zh-TW" dirty="0" smtClean="0"/>
          </a:p>
          <a:p>
            <a:endParaRPr lang="en-US" altLang="zh-TW" dirty="0" smtClean="0"/>
          </a:p>
          <a:p>
            <a:r>
              <a:rPr lang="zh-TW" altLang="en-US" dirty="0" smtClean="0"/>
              <a:t>另外</a:t>
            </a:r>
            <a:r>
              <a:rPr lang="en-US" altLang="zh-TW" dirty="0" smtClean="0"/>
              <a:t>NOEVP</a:t>
            </a:r>
            <a:r>
              <a:rPr lang="zh-TW" altLang="en-US" dirty="0" smtClean="0"/>
              <a:t>的模擬中，不管是在</a:t>
            </a:r>
            <a:r>
              <a:rPr lang="en-US" altLang="zh-TW" dirty="0" smtClean="0"/>
              <a:t>4.22km</a:t>
            </a:r>
            <a:r>
              <a:rPr lang="zh-TW" altLang="en-US" dirty="0" smtClean="0"/>
              <a:t>或者</a:t>
            </a:r>
            <a:r>
              <a:rPr lang="en-US" altLang="zh-TW" dirty="0" smtClean="0"/>
              <a:t>1.14km</a:t>
            </a:r>
            <a:r>
              <a:rPr lang="zh-TW" altLang="en-US" dirty="0" smtClean="0"/>
              <a:t>處，大於</a:t>
            </a:r>
            <a:r>
              <a:rPr lang="en-US" altLang="zh-TW" dirty="0" smtClean="0"/>
              <a:t>2m/s</a:t>
            </a:r>
            <a:r>
              <a:rPr lang="zh-TW" altLang="en-US" dirty="0" smtClean="0"/>
              <a:t>的上升氣流都比</a:t>
            </a:r>
            <a:r>
              <a:rPr lang="en-US" altLang="zh-TW" dirty="0" smtClean="0"/>
              <a:t>control</a:t>
            </a:r>
            <a:r>
              <a:rPr lang="zh-TW" altLang="en-US" dirty="0" smtClean="0"/>
              <a:t>及</a:t>
            </a:r>
            <a:r>
              <a:rPr lang="en-US" altLang="zh-TW" dirty="0" smtClean="0"/>
              <a:t>NOWL</a:t>
            </a:r>
            <a:r>
              <a:rPr lang="zh-TW" altLang="en-US" dirty="0" smtClean="0"/>
              <a:t>少了很多，這是由於在</a:t>
            </a:r>
            <a:r>
              <a:rPr lang="en-US" altLang="zh-TW" dirty="0" smtClean="0"/>
              <a:t>NOEVP</a:t>
            </a:r>
            <a:r>
              <a:rPr lang="zh-TW" altLang="en-US" dirty="0" smtClean="0"/>
              <a:t>的模擬中，沒有生成外圍雨帶</a:t>
            </a:r>
            <a:endParaRPr lang="en-US" altLang="zh-TW" dirty="0" smtClean="0"/>
          </a:p>
          <a:p>
            <a:r>
              <a:rPr lang="zh-TW" altLang="en-US" dirty="0" smtClean="0"/>
              <a:t>而在</a:t>
            </a:r>
            <a:r>
              <a:rPr lang="en-US" altLang="zh-TW" dirty="0" smtClean="0"/>
              <a:t>1.14km</a:t>
            </a:r>
            <a:r>
              <a:rPr lang="zh-TW" altLang="en-US" dirty="0" smtClean="0"/>
              <a:t>高，大於</a:t>
            </a:r>
            <a:r>
              <a:rPr lang="en-US" altLang="zh-TW" dirty="0" smtClean="0"/>
              <a:t>5m/s</a:t>
            </a:r>
            <a:r>
              <a:rPr lang="zh-TW" altLang="en-US" dirty="0" smtClean="0"/>
              <a:t>的上升氣流</a:t>
            </a:r>
            <a:r>
              <a:rPr lang="en-US" altLang="zh-TW" dirty="0" smtClean="0"/>
              <a:t>NOWL</a:t>
            </a:r>
            <a:r>
              <a:rPr lang="zh-TW" altLang="en-US" dirty="0" smtClean="0"/>
              <a:t>的點數多於</a:t>
            </a:r>
            <a:r>
              <a:rPr lang="en-US" altLang="zh-TW" dirty="0" smtClean="0"/>
              <a:t>control</a:t>
            </a:r>
            <a:r>
              <a:rPr lang="zh-TW" altLang="en-US" dirty="0" smtClean="0"/>
              <a:t>，推測是由於少了水承載的壓制效應。</a:t>
            </a:r>
            <a:endParaRPr lang="en-US" altLang="zh-TW" dirty="0" smtClean="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Pressure</a:t>
            </a:r>
            <a:r>
              <a:rPr lang="en-US" altLang="zh-TW" baseline="0" dirty="0" smtClean="0"/>
              <a:t> anomaly</a:t>
            </a:r>
            <a:r>
              <a:rPr lang="zh-TW" altLang="en-US" baseline="0" dirty="0" smtClean="0"/>
              <a:t>的分布情況可以看做內重力波向外傳遞，可是這些</a:t>
            </a:r>
            <a:r>
              <a:rPr lang="en-US" altLang="zh-TW" baseline="0" dirty="0" smtClean="0"/>
              <a:t>pressure anomaly</a:t>
            </a:r>
            <a:r>
              <a:rPr lang="zh-TW" altLang="en-US" baseline="0" dirty="0" smtClean="0"/>
              <a:t>並未伴隨著雲帶。</a:t>
            </a:r>
            <a:endParaRPr lang="en-US" altLang="zh-TW" baseline="0" dirty="0" smtClean="0"/>
          </a:p>
          <a:p>
            <a:r>
              <a:rPr lang="zh-TW" altLang="en-US" baseline="0" dirty="0" smtClean="0"/>
              <a:t>而且</a:t>
            </a:r>
            <a:r>
              <a:rPr lang="en-US" altLang="zh-TW" baseline="0" dirty="0" smtClean="0"/>
              <a:t>pressure anomaly</a:t>
            </a:r>
            <a:r>
              <a:rPr lang="zh-TW" altLang="en-US" baseline="0" dirty="0" smtClean="0"/>
              <a:t>移動的速度比模擬的雨帶移速快了許多，因此至少在本研究中內重力波與雨帶的對流胞沒有太大的關係，或許啟動了對流胞的生成。</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14</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543B1E-15B1-43F0-A341-0898190D5814}" type="slidenum">
              <a:rPr lang="zh-TW" altLang="en-US" smtClean="0"/>
              <a:pPr/>
              <a:t>21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F72F9E09-9369-40F2-B0AB-F4F3BDDA9544}" type="datetimeFigureOut">
              <a:rPr lang="zh-TW" altLang="en-US" smtClean="0"/>
              <a:pPr/>
              <a:t>2010/5/25</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56904548-19E9-458E-ABC1-4FA19A4A259E}"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04548-19E9-458E-ABC1-4FA19A4A259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F72F9E09-9369-40F2-B0AB-F4F3BDDA9544}" type="datetimeFigureOut">
              <a:rPr lang="zh-TW" altLang="en-US" smtClean="0"/>
              <a:pPr/>
              <a:t>2010/5/25</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56904548-19E9-458E-ABC1-4FA19A4A259E}"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F72F9E09-9369-40F2-B0AB-F4F3BDDA9544}" type="datetimeFigureOut">
              <a:rPr lang="zh-TW" altLang="en-US" smtClean="0"/>
              <a:pPr/>
              <a:t>2010/5/25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04548-19E9-458E-ABC1-4FA19A4A259E}"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72F9E09-9369-40F2-B0AB-F4F3BDDA9544}" type="datetimeFigureOut">
              <a:rPr lang="zh-TW" altLang="en-US" smtClean="0"/>
              <a:pPr/>
              <a:t>2010/5/25</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6904548-19E9-458E-ABC1-4FA19A4A259E}"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G:\vapor.av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71538" y="1857364"/>
            <a:ext cx="7143800" cy="1500198"/>
          </a:xfrm>
          <a:ln>
            <a:solidFill>
              <a:schemeClr val="bg2">
                <a:lumMod val="75000"/>
              </a:schemeClr>
            </a:solidFill>
          </a:ln>
        </p:spPr>
        <p:txBody>
          <a:bodyPr>
            <a:normAutofit/>
          </a:bodyPr>
          <a:lstStyle/>
          <a:p>
            <a:pPr algn="ctr"/>
            <a:r>
              <a:rPr lang="en-US" altLang="zh-TW" sz="2400" b="1" dirty="0" smtClean="0"/>
              <a:t>Impacts of Evaporation from Raindrops on Tropical Cyclones. Part II: Features of </a:t>
            </a:r>
            <a:r>
              <a:rPr lang="en-US" altLang="zh-TW" sz="2400" b="1" dirty="0" err="1" smtClean="0"/>
              <a:t>Rainbands</a:t>
            </a:r>
            <a:r>
              <a:rPr lang="en-US" altLang="zh-TW" sz="2400" b="1" dirty="0" smtClean="0"/>
              <a:t> and Asymmetric Structure</a:t>
            </a:r>
            <a:endParaRPr lang="zh-TW" altLang="en-US" sz="2400" b="1" dirty="0"/>
          </a:p>
        </p:txBody>
      </p:sp>
      <p:sp>
        <p:nvSpPr>
          <p:cNvPr id="3" name="副標題 2"/>
          <p:cNvSpPr>
            <a:spLocks noGrp="1"/>
          </p:cNvSpPr>
          <p:nvPr>
            <p:ph type="subTitle" idx="1"/>
          </p:nvPr>
        </p:nvSpPr>
        <p:spPr>
          <a:xfrm>
            <a:off x="1214414" y="4000504"/>
            <a:ext cx="6858000" cy="533400"/>
          </a:xfrm>
        </p:spPr>
        <p:txBody>
          <a:bodyPr/>
          <a:lstStyle/>
          <a:p>
            <a:r>
              <a:rPr lang="zh-TW" altLang="en-US" dirty="0" smtClean="0"/>
              <a:t>報告人：魏士偉</a:t>
            </a:r>
            <a:endParaRPr lang="zh-TW" altLang="en-US" dirty="0"/>
          </a:p>
        </p:txBody>
      </p:sp>
      <p:sp>
        <p:nvSpPr>
          <p:cNvPr id="4" name="文字方塊 3"/>
          <p:cNvSpPr txBox="1"/>
          <p:nvPr/>
        </p:nvSpPr>
        <p:spPr>
          <a:xfrm>
            <a:off x="1071538" y="5000636"/>
            <a:ext cx="7500990" cy="830997"/>
          </a:xfrm>
          <a:prstGeom prst="rect">
            <a:avLst/>
          </a:prstGeom>
          <a:noFill/>
        </p:spPr>
        <p:txBody>
          <a:bodyPr wrap="square" rtlCol="0">
            <a:spAutoFit/>
          </a:bodyPr>
          <a:lstStyle/>
          <a:p>
            <a:r>
              <a:rPr lang="en-US" altLang="zh-TW" sz="1600" dirty="0" smtClean="0"/>
              <a:t>Reference:  Sawada, M. and T. Iwasaki, 2010: Impacts of Evaporation from</a:t>
            </a:r>
            <a:r>
              <a:rPr lang="zh-TW" altLang="en-US" sz="1600" dirty="0" smtClean="0"/>
              <a:t> </a:t>
            </a:r>
            <a:r>
              <a:rPr lang="en-US" altLang="zh-TW" sz="1600" dirty="0" smtClean="0"/>
              <a:t>Raindrops on</a:t>
            </a:r>
          </a:p>
          <a:p>
            <a:r>
              <a:rPr lang="zh-TW" altLang="en-US" sz="1600" dirty="0" smtClean="0"/>
              <a:t>　　</a:t>
            </a:r>
            <a:r>
              <a:rPr lang="en-US" altLang="zh-TW" sz="1600" dirty="0" smtClean="0"/>
              <a:t>Tropical Cyclones. Part II: Features of </a:t>
            </a:r>
            <a:r>
              <a:rPr lang="en-US" altLang="zh-TW" sz="1600" dirty="0" err="1" smtClean="0"/>
              <a:t>Rainbands</a:t>
            </a:r>
            <a:r>
              <a:rPr lang="en-US" altLang="zh-TW" sz="1600" dirty="0" smtClean="0"/>
              <a:t> and Asymmetric Structure, </a:t>
            </a:r>
          </a:p>
          <a:p>
            <a:r>
              <a:rPr lang="zh-TW" altLang="en-US" sz="1600" i="1" dirty="0" smtClean="0"/>
              <a:t>　　</a:t>
            </a:r>
            <a:r>
              <a:rPr lang="en-US" altLang="zh-TW" sz="1600" i="1" dirty="0" smtClean="0"/>
              <a:t>Journal of Atmos. Sci.</a:t>
            </a:r>
            <a:r>
              <a:rPr lang="en-US" altLang="zh-TW" sz="1600" dirty="0" smtClean="0"/>
              <a:t>, </a:t>
            </a:r>
            <a:r>
              <a:rPr lang="en-US" altLang="zh-TW" sz="1600" b="1" dirty="0" smtClean="0"/>
              <a:t>67</a:t>
            </a:r>
            <a:r>
              <a:rPr lang="en-US" altLang="zh-TW" sz="1600" dirty="0" smtClean="0"/>
              <a:t>, 84-96</a:t>
            </a:r>
            <a:endParaRPr lang="zh-TW" altLang="en-US" sz="1600" dirty="0"/>
          </a:p>
        </p:txBody>
      </p:sp>
      <p:sp>
        <p:nvSpPr>
          <p:cNvPr id="5" name="矩形 4"/>
          <p:cNvSpPr/>
          <p:nvPr/>
        </p:nvSpPr>
        <p:spPr>
          <a:xfrm>
            <a:off x="928662" y="1857364"/>
            <a:ext cx="214314" cy="150019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雨帶的維持機制</a:t>
            </a:r>
            <a:endParaRPr lang="zh-TW" alt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067181" y="1071546"/>
            <a:ext cx="3504819" cy="5568262"/>
          </a:xfrm>
          <a:prstGeom prst="rect">
            <a:avLst/>
          </a:prstGeom>
          <a:noFill/>
          <a:ln w="9525">
            <a:noFill/>
            <a:miter lim="800000"/>
            <a:headEnd/>
            <a:tailEnd/>
          </a:ln>
        </p:spPr>
      </p:pic>
      <p:pic>
        <p:nvPicPr>
          <p:cNvPr id="1027" name="Picture 3"/>
          <p:cNvPicPr>
            <a:picLocks noGrp="1" noChangeAspect="1" noChangeArrowheads="1"/>
          </p:cNvPicPr>
          <p:nvPr>
            <p:ph sz="quarter" idx="2"/>
          </p:nvPr>
        </p:nvPicPr>
        <p:blipFill>
          <a:blip r:embed="rId4" cstate="print"/>
          <a:srcRect/>
          <a:stretch>
            <a:fillRect/>
          </a:stretch>
        </p:blipFill>
        <p:spPr bwMode="auto">
          <a:xfrm>
            <a:off x="4816505" y="4463520"/>
            <a:ext cx="4041775" cy="2108752"/>
          </a:xfrm>
          <a:prstGeom prst="rect">
            <a:avLst/>
          </a:prstGeom>
          <a:noFill/>
          <a:ln w="9525">
            <a:noFill/>
            <a:miter lim="800000"/>
            <a:headEnd/>
            <a:tailEnd/>
          </a:ln>
        </p:spPr>
      </p:pic>
      <p:sp>
        <p:nvSpPr>
          <p:cNvPr id="13" name="文字方塊 12"/>
          <p:cNvSpPr txBox="1"/>
          <p:nvPr/>
        </p:nvSpPr>
        <p:spPr>
          <a:xfrm>
            <a:off x="4786314" y="1285860"/>
            <a:ext cx="4000528" cy="923330"/>
          </a:xfrm>
          <a:prstGeom prst="rect">
            <a:avLst/>
          </a:prstGeom>
          <a:noFill/>
        </p:spPr>
        <p:txBody>
          <a:bodyPr wrap="square" rtlCol="0">
            <a:spAutoFit/>
          </a:bodyPr>
          <a:lstStyle/>
          <a:p>
            <a:pPr algn="just"/>
            <a:r>
              <a:rPr lang="zh-TW" altLang="en-US" dirty="0" smtClean="0"/>
              <a:t>雨帶</a:t>
            </a:r>
            <a:r>
              <a:rPr lang="en-US" altLang="zh-TW" dirty="0" smtClean="0"/>
              <a:t>Cross-band</a:t>
            </a:r>
            <a:r>
              <a:rPr lang="zh-TW" altLang="en-US" dirty="0" smtClean="0"/>
              <a:t>的移動，在雨帶的維持上扮演了重要的角色，並且防止雨帶進入眼牆。</a:t>
            </a:r>
            <a:endParaRPr lang="zh-TW" altLang="en-US" dirty="0"/>
          </a:p>
        </p:txBody>
      </p:sp>
      <p:cxnSp>
        <p:nvCxnSpPr>
          <p:cNvPr id="15" name="直線接點 14"/>
          <p:cNvCxnSpPr/>
          <p:nvPr/>
        </p:nvCxnSpPr>
        <p:spPr>
          <a:xfrm rot="16200000" flipV="1">
            <a:off x="2107389" y="1750207"/>
            <a:ext cx="1357322" cy="4286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水承載對下沉氣流的影響</a:t>
            </a:r>
            <a:endParaRPr lang="zh-TW" altLang="en-US" dirty="0"/>
          </a:p>
        </p:txBody>
      </p:sp>
      <p:sp>
        <p:nvSpPr>
          <p:cNvPr id="5" name="內容版面配置區 4"/>
          <p:cNvSpPr>
            <a:spLocks noGrp="1"/>
          </p:cNvSpPr>
          <p:nvPr>
            <p:ph sz="quarter" idx="2"/>
          </p:nvPr>
        </p:nvSpPr>
        <p:spPr/>
        <p:txBody>
          <a:bodyPr/>
          <a:lstStyle/>
          <a:p>
            <a:r>
              <a:rPr lang="zh-TW" altLang="en-US" dirty="0" smtClean="0"/>
              <a:t>除了蒸發冷卻外，水乘載亦可能對下沉氣流的生成有所影響。</a:t>
            </a:r>
            <a:endParaRPr lang="zh-TW" alt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567207" y="1219200"/>
            <a:ext cx="3821761" cy="49371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719664" y="5157804"/>
            <a:ext cx="3638550" cy="628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a:t>
            </a:r>
            <a:r>
              <a:rPr lang="en-US" altLang="zh-TW" dirty="0" smtClean="0"/>
              <a:t>--</a:t>
            </a:r>
            <a:r>
              <a:rPr lang="zh-TW" altLang="en-US" dirty="0" smtClean="0"/>
              <a:t>與觀測雨帶比較</a:t>
            </a:r>
            <a:endParaRPr lang="zh-TW" altLang="en-US" dirty="0"/>
          </a:p>
        </p:txBody>
      </p:sp>
      <p:sp>
        <p:nvSpPr>
          <p:cNvPr id="3" name="內容版面配置區 2"/>
          <p:cNvSpPr>
            <a:spLocks noGrp="1"/>
          </p:cNvSpPr>
          <p:nvPr>
            <p:ph sz="quarter" idx="1"/>
          </p:nvPr>
        </p:nvSpPr>
        <p:spPr/>
        <p:txBody>
          <a:bodyPr/>
          <a:lstStyle/>
          <a:p>
            <a:r>
              <a:rPr lang="zh-TW" altLang="en-US" dirty="0" smtClean="0"/>
              <a:t>在</a:t>
            </a:r>
            <a:r>
              <a:rPr lang="en-US" altLang="zh-TW" dirty="0" err="1" smtClean="0"/>
              <a:t>Tatehira</a:t>
            </a:r>
            <a:r>
              <a:rPr lang="en-US" altLang="zh-TW" dirty="0" smtClean="0"/>
              <a:t>, 1961</a:t>
            </a:r>
            <a:r>
              <a:rPr lang="zh-TW" altLang="en-US" dirty="0" smtClean="0"/>
              <a:t>的觀測研究當中，雷達回波徑向外移以及逆時針旋轉的情況，跟模擬的雨帶特徵相當接近。</a:t>
            </a:r>
            <a:endParaRPr lang="en-US" altLang="zh-TW" dirty="0" smtClean="0"/>
          </a:p>
          <a:p>
            <a:r>
              <a:rPr lang="zh-TW" altLang="en-US" dirty="0" smtClean="0"/>
              <a:t>本次模擬中，冷池對於雨帶的維持扮演重要角色的結果與</a:t>
            </a:r>
            <a:r>
              <a:rPr lang="en-US" altLang="zh-TW" dirty="0" smtClean="0"/>
              <a:t>Barnes</a:t>
            </a:r>
            <a:r>
              <a:rPr lang="zh-TW" altLang="en-US" dirty="0" smtClean="0"/>
              <a:t>等人在</a:t>
            </a:r>
            <a:r>
              <a:rPr lang="en-US" altLang="zh-TW" dirty="0" smtClean="0"/>
              <a:t>1991</a:t>
            </a:r>
            <a:r>
              <a:rPr lang="zh-TW" altLang="en-US" dirty="0" smtClean="0"/>
              <a:t>年的飛機觀測相符。</a:t>
            </a:r>
            <a:endParaRPr lang="en-US" altLang="zh-TW" dirty="0" smtClean="0"/>
          </a:p>
          <a:p>
            <a:r>
              <a:rPr lang="zh-TW" altLang="en-US" dirty="0" smtClean="0"/>
              <a:t>另外在許多人的觀測研究當中都有發現雨帶經過帶來的溫度下降。不過卻在某些情況很難觀測到，</a:t>
            </a:r>
            <a:r>
              <a:rPr lang="en-US" altLang="zh-TW" dirty="0" smtClean="0"/>
              <a:t>Ishihara</a:t>
            </a:r>
            <a:r>
              <a:rPr lang="zh-TW" altLang="en-US" dirty="0" smtClean="0"/>
              <a:t>等人於</a:t>
            </a:r>
            <a:r>
              <a:rPr lang="en-US" altLang="zh-TW" dirty="0" smtClean="0"/>
              <a:t>1986</a:t>
            </a:r>
            <a:r>
              <a:rPr lang="zh-TW" altLang="en-US" dirty="0" smtClean="0"/>
              <a:t>年指出可能是由於缺少了較乾的中低層大氣。</a:t>
            </a:r>
            <a:endParaRPr lang="en-US" altLang="zh-TW" dirty="0" smtClean="0"/>
          </a:p>
          <a:p>
            <a:r>
              <a:rPr lang="zh-TW" altLang="en-US" dirty="0" smtClean="0"/>
              <a:t>因此，近地面的熱力場的參數觀測是必須的。</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a:t>
            </a:r>
            <a:r>
              <a:rPr lang="en-US" altLang="zh-TW" dirty="0" smtClean="0"/>
              <a:t>--</a:t>
            </a:r>
            <a:r>
              <a:rPr lang="zh-TW" altLang="en-US" dirty="0" smtClean="0"/>
              <a:t>與過去雨帶生成及行進研究的比較</a:t>
            </a:r>
            <a:endParaRPr lang="zh-TW" altLang="en-US" dirty="0"/>
          </a:p>
        </p:txBody>
      </p:sp>
      <p:sp>
        <p:nvSpPr>
          <p:cNvPr id="3" name="內容版面配置區 2"/>
          <p:cNvSpPr>
            <a:spLocks noGrp="1"/>
          </p:cNvSpPr>
          <p:nvPr>
            <p:ph sz="quarter" idx="1"/>
          </p:nvPr>
        </p:nvSpPr>
        <p:spPr/>
        <p:txBody>
          <a:bodyPr/>
          <a:lstStyle/>
          <a:p>
            <a:r>
              <a:rPr lang="zh-TW" altLang="en-US" dirty="0" smtClean="0"/>
              <a:t>關於冷池對於雨帶的影響在</a:t>
            </a:r>
            <a:r>
              <a:rPr lang="en-US" altLang="zh-TW" dirty="0" smtClean="0"/>
              <a:t>1983</a:t>
            </a:r>
            <a:r>
              <a:rPr lang="zh-TW" altLang="en-US" dirty="0" smtClean="0"/>
              <a:t>年</a:t>
            </a:r>
            <a:r>
              <a:rPr lang="en-US" altLang="zh-TW" dirty="0" smtClean="0"/>
              <a:t>Yamasaki</a:t>
            </a:r>
            <a:r>
              <a:rPr lang="zh-TW" altLang="en-US" dirty="0" smtClean="0"/>
              <a:t>就已經透過</a:t>
            </a:r>
            <a:r>
              <a:rPr lang="en-US" altLang="zh-TW" dirty="0" smtClean="0"/>
              <a:t>2</a:t>
            </a:r>
            <a:r>
              <a:rPr lang="zh-TW" altLang="en-US" dirty="0" smtClean="0"/>
              <a:t>維軸對稱模式進行探討，不過與本篇研究結果有很大的差異。</a:t>
            </a:r>
            <a:endParaRPr lang="en-US" altLang="zh-TW" dirty="0" smtClean="0"/>
          </a:p>
          <a:p>
            <a:r>
              <a:rPr lang="en-US" altLang="zh-TW" dirty="0" smtClean="0"/>
              <a:t>Yamasaki</a:t>
            </a:r>
            <a:r>
              <a:rPr lang="zh-TW" altLang="en-US" dirty="0" smtClean="0"/>
              <a:t>的研究中，雨帶是向中心移動，並且眼牆外的對流活動是漸趨微弱。這是由於</a:t>
            </a:r>
            <a:r>
              <a:rPr lang="en-US" altLang="zh-TW" dirty="0" smtClean="0"/>
              <a:t>3</a:t>
            </a:r>
            <a:r>
              <a:rPr lang="zh-TW" altLang="en-US" dirty="0" smtClean="0"/>
              <a:t>維模式能夠更好的模擬不對稱的情況。</a:t>
            </a:r>
            <a:endParaRPr lang="en-US" altLang="zh-TW" dirty="0" smtClean="0"/>
          </a:p>
          <a:p>
            <a:r>
              <a:rPr lang="zh-TW" altLang="en-US" dirty="0" smtClean="0"/>
              <a:t>內重力波可能是雨帶生成與移動的原因。</a:t>
            </a:r>
            <a:r>
              <a:rPr lang="en-US" altLang="zh-TW" dirty="0" smtClean="0"/>
              <a:t>(</a:t>
            </a:r>
            <a:r>
              <a:rPr lang="en-US" altLang="zh-TW" dirty="0" err="1" smtClean="0"/>
              <a:t>Kurihara</a:t>
            </a:r>
            <a:r>
              <a:rPr lang="en-US" altLang="zh-TW" dirty="0" smtClean="0"/>
              <a:t> , 1976; Willoughby, 1977, 1978)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a:t>
            </a:r>
            <a:r>
              <a:rPr lang="en-US" altLang="zh-TW" dirty="0" smtClean="0"/>
              <a:t>--</a:t>
            </a:r>
            <a:r>
              <a:rPr lang="zh-TW" altLang="en-US" dirty="0" smtClean="0"/>
              <a:t>與過去雨帶生成及行進研究的比較</a:t>
            </a:r>
            <a:endParaRPr lang="zh-TW" alt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2500298" y="1219200"/>
            <a:ext cx="4143404" cy="5520105"/>
          </a:xfrm>
          <a:prstGeom prst="rect">
            <a:avLst/>
          </a:prstGeom>
          <a:noFill/>
          <a:ln w="9525">
            <a:noFill/>
            <a:miter lim="800000"/>
            <a:headEnd/>
            <a:tailEnd/>
          </a:ln>
        </p:spPr>
      </p:pic>
      <p:sp>
        <p:nvSpPr>
          <p:cNvPr id="5" name="矩形 4"/>
          <p:cNvSpPr/>
          <p:nvPr/>
        </p:nvSpPr>
        <p:spPr>
          <a:xfrm>
            <a:off x="214282" y="1643050"/>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 name="直線接點 5"/>
          <p:cNvCxnSpPr/>
          <p:nvPr/>
        </p:nvCxnSpPr>
        <p:spPr>
          <a:xfrm>
            <a:off x="142844" y="2500306"/>
            <a:ext cx="50006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642910" y="1488032"/>
            <a:ext cx="1857388" cy="646331"/>
          </a:xfrm>
          <a:prstGeom prst="rect">
            <a:avLst/>
          </a:prstGeom>
          <a:noFill/>
        </p:spPr>
        <p:txBody>
          <a:bodyPr wrap="square" rtlCol="0">
            <a:spAutoFit/>
          </a:bodyPr>
          <a:lstStyle/>
          <a:p>
            <a:r>
              <a:rPr lang="en-US" altLang="zh-TW" dirty="0" smtClean="0"/>
              <a:t>Positive pressure anomaly</a:t>
            </a:r>
          </a:p>
        </p:txBody>
      </p:sp>
      <p:sp>
        <p:nvSpPr>
          <p:cNvPr id="9" name="文字方塊 8"/>
          <p:cNvSpPr txBox="1"/>
          <p:nvPr/>
        </p:nvSpPr>
        <p:spPr>
          <a:xfrm>
            <a:off x="642910" y="2143116"/>
            <a:ext cx="1857388" cy="646331"/>
          </a:xfrm>
          <a:prstGeom prst="rect">
            <a:avLst/>
          </a:prstGeom>
          <a:noFill/>
        </p:spPr>
        <p:txBody>
          <a:bodyPr wrap="square" rtlCol="0">
            <a:spAutoFit/>
          </a:bodyPr>
          <a:lstStyle/>
          <a:p>
            <a:r>
              <a:rPr lang="en-US" altLang="zh-TW" dirty="0" smtClean="0"/>
              <a:t>Negative pressure anomaly</a:t>
            </a:r>
          </a:p>
        </p:txBody>
      </p:sp>
      <p:cxnSp>
        <p:nvCxnSpPr>
          <p:cNvPr id="10" name="直線接點 9"/>
          <p:cNvCxnSpPr/>
          <p:nvPr/>
        </p:nvCxnSpPr>
        <p:spPr>
          <a:xfrm>
            <a:off x="142844" y="3071810"/>
            <a:ext cx="500066"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42910" y="2782669"/>
            <a:ext cx="1857388" cy="646331"/>
          </a:xfrm>
          <a:prstGeom prst="rect">
            <a:avLst/>
          </a:prstGeom>
          <a:noFill/>
        </p:spPr>
        <p:txBody>
          <a:bodyPr wrap="square" rtlCol="0">
            <a:spAutoFit/>
          </a:bodyPr>
          <a:lstStyle/>
          <a:p>
            <a:r>
              <a:rPr lang="en-US" altLang="zh-TW" dirty="0" smtClean="0"/>
              <a:t>Rainwater &gt; 1kg/m^2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a:t>
            </a:r>
            <a:r>
              <a:rPr lang="en-US" altLang="zh-TW" dirty="0" smtClean="0"/>
              <a:t>--</a:t>
            </a:r>
            <a:r>
              <a:rPr lang="zh-TW" altLang="en-US" dirty="0" smtClean="0"/>
              <a:t>與過去雨帶生成及行進研究的比較</a:t>
            </a:r>
            <a:endParaRPr lang="zh-TW" altLang="en-US" dirty="0"/>
          </a:p>
        </p:txBody>
      </p:sp>
      <p:sp>
        <p:nvSpPr>
          <p:cNvPr id="3" name="內容版面配置區 2"/>
          <p:cNvSpPr>
            <a:spLocks noGrp="1"/>
          </p:cNvSpPr>
          <p:nvPr>
            <p:ph sz="quarter" idx="1"/>
          </p:nvPr>
        </p:nvSpPr>
        <p:spPr/>
        <p:txBody>
          <a:bodyPr/>
          <a:lstStyle/>
          <a:p>
            <a:r>
              <a:rPr lang="en-US" altLang="zh-TW" dirty="0" smtClean="0"/>
              <a:t>Franklin</a:t>
            </a:r>
            <a:r>
              <a:rPr lang="zh-TW" altLang="en-US" dirty="0" smtClean="0"/>
              <a:t>等人在</a:t>
            </a:r>
            <a:r>
              <a:rPr lang="en-US" altLang="zh-TW" dirty="0" smtClean="0"/>
              <a:t>2006</a:t>
            </a:r>
            <a:r>
              <a:rPr lang="zh-TW" altLang="en-US" dirty="0" smtClean="0"/>
              <a:t>年使用</a:t>
            </a:r>
            <a:r>
              <a:rPr lang="en-US" altLang="zh-TW" dirty="0" smtClean="0"/>
              <a:t>VRWs</a:t>
            </a:r>
            <a:r>
              <a:rPr lang="zh-TW" altLang="en-US" dirty="0" smtClean="0"/>
              <a:t>來解釋外圍雨帶的動力過程。其認為徑向位渦梯度與外圍雨帶的動力有所關聯。</a:t>
            </a:r>
            <a:endParaRPr lang="en-US" altLang="zh-TW" dirty="0" smtClean="0"/>
          </a:p>
          <a:p>
            <a:r>
              <a:rPr lang="zh-TW" altLang="en-US" dirty="0" smtClean="0"/>
              <a:t>在本篇模擬中，基本場的徑向位渦梯度接近於零，表示</a:t>
            </a:r>
            <a:r>
              <a:rPr lang="en-US" altLang="zh-TW" dirty="0" smtClean="0"/>
              <a:t>VRWs</a:t>
            </a:r>
            <a:r>
              <a:rPr lang="zh-TW" altLang="en-US" dirty="0" smtClean="0"/>
              <a:t>不足以用來解釋雨帶的移動。</a:t>
            </a:r>
            <a:endParaRPr lang="en-US" altLang="zh-TW" dirty="0" smtClean="0"/>
          </a:p>
          <a:p>
            <a:r>
              <a:rPr lang="zh-TW" altLang="en-US" dirty="0" smtClean="0"/>
              <a:t>不過這可能是由於環境基本設定以及不同模式所造成的，因此還是需要了解</a:t>
            </a:r>
            <a:r>
              <a:rPr lang="en-US" altLang="zh-TW" dirty="0" smtClean="0"/>
              <a:t>VRWs</a:t>
            </a:r>
            <a:r>
              <a:rPr lang="zh-TW" altLang="en-US" dirty="0" smtClean="0"/>
              <a:t>與雨帶的關係。</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lstStyle/>
          <a:p>
            <a:r>
              <a:rPr lang="zh-TW" altLang="en-US" dirty="0" smtClean="0"/>
              <a:t>蒸發冷卻造成了降雨區域的徑向外移，其透過眼牆外因降雨的凝結熱增強的二次環流擴展</a:t>
            </a:r>
            <a:r>
              <a:rPr lang="en-US" altLang="zh-TW" dirty="0" smtClean="0"/>
              <a:t>TC</a:t>
            </a:r>
            <a:r>
              <a:rPr lang="zh-TW" altLang="en-US" dirty="0" smtClean="0"/>
              <a:t>的範圍。</a:t>
            </a:r>
            <a:endParaRPr lang="en-US" altLang="zh-TW" dirty="0" smtClean="0"/>
          </a:p>
          <a:p>
            <a:r>
              <a:rPr lang="zh-TW" altLang="en-US" dirty="0" smtClean="0"/>
              <a:t>冷池造就了雨帶上游新對流胞的發展。</a:t>
            </a:r>
            <a:endParaRPr lang="en-US" altLang="zh-TW" dirty="0" smtClean="0"/>
          </a:p>
          <a:p>
            <a:r>
              <a:rPr lang="zh-TW" altLang="en-US" dirty="0" smtClean="0"/>
              <a:t>上游區域的發展是由於冷池與帶著高相當位溫的低層入流輻合導致。</a:t>
            </a:r>
            <a:endParaRPr lang="en-US" altLang="zh-TW" dirty="0" smtClean="0"/>
          </a:p>
          <a:p>
            <a:r>
              <a:rPr lang="zh-TW" altLang="en-US" dirty="0" smtClean="0"/>
              <a:t>雨帶實際的移動是由角平均流場與不對稱流的向量和，以接近同心圓做逆時針旋轉。</a:t>
            </a:r>
            <a:endParaRPr lang="en-US" altLang="zh-TW" dirty="0" smtClean="0"/>
          </a:p>
          <a:p>
            <a:r>
              <a:rPr lang="en-US" altLang="zh-TW" dirty="0" smtClean="0"/>
              <a:t>Cross-band</a:t>
            </a:r>
            <a:r>
              <a:rPr lang="zh-TW" altLang="en-US" dirty="0" smtClean="0"/>
              <a:t>的移動對於雨帶的維持很有助益。</a:t>
            </a:r>
            <a:endParaRPr lang="en-US" altLang="zh-TW" dirty="0" smtClean="0"/>
          </a:p>
          <a:p>
            <a:r>
              <a:rPr lang="zh-TW" altLang="en-US" dirty="0" smtClean="0"/>
              <a:t>另外下沉氣流主要是由於蒸發冷卻所造成，水承載的影響並不大。</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lstStyle/>
          <a:p>
            <a:r>
              <a:rPr lang="zh-TW" altLang="en-US" dirty="0" smtClean="0"/>
              <a:t>冷池動力或許對於</a:t>
            </a:r>
            <a:r>
              <a:rPr lang="en-US" altLang="zh-TW" dirty="0" smtClean="0"/>
              <a:t>TC</a:t>
            </a:r>
            <a:r>
              <a:rPr lang="zh-TW" altLang="en-US" dirty="0" smtClean="0"/>
              <a:t>的路徑與強度預報是很重要的，因此為了更準確的預報，必須發展高解析度的模擬以及合適的雲微物理過程。</a:t>
            </a:r>
            <a:endParaRPr lang="en-US" altLang="zh-TW" dirty="0" smtClean="0"/>
          </a:p>
          <a:p>
            <a:r>
              <a:rPr lang="zh-TW" altLang="en-US" dirty="0" smtClean="0"/>
              <a:t>在一些觀測研究中發現除了有移動的雨帶也有滯留的雨帶，因此也需要試著了解雲微物理對於滯留雨帶的影響以及移動雨帶跟滯留雨帶之間的關係。</a:t>
            </a:r>
            <a:endParaRPr lang="en-US" altLang="zh-TW" dirty="0" smtClean="0"/>
          </a:p>
          <a:p>
            <a:r>
              <a:rPr lang="zh-TW" altLang="en-US" dirty="0" smtClean="0"/>
              <a:t>未來將會從實際的情況進行雨帶的模擬。</a:t>
            </a:r>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14620"/>
            <a:ext cx="8229600" cy="990600"/>
          </a:xfrm>
        </p:spPr>
        <p:txBody>
          <a:bodyPr/>
          <a:lstStyle/>
          <a:p>
            <a:pPr algn="ctr"/>
            <a:r>
              <a:rPr lang="zh-TW" altLang="en-US" dirty="0" smtClean="0"/>
              <a:t>謝謝大家</a:t>
            </a:r>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Vapor</a:t>
            </a:r>
            <a:endParaRPr lang="zh-TW" altLang="en-US" dirty="0"/>
          </a:p>
        </p:txBody>
      </p:sp>
      <p:sp>
        <p:nvSpPr>
          <p:cNvPr id="3" name="內容版面配置區 2"/>
          <p:cNvSpPr>
            <a:spLocks noGrp="1"/>
          </p:cNvSpPr>
          <p:nvPr>
            <p:ph sz="quarter" idx="1"/>
          </p:nvPr>
        </p:nvSpPr>
        <p:spPr/>
        <p:txBody>
          <a:bodyPr/>
          <a:lstStyle/>
          <a:p>
            <a:r>
              <a:rPr lang="zh-TW" altLang="en-US" dirty="0" smtClean="0"/>
              <a:t>可以在</a:t>
            </a:r>
            <a:r>
              <a:rPr lang="en-US" altLang="zh-TW" dirty="0" smtClean="0"/>
              <a:t>Linux</a:t>
            </a:r>
            <a:r>
              <a:rPr lang="zh-TW" altLang="en-US" dirty="0" smtClean="0"/>
              <a:t>、</a:t>
            </a:r>
            <a:r>
              <a:rPr lang="en-US" altLang="zh-TW" dirty="0" smtClean="0"/>
              <a:t>Windows</a:t>
            </a:r>
            <a:r>
              <a:rPr lang="zh-TW" altLang="en-US" dirty="0" smtClean="0"/>
              <a:t>以及</a:t>
            </a:r>
            <a:r>
              <a:rPr lang="en-US" altLang="zh-TW" dirty="0" smtClean="0"/>
              <a:t>Mac</a:t>
            </a:r>
            <a:r>
              <a:rPr lang="zh-TW" altLang="en-US" dirty="0" smtClean="0"/>
              <a:t>上使用</a:t>
            </a:r>
            <a:endParaRPr lang="en-US" altLang="zh-TW" dirty="0" smtClean="0"/>
          </a:p>
          <a:p>
            <a:r>
              <a:rPr lang="zh-TW" altLang="en-US" dirty="0" smtClean="0"/>
              <a:t>無法直接吃進</a:t>
            </a:r>
            <a:r>
              <a:rPr lang="en-US" altLang="zh-TW" dirty="0" smtClean="0"/>
              <a:t>WRF</a:t>
            </a:r>
            <a:r>
              <a:rPr lang="zh-TW" altLang="en-US" dirty="0" smtClean="0"/>
              <a:t>的資料必須透過</a:t>
            </a:r>
            <a:r>
              <a:rPr lang="en-US" altLang="zh-TW" dirty="0" err="1" smtClean="0"/>
              <a:t>wrfvdfcreate</a:t>
            </a:r>
            <a:r>
              <a:rPr lang="zh-TW" altLang="en-US" dirty="0" smtClean="0"/>
              <a:t>、</a:t>
            </a:r>
            <a:r>
              <a:rPr lang="en-US" altLang="zh-TW" dirty="0" smtClean="0"/>
              <a:t>wrf2vdf</a:t>
            </a:r>
            <a:r>
              <a:rPr lang="zh-TW" altLang="en-US" dirty="0" smtClean="0"/>
              <a:t>進行轉換</a:t>
            </a:r>
            <a:endParaRPr lang="en-US" altLang="zh-TW" dirty="0" smtClean="0"/>
          </a:p>
          <a:p>
            <a:r>
              <a:rPr lang="en-US" altLang="zh-TW" dirty="0" smtClean="0"/>
              <a:t>Data input format: </a:t>
            </a:r>
            <a:r>
              <a:rPr lang="en-US" altLang="zh-TW" dirty="0" err="1" smtClean="0"/>
              <a:t>NetCDF</a:t>
            </a:r>
            <a:endParaRPr lang="en-US" altLang="zh-TW" dirty="0" smtClean="0"/>
          </a:p>
          <a:p>
            <a:r>
              <a:rPr lang="zh-TW" altLang="en-US" dirty="0" smtClean="0"/>
              <a:t>目前可以使用</a:t>
            </a:r>
            <a:r>
              <a:rPr lang="en-US" altLang="zh-TW" dirty="0" smtClean="0"/>
              <a:t>Vapor</a:t>
            </a:r>
            <a:r>
              <a:rPr lang="zh-TW" altLang="en-US" dirty="0" smtClean="0"/>
              <a:t>的顯卡</a:t>
            </a:r>
            <a:endParaRPr lang="en-US" altLang="zh-TW" dirty="0" smtClean="0"/>
          </a:p>
          <a:p>
            <a:pPr lvl="1"/>
            <a:r>
              <a:rPr lang="en-US" altLang="zh-TW" dirty="0" smtClean="0"/>
              <a:t>HD4870</a:t>
            </a:r>
          </a:p>
          <a:p>
            <a:pPr lvl="1"/>
            <a:r>
              <a:rPr lang="en-US" altLang="zh-TW" dirty="0" smtClean="0"/>
              <a:t>MA785GM-UD2H</a:t>
            </a:r>
            <a:r>
              <a:rPr lang="zh-TW" altLang="en-US" dirty="0" smtClean="0"/>
              <a:t>的內顯，其顯示核心為</a:t>
            </a:r>
            <a:r>
              <a:rPr lang="en-US" altLang="zh-TW" dirty="0" smtClean="0"/>
              <a:t>AMD785G</a:t>
            </a:r>
          </a:p>
          <a:p>
            <a:pPr lvl="1"/>
            <a:r>
              <a:rPr lang="en-US" altLang="zh-TW" dirty="0" smtClean="0"/>
              <a:t>NVIDIA 6600</a:t>
            </a:r>
            <a:r>
              <a:rPr lang="zh-TW" altLang="en-US" dirty="0" smtClean="0"/>
              <a:t>大一時期的顯示卡，執行動畫時會有所</a:t>
            </a:r>
            <a:r>
              <a:rPr lang="en-US" altLang="zh-TW" dirty="0" smtClean="0"/>
              <a:t>LAG</a:t>
            </a:r>
            <a:r>
              <a:rPr lang="zh-TW" altLang="en-US" dirty="0" smtClean="0"/>
              <a:t>。</a:t>
            </a:r>
            <a:endParaRPr lang="en-US" altLang="zh-TW" dirty="0" smtClean="0"/>
          </a:p>
          <a:p>
            <a:r>
              <a:rPr lang="zh-TW" altLang="en-US" dirty="0" smtClean="0"/>
              <a:t>或許近五年的獨立顯卡以及近一年左右的內顯都能跑得動</a:t>
            </a:r>
            <a:r>
              <a:rPr lang="en-US" altLang="zh-TW" dirty="0" smtClean="0"/>
              <a:t>Vapor</a:t>
            </a:r>
          </a:p>
          <a:p>
            <a:endParaRPr lang="en-US" altLang="zh-TW"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大綱</a:t>
            </a:r>
            <a:endParaRPr lang="zh-TW" altLang="en-US" dirty="0"/>
          </a:p>
        </p:txBody>
      </p:sp>
      <p:sp>
        <p:nvSpPr>
          <p:cNvPr id="3" name="內容版面配置區 2"/>
          <p:cNvSpPr>
            <a:spLocks noGrp="1"/>
          </p:cNvSpPr>
          <p:nvPr>
            <p:ph sz="quarter" idx="1"/>
          </p:nvPr>
        </p:nvSpPr>
        <p:spPr/>
        <p:txBody>
          <a:bodyPr/>
          <a:lstStyle/>
          <a:p>
            <a:r>
              <a:rPr lang="zh-TW" altLang="en-US" dirty="0" smtClean="0"/>
              <a:t>簡介與模式設定</a:t>
            </a:r>
            <a:endParaRPr lang="en-US" altLang="zh-TW" dirty="0" smtClean="0"/>
          </a:p>
          <a:p>
            <a:r>
              <a:rPr lang="zh-TW" altLang="en-US" dirty="0" smtClean="0"/>
              <a:t>模擬結果</a:t>
            </a:r>
            <a:endParaRPr lang="en-US" altLang="zh-TW" dirty="0" smtClean="0"/>
          </a:p>
          <a:p>
            <a:pPr lvl="1"/>
            <a:r>
              <a:rPr lang="zh-TW" altLang="en-US" dirty="0" smtClean="0"/>
              <a:t>蒸發對雨帶生成的影響</a:t>
            </a:r>
            <a:endParaRPr lang="en-US" altLang="zh-TW" dirty="0" smtClean="0"/>
          </a:p>
          <a:p>
            <a:pPr lvl="1"/>
            <a:r>
              <a:rPr lang="zh-TW" altLang="en-US" dirty="0" smtClean="0"/>
              <a:t>雨帶上游的發展</a:t>
            </a:r>
            <a:endParaRPr lang="en-US" altLang="zh-TW" dirty="0" smtClean="0"/>
          </a:p>
          <a:p>
            <a:pPr lvl="1"/>
            <a:r>
              <a:rPr lang="zh-TW" altLang="en-US" dirty="0" smtClean="0"/>
              <a:t>雨帶的移動</a:t>
            </a:r>
            <a:r>
              <a:rPr lang="en-US" altLang="zh-TW" dirty="0" smtClean="0"/>
              <a:t>(cross-band)</a:t>
            </a:r>
          </a:p>
          <a:p>
            <a:pPr lvl="1"/>
            <a:r>
              <a:rPr lang="zh-TW" altLang="en-US" dirty="0" smtClean="0"/>
              <a:t>雨帶的維持機制</a:t>
            </a:r>
            <a:endParaRPr lang="en-US" altLang="zh-TW" dirty="0" smtClean="0"/>
          </a:p>
          <a:p>
            <a:pPr lvl="1"/>
            <a:r>
              <a:rPr lang="zh-TW" altLang="en-US" dirty="0" smtClean="0"/>
              <a:t>水承載對下沉氣流的影響</a:t>
            </a:r>
            <a:endParaRPr lang="en-US" altLang="zh-TW" dirty="0" smtClean="0"/>
          </a:p>
          <a:p>
            <a:r>
              <a:rPr lang="zh-TW" altLang="en-US" dirty="0" smtClean="0"/>
              <a:t>討論</a:t>
            </a:r>
            <a:endParaRPr lang="en-US" altLang="zh-TW" dirty="0" smtClean="0"/>
          </a:p>
          <a:p>
            <a:pPr lvl="1"/>
            <a:r>
              <a:rPr lang="zh-TW" altLang="en-US" dirty="0" smtClean="0"/>
              <a:t>與觀測雨帶比較</a:t>
            </a:r>
            <a:endParaRPr lang="en-US" altLang="zh-TW" dirty="0" smtClean="0"/>
          </a:p>
          <a:p>
            <a:pPr lvl="1"/>
            <a:r>
              <a:rPr lang="zh-TW" altLang="en-US" dirty="0" smtClean="0"/>
              <a:t>與過去雨帶生成及行進研究的比較</a:t>
            </a:r>
            <a:endParaRPr lang="en-US" altLang="zh-TW" dirty="0" smtClean="0"/>
          </a:p>
          <a:p>
            <a:r>
              <a:rPr lang="zh-TW" altLang="en-US" dirty="0" smtClean="0"/>
              <a:t>結論</a:t>
            </a:r>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vapor.avi">
            <a:hlinkClick r:id="" action="ppaction://media"/>
          </p:cNvPr>
          <p:cNvPicPr>
            <a:picLocks noGrp="1" noRot="1" noChangeAspect="1"/>
          </p:cNvPicPr>
          <p:nvPr>
            <p:ph sz="quarter" idx="1"/>
            <a:videoFile r:link="rId1"/>
          </p:nvPr>
        </p:nvPicPr>
        <p:blipFill>
          <a:blip r:embed="rId3" cstate="print"/>
          <a:stretch>
            <a:fillRect/>
          </a:stretch>
        </p:blipFill>
        <p:spPr>
          <a:xfrm>
            <a:off x="1500166" y="1714488"/>
            <a:ext cx="6678851" cy="39116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雨帶上游的發展</a:t>
            </a:r>
            <a:endParaRPr lang="zh-TW" alt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2786050" y="1219200"/>
            <a:ext cx="3686958" cy="5396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簡介與模式設定</a:t>
            </a:r>
            <a:endParaRPr lang="zh-TW" altLang="en-US" dirty="0"/>
          </a:p>
        </p:txBody>
      </p:sp>
      <p:sp>
        <p:nvSpPr>
          <p:cNvPr id="3" name="內容版面配置區 2"/>
          <p:cNvSpPr>
            <a:spLocks noGrp="1"/>
          </p:cNvSpPr>
          <p:nvPr>
            <p:ph sz="quarter" idx="1"/>
          </p:nvPr>
        </p:nvSpPr>
        <p:spPr/>
        <p:txBody>
          <a:bodyPr/>
          <a:lstStyle/>
          <a:p>
            <a:r>
              <a:rPr lang="zh-TW" altLang="en-US" dirty="0" smtClean="0"/>
              <a:t>在</a:t>
            </a:r>
            <a:r>
              <a:rPr lang="en-US" altLang="zh-TW" dirty="0" smtClean="0"/>
              <a:t>Part I</a:t>
            </a:r>
            <a:r>
              <a:rPr lang="zh-TW" altLang="en-US" dirty="0" smtClean="0"/>
              <a:t>當中，考慮蒸發冷卻</a:t>
            </a:r>
            <a:r>
              <a:rPr lang="en-US" altLang="zh-TW" dirty="0" smtClean="0"/>
              <a:t>(control run)</a:t>
            </a:r>
            <a:r>
              <a:rPr lang="zh-TW" altLang="en-US" dirty="0" smtClean="0"/>
              <a:t>的實驗中，有許多雨帶生成，並且在眼牆及其他地區產生了很多的凝結熱。</a:t>
            </a:r>
            <a:endParaRPr lang="en-US" altLang="zh-TW" dirty="0" smtClean="0"/>
          </a:p>
          <a:p>
            <a:r>
              <a:rPr lang="zh-TW" altLang="en-US" dirty="0" smtClean="0"/>
              <a:t>過去的觀測研究當中雖然可以捕捉到雨帶的部分特徵，可是並不</a:t>
            </a:r>
            <a:r>
              <a:rPr lang="zh-TW" altLang="en-US" dirty="0" smtClean="0"/>
              <a:t>足以了解雨</a:t>
            </a:r>
            <a:r>
              <a:rPr lang="zh-TW" altLang="en-US" dirty="0" smtClean="0"/>
              <a:t>帶的動力與熱力結構。</a:t>
            </a:r>
            <a:endParaRPr lang="en-US" altLang="zh-TW" dirty="0" smtClean="0"/>
          </a:p>
          <a:p>
            <a:r>
              <a:rPr lang="zh-TW" altLang="en-US" dirty="0" smtClean="0"/>
              <a:t>從觀測資料中很難觀察到冷池的</a:t>
            </a:r>
            <a:r>
              <a:rPr lang="en-US" altLang="zh-TW" dirty="0" smtClean="0"/>
              <a:t>3</a:t>
            </a:r>
            <a:r>
              <a:rPr lang="zh-TW" altLang="en-US" dirty="0" smtClean="0"/>
              <a:t>維結構以及冷池在雨帶中扮演的角色。因此需要透過</a:t>
            </a:r>
            <a:r>
              <a:rPr lang="en-US" altLang="zh-TW" dirty="0" smtClean="0"/>
              <a:t>3</a:t>
            </a:r>
            <a:r>
              <a:rPr lang="zh-TW" altLang="en-US" dirty="0" smtClean="0"/>
              <a:t>維的雲解析模擬來了解。</a:t>
            </a:r>
            <a:endParaRPr lang="en-US" altLang="zh-TW" dirty="0" smtClean="0"/>
          </a:p>
          <a:p>
            <a:r>
              <a:rPr lang="zh-TW" altLang="en-US" dirty="0" smtClean="0"/>
              <a:t>本篇文章中將使用</a:t>
            </a:r>
            <a:r>
              <a:rPr lang="en-US" altLang="zh-TW" dirty="0" smtClean="0"/>
              <a:t>JMA-NHM</a:t>
            </a:r>
            <a:r>
              <a:rPr lang="zh-TW" altLang="en-US" dirty="0" smtClean="0"/>
              <a:t>模式，來探討蒸發冷卻在雨帶</a:t>
            </a:r>
            <a:r>
              <a:rPr lang="zh-TW" altLang="en-US" smtClean="0"/>
              <a:t>生成</a:t>
            </a:r>
            <a:r>
              <a:rPr lang="zh-TW" altLang="en-US" smtClean="0"/>
              <a:t>、移動與</a:t>
            </a:r>
            <a:r>
              <a:rPr lang="zh-TW" altLang="en-US" dirty="0" smtClean="0"/>
              <a:t>維持所扮演的角色。</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簡介與模式設定</a:t>
            </a:r>
            <a:endParaRPr lang="zh-TW" altLang="en-US" dirty="0"/>
          </a:p>
        </p:txBody>
      </p:sp>
      <p:sp>
        <p:nvSpPr>
          <p:cNvPr id="3" name="內容版面配置區 2"/>
          <p:cNvSpPr>
            <a:spLocks noGrp="1"/>
          </p:cNvSpPr>
          <p:nvPr>
            <p:ph sz="quarter" idx="1"/>
          </p:nvPr>
        </p:nvSpPr>
        <p:spPr/>
        <p:txBody>
          <a:bodyPr/>
          <a:lstStyle/>
          <a:p>
            <a:r>
              <a:rPr lang="zh-TW" altLang="en-US" dirty="0" smtClean="0"/>
              <a:t>模式：</a:t>
            </a:r>
            <a:r>
              <a:rPr lang="en-US" altLang="zh-TW" dirty="0" smtClean="0"/>
              <a:t>JMA-NHM</a:t>
            </a:r>
          </a:p>
          <a:p>
            <a:r>
              <a:rPr lang="zh-TW" altLang="en-US" dirty="0" smtClean="0"/>
              <a:t>模式區域：</a:t>
            </a:r>
            <a:r>
              <a:rPr lang="en-US" altLang="zh-TW" dirty="0" smtClean="0"/>
              <a:t>2000km</a:t>
            </a:r>
            <a:r>
              <a:rPr lang="zh-TW" altLang="en-US" dirty="0" smtClean="0"/>
              <a:t> </a:t>
            </a:r>
            <a:r>
              <a:rPr lang="en-US" altLang="zh-TW" dirty="0" smtClean="0"/>
              <a:t>X</a:t>
            </a:r>
            <a:r>
              <a:rPr lang="zh-TW" altLang="en-US" dirty="0" smtClean="0"/>
              <a:t> </a:t>
            </a:r>
            <a:r>
              <a:rPr lang="en-US" altLang="zh-TW" dirty="0" smtClean="0"/>
              <a:t>2000km</a:t>
            </a:r>
          </a:p>
          <a:p>
            <a:r>
              <a:rPr lang="zh-TW" altLang="en-US" dirty="0" smtClean="0"/>
              <a:t>網格間距：</a:t>
            </a:r>
            <a:r>
              <a:rPr lang="en-US" altLang="zh-TW" dirty="0" smtClean="0"/>
              <a:t>2km</a:t>
            </a:r>
          </a:p>
          <a:p>
            <a:r>
              <a:rPr lang="zh-TW" altLang="en-US" dirty="0" smtClean="0"/>
              <a:t>垂直分層：</a:t>
            </a:r>
            <a:r>
              <a:rPr lang="en-US" altLang="zh-TW" dirty="0" smtClean="0"/>
              <a:t>36</a:t>
            </a:r>
            <a:r>
              <a:rPr lang="zh-TW" altLang="en-US" dirty="0" smtClean="0"/>
              <a:t>層，最低層</a:t>
            </a:r>
            <a:r>
              <a:rPr lang="en-US" altLang="zh-TW" dirty="0" smtClean="0"/>
              <a:t>40m</a:t>
            </a:r>
            <a:r>
              <a:rPr lang="zh-TW" altLang="en-US" dirty="0" smtClean="0"/>
              <a:t>，模式頂</a:t>
            </a:r>
            <a:r>
              <a:rPr lang="en-US" altLang="zh-TW" dirty="0" smtClean="0"/>
              <a:t>24.5km</a:t>
            </a:r>
          </a:p>
          <a:p>
            <a:r>
              <a:rPr lang="en-US" altLang="zh-TW" dirty="0" smtClean="0"/>
              <a:t>15°N</a:t>
            </a:r>
            <a:r>
              <a:rPr lang="zh-TW" altLang="en-US" dirty="0" smtClean="0"/>
              <a:t>的</a:t>
            </a:r>
            <a:r>
              <a:rPr lang="en-US" altLang="zh-TW" dirty="0" smtClean="0"/>
              <a:t>f-plane</a:t>
            </a:r>
          </a:p>
          <a:p>
            <a:r>
              <a:rPr lang="en-US" altLang="zh-TW" dirty="0" smtClean="0"/>
              <a:t>two-moment cloud-microphysics scheme by Murakami</a:t>
            </a:r>
          </a:p>
          <a:p>
            <a:r>
              <a:rPr lang="zh-TW" altLang="en-US" dirty="0" smtClean="0"/>
              <a:t>整個區域的</a:t>
            </a:r>
            <a:r>
              <a:rPr lang="en-US" altLang="zh-TW" dirty="0" smtClean="0"/>
              <a:t>SST</a:t>
            </a:r>
            <a:r>
              <a:rPr lang="zh-TW" altLang="en-US" dirty="0" smtClean="0"/>
              <a:t>設定為</a:t>
            </a:r>
            <a:r>
              <a:rPr lang="en-US" altLang="zh-TW" dirty="0" smtClean="0"/>
              <a:t>303K</a:t>
            </a:r>
          </a:p>
          <a:p>
            <a:r>
              <a:rPr lang="en-US" altLang="zh-TW" dirty="0" smtClean="0"/>
              <a:t>Control run</a:t>
            </a:r>
            <a:r>
              <a:rPr lang="zh-TW" altLang="en-US" dirty="0" smtClean="0"/>
              <a:t>：原始設定，沒進行任何更動</a:t>
            </a:r>
            <a:endParaRPr lang="en-US" altLang="zh-TW" dirty="0" smtClean="0"/>
          </a:p>
          <a:p>
            <a:r>
              <a:rPr lang="en-US" altLang="zh-TW" dirty="0" smtClean="0"/>
              <a:t>NOEVP</a:t>
            </a:r>
            <a:r>
              <a:rPr lang="zh-TW" altLang="en-US" dirty="0" smtClean="0"/>
              <a:t>：沒有蒸發冷卻，但是仍然允許蒸發</a:t>
            </a:r>
            <a:endParaRPr lang="en-US" altLang="zh-TW" dirty="0" smtClean="0"/>
          </a:p>
          <a:p>
            <a:r>
              <a:rPr lang="en-US" altLang="zh-TW" dirty="0" smtClean="0"/>
              <a:t>NOWL</a:t>
            </a:r>
            <a:r>
              <a:rPr lang="zh-TW" altLang="en-US" dirty="0" smtClean="0"/>
              <a:t>：沒有水承載</a:t>
            </a:r>
            <a:endParaRPr lang="en-US" altLang="zh-TW"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3" cstate="print"/>
          <a:srcRect/>
          <a:stretch>
            <a:fillRect/>
          </a:stretch>
        </p:blipFill>
        <p:spPr bwMode="auto">
          <a:xfrm>
            <a:off x="1714480" y="1219200"/>
            <a:ext cx="5690892" cy="542451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蒸發對雨帶生成的影響</a:t>
            </a:r>
            <a:endParaRPr lang="zh-TW" altLang="en-US" dirty="0"/>
          </a:p>
        </p:txBody>
      </p:sp>
      <p:cxnSp>
        <p:nvCxnSpPr>
          <p:cNvPr id="6" name="直線單箭頭接點 5"/>
          <p:cNvCxnSpPr/>
          <p:nvPr/>
        </p:nvCxnSpPr>
        <p:spPr>
          <a:xfrm rot="5400000" flipH="1" flipV="1">
            <a:off x="2071670" y="2285992"/>
            <a:ext cx="2357454" cy="12144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4282" y="1428736"/>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71472" y="1357298"/>
            <a:ext cx="714380" cy="369332"/>
          </a:xfrm>
          <a:prstGeom prst="rect">
            <a:avLst/>
          </a:prstGeom>
          <a:noFill/>
        </p:spPr>
        <p:txBody>
          <a:bodyPr wrap="square" rtlCol="0">
            <a:spAutoFit/>
          </a:bodyPr>
          <a:lstStyle/>
          <a:p>
            <a:r>
              <a:rPr lang="zh-TW" altLang="en-US" dirty="0" smtClean="0"/>
              <a:t>降雨</a:t>
            </a:r>
            <a:endParaRPr lang="zh-TW" altLang="en-US" dirty="0"/>
          </a:p>
        </p:txBody>
      </p:sp>
      <p:cxnSp>
        <p:nvCxnSpPr>
          <p:cNvPr id="8" name="直線接點 7"/>
          <p:cNvCxnSpPr/>
          <p:nvPr/>
        </p:nvCxnSpPr>
        <p:spPr>
          <a:xfrm>
            <a:off x="214282" y="2143116"/>
            <a:ext cx="357190"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71472" y="1857364"/>
            <a:ext cx="1428760" cy="646331"/>
          </a:xfrm>
          <a:prstGeom prst="rect">
            <a:avLst/>
          </a:prstGeom>
          <a:noFill/>
        </p:spPr>
        <p:txBody>
          <a:bodyPr wrap="square" rtlCol="0">
            <a:spAutoFit/>
          </a:bodyPr>
          <a:lstStyle/>
          <a:p>
            <a:r>
              <a:rPr lang="zh-TW" altLang="en-US" dirty="0" smtClean="0"/>
              <a:t>方位角平均的切向風</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蒸發對雨帶生成的影響</a:t>
            </a:r>
            <a:endParaRPr lang="zh-TW" alt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2423018" y="1153399"/>
            <a:ext cx="4577874" cy="563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雨帶上游的發展</a:t>
            </a:r>
            <a:endParaRPr lang="zh-TW" altLang="en-US"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2500298" y="1219200"/>
            <a:ext cx="4143344" cy="5506893"/>
          </a:xfrm>
          <a:prstGeom prst="rect">
            <a:avLst/>
          </a:prstGeom>
          <a:noFill/>
          <a:ln w="9525">
            <a:noFill/>
            <a:miter lim="800000"/>
            <a:headEnd/>
            <a:tailEnd/>
          </a:ln>
        </p:spPr>
      </p:pic>
      <p:grpSp>
        <p:nvGrpSpPr>
          <p:cNvPr id="8" name="群組 7"/>
          <p:cNvGrpSpPr/>
          <p:nvPr/>
        </p:nvGrpSpPr>
        <p:grpSpPr>
          <a:xfrm>
            <a:off x="1214414" y="1285860"/>
            <a:ext cx="1071570" cy="857256"/>
            <a:chOff x="571472" y="1571612"/>
            <a:chExt cx="1071570" cy="857256"/>
          </a:xfrm>
        </p:grpSpPr>
        <p:sp>
          <p:nvSpPr>
            <p:cNvPr id="5" name="矩形 4"/>
            <p:cNvSpPr/>
            <p:nvPr/>
          </p:nvSpPr>
          <p:spPr>
            <a:xfrm>
              <a:off x="571472" y="1571612"/>
              <a:ext cx="357190"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降雨</a:t>
              </a:r>
              <a:endParaRPr lang="zh-TW" altLang="en-US" dirty="0">
                <a:solidFill>
                  <a:schemeClr val="tx1"/>
                </a:solidFill>
              </a:endParaRPr>
            </a:p>
          </p:txBody>
        </p:sp>
        <p:sp>
          <p:nvSpPr>
            <p:cNvPr id="6" name="矩形 5"/>
            <p:cNvSpPr/>
            <p:nvPr/>
          </p:nvSpPr>
          <p:spPr>
            <a:xfrm>
              <a:off x="928662" y="1571612"/>
              <a:ext cx="357190"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位</a:t>
              </a:r>
              <a:endParaRPr lang="en-US" altLang="zh-TW" dirty="0" smtClean="0">
                <a:solidFill>
                  <a:schemeClr val="tx1"/>
                </a:solidFill>
              </a:endParaRPr>
            </a:p>
            <a:p>
              <a:pPr algn="ctr"/>
              <a:r>
                <a:rPr lang="zh-TW" altLang="en-US" dirty="0" smtClean="0">
                  <a:solidFill>
                    <a:schemeClr val="tx1"/>
                  </a:solidFill>
                </a:rPr>
                <a:t>溫</a:t>
              </a:r>
              <a:endParaRPr lang="zh-TW" altLang="en-US" dirty="0">
                <a:solidFill>
                  <a:schemeClr val="tx1"/>
                </a:solidFill>
              </a:endParaRPr>
            </a:p>
          </p:txBody>
        </p:sp>
        <p:sp>
          <p:nvSpPr>
            <p:cNvPr id="7" name="矩形 6"/>
            <p:cNvSpPr/>
            <p:nvPr/>
          </p:nvSpPr>
          <p:spPr>
            <a:xfrm>
              <a:off x="1285852" y="1571612"/>
              <a:ext cx="357190" cy="857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輻合</a:t>
              </a:r>
              <a:endParaRPr lang="zh-TW" altLang="en-US" dirty="0">
                <a:solidFill>
                  <a:schemeClr val="tx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雨帶的移動</a:t>
            </a:r>
            <a:r>
              <a:rPr lang="en-US" altLang="zh-TW" dirty="0" smtClean="0"/>
              <a:t>(cross-band)</a:t>
            </a:r>
            <a:endParaRPr lang="zh-TW" altLang="en-US"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2571736" y="1225363"/>
            <a:ext cx="4143404" cy="5493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r>
              <a:rPr lang="en-US" altLang="zh-TW" dirty="0" smtClean="0"/>
              <a:t>--</a:t>
            </a:r>
            <a:r>
              <a:rPr lang="zh-TW" altLang="en-US" dirty="0" smtClean="0"/>
              <a:t>雨帶的移動</a:t>
            </a:r>
            <a:r>
              <a:rPr lang="en-US" altLang="zh-TW" dirty="0" smtClean="0"/>
              <a:t>(cross-band)</a:t>
            </a:r>
            <a:endParaRPr lang="zh-TW" altLang="en-US" dirty="0"/>
          </a:p>
        </p:txBody>
      </p:sp>
      <p:pic>
        <p:nvPicPr>
          <p:cNvPr id="5122" name="Picture 2"/>
          <p:cNvPicPr>
            <a:picLocks noGrp="1" noChangeAspect="1" noChangeArrowheads="1"/>
          </p:cNvPicPr>
          <p:nvPr>
            <p:ph sz="quarter" idx="1"/>
          </p:nvPr>
        </p:nvPicPr>
        <p:blipFill>
          <a:blip r:embed="rId3" cstate="print"/>
          <a:srcRect/>
          <a:stretch>
            <a:fillRect/>
          </a:stretch>
        </p:blipFill>
        <p:spPr bwMode="auto">
          <a:xfrm>
            <a:off x="2143108" y="1186814"/>
            <a:ext cx="4857784" cy="5623364"/>
          </a:xfrm>
          <a:prstGeom prst="rect">
            <a:avLst/>
          </a:prstGeom>
          <a:noFill/>
          <a:ln w="9525">
            <a:noFill/>
            <a:miter lim="800000"/>
            <a:headEnd/>
            <a:tailEnd/>
          </a:ln>
        </p:spPr>
      </p:pic>
      <p:sp>
        <p:nvSpPr>
          <p:cNvPr id="6" name="矩形 5"/>
          <p:cNvSpPr/>
          <p:nvPr/>
        </p:nvSpPr>
        <p:spPr>
          <a:xfrm>
            <a:off x="214282" y="1428736"/>
            <a:ext cx="571504"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降雨</a:t>
            </a:r>
            <a:endParaRPr lang="zh-TW" altLang="en-US" dirty="0">
              <a:solidFill>
                <a:schemeClr val="tx1"/>
              </a:solidFill>
            </a:endParaRPr>
          </a:p>
        </p:txBody>
      </p:sp>
      <p:sp>
        <p:nvSpPr>
          <p:cNvPr id="10" name="矩形 9"/>
          <p:cNvSpPr/>
          <p:nvPr/>
        </p:nvSpPr>
        <p:spPr>
          <a:xfrm>
            <a:off x="214282" y="2000240"/>
            <a:ext cx="571504"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rPr>
              <a:t>垂直速度</a:t>
            </a:r>
            <a:endParaRPr lang="zh-TW" altLang="en-US" sz="1400" dirty="0">
              <a:solidFill>
                <a:schemeClr val="tx1"/>
              </a:solidFill>
            </a:endParaRPr>
          </a:p>
        </p:txBody>
      </p:sp>
      <p:sp>
        <p:nvSpPr>
          <p:cNvPr id="11" name="矩形 10"/>
          <p:cNvSpPr/>
          <p:nvPr/>
        </p:nvSpPr>
        <p:spPr>
          <a:xfrm>
            <a:off x="785786" y="2000240"/>
            <a:ext cx="571504"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chemeClr val="tx1"/>
                </a:solidFill>
              </a:rPr>
              <a:t>水平輻合</a:t>
            </a:r>
            <a:endParaRPr lang="zh-TW" altLang="en-US" sz="1400" dirty="0">
              <a:solidFill>
                <a:schemeClr val="tx1"/>
              </a:solidFill>
            </a:endParaRPr>
          </a:p>
        </p:txBody>
      </p:sp>
      <p:sp>
        <p:nvSpPr>
          <p:cNvPr id="12" name="矩形 11"/>
          <p:cNvSpPr/>
          <p:nvPr/>
        </p:nvSpPr>
        <p:spPr>
          <a:xfrm>
            <a:off x="785786" y="1428736"/>
            <a:ext cx="571504"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氣壓</a:t>
            </a:r>
            <a:endParaRPr lang="zh-TW" altLang="en-US" dirty="0">
              <a:solidFill>
                <a:schemeClr val="tx1"/>
              </a:solidFill>
            </a:endParaRPr>
          </a:p>
        </p:txBody>
      </p:sp>
      <p:cxnSp>
        <p:nvCxnSpPr>
          <p:cNvPr id="14" name="直線接點 13"/>
          <p:cNvCxnSpPr/>
          <p:nvPr/>
        </p:nvCxnSpPr>
        <p:spPr>
          <a:xfrm>
            <a:off x="142844" y="2928934"/>
            <a:ext cx="500066"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642910" y="2714620"/>
            <a:ext cx="714380" cy="369332"/>
          </a:xfrm>
          <a:prstGeom prst="rect">
            <a:avLst/>
          </a:prstGeom>
          <a:noFill/>
        </p:spPr>
        <p:txBody>
          <a:bodyPr wrap="square" rtlCol="0">
            <a:spAutoFit/>
          </a:bodyPr>
          <a:lstStyle/>
          <a:p>
            <a:r>
              <a:rPr lang="zh-TW" altLang="en-US" dirty="0" smtClean="0"/>
              <a:t>負值</a:t>
            </a:r>
            <a:endParaRPr lang="zh-TW" altLang="en-US" dirty="0"/>
          </a:p>
        </p:txBody>
      </p:sp>
      <p:cxnSp>
        <p:nvCxnSpPr>
          <p:cNvPr id="18" name="直線單箭頭接點 17"/>
          <p:cNvCxnSpPr/>
          <p:nvPr/>
        </p:nvCxnSpPr>
        <p:spPr>
          <a:xfrm>
            <a:off x="214282" y="3355974"/>
            <a:ext cx="35719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571472" y="3202544"/>
            <a:ext cx="1571636" cy="369332"/>
          </a:xfrm>
          <a:prstGeom prst="rect">
            <a:avLst/>
          </a:prstGeom>
          <a:noFill/>
        </p:spPr>
        <p:txBody>
          <a:bodyPr wrap="square" rtlCol="0">
            <a:spAutoFit/>
          </a:bodyPr>
          <a:lstStyle/>
          <a:p>
            <a:r>
              <a:rPr lang="en-US" altLang="zh-TW" dirty="0" smtClean="0"/>
              <a:t>Wind anomaly</a:t>
            </a:r>
          </a:p>
        </p:txBody>
      </p:sp>
      <p:sp>
        <p:nvSpPr>
          <p:cNvPr id="20" name="矩形 19"/>
          <p:cNvSpPr/>
          <p:nvPr/>
        </p:nvSpPr>
        <p:spPr>
          <a:xfrm>
            <a:off x="214282" y="3714752"/>
            <a:ext cx="28575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571472" y="3643314"/>
            <a:ext cx="714380" cy="369332"/>
          </a:xfrm>
          <a:prstGeom prst="rect">
            <a:avLst/>
          </a:prstGeom>
          <a:noFill/>
        </p:spPr>
        <p:txBody>
          <a:bodyPr wrap="square" rtlCol="0">
            <a:spAutoFit/>
          </a:bodyPr>
          <a:lstStyle/>
          <a:p>
            <a:r>
              <a:rPr lang="zh-TW" altLang="en-US" dirty="0" smtClean="0"/>
              <a:t>冷池</a:t>
            </a:r>
            <a:endParaRPr lang="zh-TW" altLang="en-US" dirty="0"/>
          </a:p>
        </p:txBody>
      </p:sp>
      <p:grpSp>
        <p:nvGrpSpPr>
          <p:cNvPr id="32" name="群組 31"/>
          <p:cNvGrpSpPr/>
          <p:nvPr/>
        </p:nvGrpSpPr>
        <p:grpSpPr>
          <a:xfrm>
            <a:off x="7358082" y="4071942"/>
            <a:ext cx="1071571" cy="1071570"/>
            <a:chOff x="7500958" y="3500438"/>
            <a:chExt cx="1071571" cy="1071570"/>
          </a:xfrm>
        </p:grpSpPr>
        <p:cxnSp>
          <p:nvCxnSpPr>
            <p:cNvPr id="23" name="直線單箭頭接點 22"/>
            <p:cNvCxnSpPr/>
            <p:nvPr/>
          </p:nvCxnSpPr>
          <p:spPr>
            <a:xfrm>
              <a:off x="7500959" y="4143380"/>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rot="5400000" flipH="1" flipV="1">
              <a:off x="7465239" y="3536157"/>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V="1">
              <a:off x="7500959" y="3857628"/>
              <a:ext cx="1071570" cy="2952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621</TotalTime>
  <Words>1846</Words>
  <Application>Microsoft Office PowerPoint</Application>
  <PresentationFormat>如螢幕大小 (4:3)</PresentationFormat>
  <Paragraphs>126</Paragraphs>
  <Slides>21</Slides>
  <Notes>9</Notes>
  <HiddenSlides>0</HiddenSlides>
  <MMClips>1</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原創</vt:lpstr>
      <vt:lpstr>Impacts of Evaporation from Raindrops on Tropical Cyclones. Part II: Features of Rainbands and Asymmetric Structure</vt:lpstr>
      <vt:lpstr>大綱</vt:lpstr>
      <vt:lpstr>簡介與模式設定</vt:lpstr>
      <vt:lpstr>簡介與模式設定</vt:lpstr>
      <vt:lpstr>模擬結果--蒸發對雨帶生成的影響</vt:lpstr>
      <vt:lpstr>模擬結果--蒸發對雨帶生成的影響</vt:lpstr>
      <vt:lpstr>模擬結果--雨帶上游的發展</vt:lpstr>
      <vt:lpstr>模擬結果--雨帶的移動(cross-band)</vt:lpstr>
      <vt:lpstr>模擬結果--雨帶的移動(cross-band)</vt:lpstr>
      <vt:lpstr>模擬結果--雨帶的維持機制</vt:lpstr>
      <vt:lpstr>模擬結果—水承載對下沉氣流的影響</vt:lpstr>
      <vt:lpstr>討論--與觀測雨帶比較</vt:lpstr>
      <vt:lpstr>討論--與過去雨帶生成及行進研究的比較</vt:lpstr>
      <vt:lpstr>討論--與過去雨帶生成及行進研究的比較</vt:lpstr>
      <vt:lpstr>討論--與過去雨帶生成及行進研究的比較</vt:lpstr>
      <vt:lpstr>結論</vt:lpstr>
      <vt:lpstr>結論</vt:lpstr>
      <vt:lpstr>謝謝大家</vt:lpstr>
      <vt:lpstr>Vapor</vt:lpstr>
      <vt:lpstr>投影片 20</vt:lpstr>
      <vt:lpstr>模擬結果--雨帶上游的發展</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Evaporation from Raindrops on Tropical Cyclones. Part II: Features of Rainbands and Asymmetric Structure</dc:title>
  <dc:creator>weiwilliam</dc:creator>
  <cp:lastModifiedBy>weiwilliam</cp:lastModifiedBy>
  <cp:revision>87</cp:revision>
  <dcterms:created xsi:type="dcterms:W3CDTF">2010-05-22T09:28:23Z</dcterms:created>
  <dcterms:modified xsi:type="dcterms:W3CDTF">2010-05-25T01:53:28Z</dcterms:modified>
</cp:coreProperties>
</file>