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0"/>
  </p:notesMasterIdLst>
  <p:sldIdLst>
    <p:sldId id="256" r:id="rId2"/>
    <p:sldId id="257" r:id="rId3"/>
    <p:sldId id="260" r:id="rId4"/>
    <p:sldId id="262" r:id="rId5"/>
    <p:sldId id="283" r:id="rId6"/>
    <p:sldId id="263" r:id="rId7"/>
    <p:sldId id="284" r:id="rId8"/>
    <p:sldId id="274" r:id="rId9"/>
    <p:sldId id="285" r:id="rId10"/>
    <p:sldId id="286" r:id="rId11"/>
    <p:sldId id="287" r:id="rId12"/>
    <p:sldId id="288" r:id="rId13"/>
    <p:sldId id="289" r:id="rId14"/>
    <p:sldId id="290" r:id="rId15"/>
    <p:sldId id="293" r:id="rId16"/>
    <p:sldId id="294" r:id="rId17"/>
    <p:sldId id="295" r:id="rId18"/>
    <p:sldId id="302" r:id="rId19"/>
    <p:sldId id="299" r:id="rId20"/>
    <p:sldId id="300" r:id="rId21"/>
    <p:sldId id="273" r:id="rId22"/>
    <p:sldId id="261" r:id="rId23"/>
    <p:sldId id="292" r:id="rId24"/>
    <p:sldId id="297" r:id="rId25"/>
    <p:sldId id="298" r:id="rId26"/>
    <p:sldId id="301" r:id="rId27"/>
    <p:sldId id="296" r:id="rId28"/>
    <p:sldId id="291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7FF"/>
    <a:srgbClr val="9FB8CD"/>
    <a:srgbClr val="DDE9EC"/>
    <a:srgbClr val="DDDFEC"/>
    <a:srgbClr val="2929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65" autoAdjust="0"/>
  </p:normalViewPr>
  <p:slideViewPr>
    <p:cSldViewPr>
      <p:cViewPr varScale="1">
        <p:scale>
          <a:sx n="85" d="100"/>
          <a:sy n="8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48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4A56A2B-7B30-4F86-83A3-998EB88FD6D7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F55057A-C369-4C2E-AA1F-46127CB1017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73BF14-FE04-429D-9C74-0586E1344EC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結果與</a:t>
            </a:r>
            <a:r>
              <a:rPr lang="en-US" altLang="zh-TW" dirty="0" smtClean="0"/>
              <a:t>BR09b</a:t>
            </a:r>
            <a:r>
              <a:rPr lang="zh-TW" altLang="en-US" dirty="0" smtClean="0"/>
              <a:t>的結論一致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55057A-C369-4C2E-AA1F-46127CB10178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前述三個因素僅動力因素不合假設，故對動力做進一步探討</a:t>
            </a:r>
            <a:endParaRPr lang="en-US" altLang="zh-TW" dirty="0" smtClean="0"/>
          </a:p>
        </p:txBody>
      </p:sp>
      <p:sp>
        <p:nvSpPr>
          <p:cNvPr id="675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D0EDE3-F02C-49E3-8EE0-ED7AFF1AA242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/>
              <a:t>震盪現象是因為氣流在次梯度、超梯度間震盪所造成</a:t>
            </a:r>
          </a:p>
        </p:txBody>
      </p:sp>
      <p:sp>
        <p:nvSpPr>
          <p:cNvPr id="686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49E3E5-27C3-440A-BDD3-D85612705048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706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14EBFF-1D65-4C7C-BFBE-673B8F35A8A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373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2C4A2E-E03D-48B5-9B46-5F4B83D424F3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 smtClean="0"/>
          </a:p>
        </p:txBody>
      </p:sp>
      <p:sp>
        <p:nvSpPr>
          <p:cNvPr id="7065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14EBFF-1D65-4C7C-BFBE-673B8F35A8A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>
              <a:spcBef>
                <a:spcPct val="0"/>
              </a:spcBef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BR09a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的分析中發現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PM03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的機制在數值模擬裡定量上算很小，故並不是缺乏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moist slantwise neutrality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的主因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C663C2-40CE-45F4-BB4F-22F75BA5FBA9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48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07B763-84DB-4735-840D-F4A1A4794E6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mtClean="0"/>
              <a:t>E86</a:t>
            </a:r>
            <a:r>
              <a:rPr lang="zh-TW" altLang="en-US" smtClean="0"/>
              <a:t>採用了一個簡單的行星邊界層模式來耦合自由大氣與洋面</a:t>
            </a:r>
            <a:endParaRPr lang="en-US" altLang="zh-TW" smtClean="0"/>
          </a:p>
        </p:txBody>
      </p:sp>
      <p:sp>
        <p:nvSpPr>
          <p:cNvPr id="2560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566A97-AEA8-4DFC-9637-31246D393904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765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BE8660-4D64-4436-A75F-B88AA640E3C7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zh-TW" smtClean="0"/>
          </a:p>
        </p:txBody>
      </p:sp>
      <p:sp>
        <p:nvSpPr>
          <p:cNvPr id="2969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591D22-2EC0-434B-9A0D-7BC111C87ED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4710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3549D8-8439-4B20-9281-F4FD2204F6D0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TW" altLang="en-US" smtClean="0"/>
              <a:t>先檢驗模式輸出是否符合</a:t>
            </a:r>
          </a:p>
        </p:txBody>
      </p:sp>
      <p:sp>
        <p:nvSpPr>
          <p:cNvPr id="5017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5C6804-8D2D-4970-8357-7ED355CE80AE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2">
              <a:spcBef>
                <a:spcPct val="0"/>
              </a:spcBef>
            </a:pPr>
            <a:r>
              <a:rPr lang="en-US" altLang="zh-TW" smtClean="0"/>
              <a:t>BR09b:</a:t>
            </a:r>
            <a:r>
              <a:rPr lang="zh-TW" altLang="en-US" smtClean="0"/>
              <a:t>徑向亂流傳輸過程很重要</a:t>
            </a:r>
            <a:endParaRPr lang="en-US" altLang="zh-TW" smtClean="0"/>
          </a:p>
        </p:txBody>
      </p:sp>
      <p:sp>
        <p:nvSpPr>
          <p:cNvPr id="55299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B452FC-DF54-495F-A8E9-0B0431551631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直線接點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橢圓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0" name="橢圓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1" name="橢圓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1102F-52AF-4392-BB3E-57154C55253B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F883-9614-4469-B2B2-21D79DC3FF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96D3-2C7B-46AC-B002-264014B84989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16705-BC08-484B-9419-D76B20A536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4348-3DE9-46BF-935B-11E33F213C16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DF09-D762-4E0A-9E4D-E6E0B5DEFA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4C2CB0-61A5-423A-8FC8-3748437EDC2F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102DA6-975E-448A-BBCA-B2FDD723CB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矩形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矩形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直線接點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4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5" name="橢圓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6" name="橢圓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7" name="橢圓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8" name="橢圓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19" name="直線接點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377D-9B10-4841-A40C-BA6942BA4F4F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00C3F-FC7C-41D0-AE15-6B6086DE56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0D6C2-8384-4FE7-ADA2-E2E5117D4648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F121D-62A7-453C-8690-B93C724EC9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CDAD-E305-4E4D-A857-465508873308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837D4-9123-4A41-845D-AF8EB01491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7EB82D-5C58-4411-BA19-718CCBAAD1EB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888625-0B5E-483A-9AE6-618FEED7AB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6179-0876-4997-9F7B-5622EA29063C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C74F-2C71-4224-8946-EF096CAB65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6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直線接點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16212E-C35F-42A6-AFCC-EF189D5CE424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B7FC2D-C468-4D67-BC32-EB32D5DC40A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橢圓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1" name="直線接點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EBD1B1-F0A5-4BAA-A814-552A95545E1D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B8667-AB18-4AF0-A2AD-89FED54FDB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95658D6-28A4-4684-BE1D-0FE03D57F9B0}" type="datetimeFigureOut">
              <a:rPr lang="zh-TW" altLang="en-US"/>
              <a:pPr>
                <a:defRPr/>
              </a:pPr>
              <a:t>2010/5/18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6D435A6-F48A-4A21-AB05-97B23B4D5FA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  <a:ea typeface="新細明體" charset="-12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9.png"/><Relationship Id="rId9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31925" y="1428750"/>
            <a:ext cx="7407275" cy="14716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Evaluation of an Analytical Model for the Maximum Intensity of Tropical Cyclones</a:t>
            </a:r>
            <a:endParaRPr lang="zh-TW" altLang="en-US" dirty="0"/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1214438" y="3571875"/>
            <a:ext cx="7358062" cy="1428750"/>
          </a:xfrm>
        </p:spPr>
        <p:txBody>
          <a:bodyPr/>
          <a:lstStyle/>
          <a:p>
            <a:r>
              <a:rPr lang="en-US" altLang="zh-TW" b="0" dirty="0" smtClean="0"/>
              <a:t>Reference:</a:t>
            </a:r>
          </a:p>
          <a:p>
            <a:r>
              <a:rPr lang="en-US" altLang="zh-TW" b="0" dirty="0" smtClean="0"/>
              <a:t>Bryan, G. H., and R. </a:t>
            </a:r>
            <a:r>
              <a:rPr lang="en-US" altLang="zh-TW" b="0" dirty="0" err="1" smtClean="0"/>
              <a:t>Rotunno</a:t>
            </a:r>
            <a:r>
              <a:rPr lang="en-US" altLang="zh-TW" b="0" dirty="0" smtClean="0"/>
              <a:t>, 2009c: Evaluation of an  </a:t>
            </a:r>
          </a:p>
          <a:p>
            <a:r>
              <a:rPr lang="zh-TW" altLang="en-US" b="0" dirty="0" smtClean="0"/>
              <a:t>　　</a:t>
            </a:r>
            <a:r>
              <a:rPr lang="en-US" altLang="zh-TW" b="0" dirty="0" smtClean="0"/>
              <a:t>analytical model for the maximum intensity of tropical </a:t>
            </a:r>
            <a:r>
              <a:rPr lang="zh-TW" altLang="en-US" b="0" dirty="0" smtClean="0"/>
              <a:t>　　　</a:t>
            </a:r>
            <a:endParaRPr lang="en-US" altLang="zh-TW" b="0" dirty="0" smtClean="0"/>
          </a:p>
          <a:p>
            <a:r>
              <a:rPr lang="zh-TW" altLang="en-US" b="0" dirty="0" smtClean="0"/>
              <a:t>　　</a:t>
            </a:r>
            <a:r>
              <a:rPr lang="en-US" altLang="zh-TW" b="0" dirty="0" smtClean="0"/>
              <a:t>cyclones. </a:t>
            </a:r>
            <a:r>
              <a:rPr lang="en-US" altLang="zh-TW" b="0" i="1" dirty="0" smtClean="0"/>
              <a:t>J. Atmos.</a:t>
            </a:r>
            <a:r>
              <a:rPr lang="zh-TW" altLang="en-US" b="0" i="1" dirty="0" smtClean="0"/>
              <a:t> </a:t>
            </a:r>
            <a:r>
              <a:rPr lang="en-US" altLang="zh-TW" b="0" i="1" dirty="0" smtClean="0"/>
              <a:t>Soc.</a:t>
            </a:r>
            <a:r>
              <a:rPr lang="en-US" altLang="zh-TW" b="0" dirty="0" smtClean="0"/>
              <a:t>, </a:t>
            </a:r>
            <a:r>
              <a:rPr lang="en-US" altLang="zh-TW" dirty="0" smtClean="0"/>
              <a:t>66</a:t>
            </a:r>
            <a:r>
              <a:rPr lang="en-US" altLang="zh-TW" b="0" dirty="0" smtClean="0"/>
              <a:t>, 3042–3060.</a:t>
            </a:r>
          </a:p>
        </p:txBody>
      </p:sp>
      <p:sp>
        <p:nvSpPr>
          <p:cNvPr id="14339" name="文字方塊 3"/>
          <p:cNvSpPr txBox="1">
            <a:spLocks noChangeArrowheads="1"/>
          </p:cNvSpPr>
          <p:nvPr/>
        </p:nvSpPr>
        <p:spPr bwMode="auto">
          <a:xfrm>
            <a:off x="6500826" y="5072074"/>
            <a:ext cx="1800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dirty="0">
                <a:latin typeface="Century Schoolbook"/>
              </a:rPr>
              <a:t>報告人</a:t>
            </a:r>
            <a:r>
              <a:rPr kumimoji="0" lang="zh-TW" altLang="en-US" dirty="0" smtClean="0">
                <a:latin typeface="Century Schoolbook"/>
              </a:rPr>
              <a:t>：林柏旭</a:t>
            </a:r>
            <a:endParaRPr kumimoji="0" lang="zh-TW" altLang="en-US" dirty="0">
              <a:latin typeface="Century School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endParaRPr lang="zh-TW" altLang="en-US" dirty="0"/>
          </a:p>
        </p:txBody>
      </p:sp>
      <p:sp>
        <p:nvSpPr>
          <p:cNvPr id="48130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smtClean="0"/>
              <a:t>探討為何</a:t>
            </a:r>
            <a:r>
              <a:rPr lang="en-US" altLang="zh-TW" smtClean="0"/>
              <a:t>EPI</a:t>
            </a:r>
            <a:r>
              <a:rPr lang="zh-TW" altLang="en-US" smtClean="0"/>
              <a:t>過低，並檢驗其固有的假設是否可用於數值模擬中，針對三個主要的因素做分析</a:t>
            </a:r>
            <a:endParaRPr lang="en-US" altLang="zh-TW" smtClean="0"/>
          </a:p>
          <a:p>
            <a:pPr lvl="1"/>
            <a:r>
              <a:rPr lang="zh-TW" altLang="en-US" smtClean="0"/>
              <a:t>熱力：</a:t>
            </a:r>
            <a:r>
              <a:rPr lang="en-US" altLang="zh-TW" smtClean="0"/>
              <a:t>Moist slantwise neutrality</a:t>
            </a:r>
          </a:p>
          <a:p>
            <a:pPr lvl="1"/>
            <a:r>
              <a:rPr lang="en-US" altLang="zh-TW" smtClean="0"/>
              <a:t>PBL closure</a:t>
            </a:r>
          </a:p>
          <a:p>
            <a:pPr lvl="1"/>
            <a:r>
              <a:rPr lang="zh-TW" altLang="en-US" smtClean="0"/>
              <a:t>動力：梯度風平衡、靜力平衡</a:t>
            </a:r>
            <a:endParaRPr lang="en-US" altLang="zh-TW" smtClean="0"/>
          </a:p>
          <a:p>
            <a:r>
              <a:rPr lang="zh-TW" altLang="en-US" smtClean="0"/>
              <a:t>分析中，不著墨於數值模擬的真實性，以及</a:t>
            </a:r>
            <a:r>
              <a:rPr lang="en-US" altLang="zh-TW" smtClean="0"/>
              <a:t>EPI</a:t>
            </a:r>
            <a:r>
              <a:rPr lang="zh-TW" altLang="en-US" smtClean="0"/>
              <a:t>的內容對真實的熱帶氣旋來說是否恰當（如</a:t>
            </a:r>
            <a:r>
              <a:rPr lang="en-US" altLang="zh-TW" smtClean="0"/>
              <a:t>Ctl Run</a:t>
            </a:r>
            <a:r>
              <a:rPr lang="zh-TW" altLang="en-US" smtClean="0"/>
              <a:t>中強度過強的問題）</a:t>
            </a:r>
            <a:endParaRPr lang="en-US" altLang="zh-TW" smtClean="0"/>
          </a:p>
          <a:p>
            <a:r>
              <a:rPr lang="zh-TW" altLang="en-US" smtClean="0"/>
              <a:t>探討影響數值模擬中最大可能強度的因素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r>
              <a:rPr lang="en-US" altLang="zh-TW" dirty="0" smtClean="0"/>
              <a:t>-Moist slantwise neutrality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mtClean="0"/>
              <a:t>氣塊沿軌跡線運動通過最大風速之處：</a:t>
            </a:r>
            <a:endParaRPr lang="en-US" altLang="zh-TW" smtClean="0"/>
          </a:p>
          <a:p>
            <a:pPr lvl="1"/>
            <a:r>
              <a:rPr lang="zh-TW" altLang="en-US" smtClean="0"/>
              <a:t>事實上並非每條軌跡線都與輪廓線重合（亂流造成）</a:t>
            </a:r>
            <a:endParaRPr lang="en-US" altLang="zh-TW" smtClean="0"/>
          </a:p>
          <a:p>
            <a:pPr lvl="1"/>
            <a:r>
              <a:rPr lang="zh-TW" altLang="en-US" smtClean="0"/>
              <a:t>熵與角動量在邊界層之上的眼牆中可視為常數（與</a:t>
            </a:r>
            <a:r>
              <a:rPr lang="en-US" altLang="zh-TW" smtClean="0"/>
              <a:t>E86</a:t>
            </a:r>
            <a:r>
              <a:rPr lang="zh-TW" altLang="en-US" smtClean="0"/>
              <a:t>的假設相同）</a:t>
            </a:r>
            <a:endParaRPr lang="en-US" altLang="zh-TW" smtClean="0"/>
          </a:p>
          <a:p>
            <a:r>
              <a:rPr lang="zh-TW" altLang="en-US" smtClean="0">
                <a:solidFill>
                  <a:srgbClr val="2217FF"/>
                </a:solidFill>
              </a:rPr>
              <a:t>眼牆中可達到</a:t>
            </a:r>
            <a:r>
              <a:rPr lang="en-US" altLang="zh-TW" smtClean="0">
                <a:solidFill>
                  <a:srgbClr val="2217FF"/>
                </a:solidFill>
              </a:rPr>
              <a:t>Moist slantwise neutrality</a:t>
            </a:r>
            <a:r>
              <a:rPr lang="zh-TW" altLang="en-US" smtClean="0">
                <a:solidFill>
                  <a:srgbClr val="2217FF"/>
                </a:solidFill>
              </a:rPr>
              <a:t>故此因素應不是造成</a:t>
            </a:r>
            <a:r>
              <a:rPr lang="en-US" altLang="zh-TW" smtClean="0">
                <a:solidFill>
                  <a:srgbClr val="2217FF"/>
                </a:solidFill>
              </a:rPr>
              <a:t>V</a:t>
            </a:r>
            <a:r>
              <a:rPr lang="en-US" altLang="zh-TW" baseline="-25000" smtClean="0">
                <a:solidFill>
                  <a:srgbClr val="2217FF"/>
                </a:solidFill>
              </a:rPr>
              <a:t>g,max</a:t>
            </a:r>
            <a:r>
              <a:rPr lang="en-US" altLang="zh-TW" smtClean="0">
                <a:solidFill>
                  <a:srgbClr val="2217FF"/>
                </a:solidFill>
              </a:rPr>
              <a:t> &gt; EPI</a:t>
            </a:r>
            <a:r>
              <a:rPr lang="zh-TW" altLang="en-US" smtClean="0">
                <a:solidFill>
                  <a:srgbClr val="2217FF"/>
                </a:solidFill>
              </a:rPr>
              <a:t>之原因</a:t>
            </a:r>
            <a:endParaRPr lang="en-US" altLang="zh-TW" smtClean="0">
              <a:solidFill>
                <a:srgbClr val="2217FF"/>
              </a:solidFill>
            </a:endParaRPr>
          </a:p>
        </p:txBody>
      </p:sp>
      <p:pic>
        <p:nvPicPr>
          <p:cNvPr id="4915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143375" y="1568450"/>
            <a:ext cx="4929188" cy="4592638"/>
          </a:xfrm>
        </p:spPr>
      </p:pic>
      <p:sp>
        <p:nvSpPr>
          <p:cNvPr id="49156" name="文字方塊 8"/>
          <p:cNvSpPr txBox="1">
            <a:spLocks noChangeArrowheads="1"/>
          </p:cNvSpPr>
          <p:nvPr/>
        </p:nvSpPr>
        <p:spPr bwMode="auto">
          <a:xfrm>
            <a:off x="7477125" y="1474788"/>
            <a:ext cx="15954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500">
                <a:latin typeface="Century Schoolbook"/>
              </a:rPr>
              <a:t>c.i.=10 Jkg</a:t>
            </a:r>
            <a:r>
              <a:rPr kumimoji="0" lang="en-US" altLang="zh-TW" sz="1500" baseline="30000">
                <a:latin typeface="Century Schoolbook"/>
              </a:rPr>
              <a:t>-1</a:t>
            </a:r>
            <a:r>
              <a:rPr kumimoji="0" lang="en-US" altLang="zh-TW" sz="1500">
                <a:latin typeface="Century Schoolbook"/>
              </a:rPr>
              <a:t>K</a:t>
            </a:r>
            <a:r>
              <a:rPr kumimoji="0" lang="en-US" altLang="zh-TW" sz="1500" baseline="30000">
                <a:latin typeface="Century Schoolbook"/>
              </a:rPr>
              <a:t>-1</a:t>
            </a:r>
            <a:endParaRPr kumimoji="0" lang="zh-TW" altLang="en-US" sz="1500" baseline="30000">
              <a:latin typeface="Century Schoolbook"/>
            </a:endParaRPr>
          </a:p>
        </p:txBody>
      </p:sp>
      <p:sp>
        <p:nvSpPr>
          <p:cNvPr id="49157" name="文字方塊 9"/>
          <p:cNvSpPr txBox="1">
            <a:spLocks noChangeArrowheads="1"/>
          </p:cNvSpPr>
          <p:nvPr/>
        </p:nvSpPr>
        <p:spPr bwMode="auto">
          <a:xfrm>
            <a:off x="7358063" y="3786188"/>
            <a:ext cx="17557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 sz="1500">
                <a:latin typeface="Century Schoolbook"/>
              </a:rPr>
              <a:t>c.i.=0.2×10</a:t>
            </a:r>
            <a:r>
              <a:rPr kumimoji="0" lang="en-US" altLang="zh-TW" sz="1500" baseline="30000">
                <a:latin typeface="Century Schoolbook"/>
              </a:rPr>
              <a:t>6 </a:t>
            </a:r>
            <a:r>
              <a:rPr kumimoji="0" lang="en-US" altLang="zh-TW" sz="1500">
                <a:latin typeface="Century Schoolbook"/>
              </a:rPr>
              <a:t>m</a:t>
            </a:r>
            <a:r>
              <a:rPr kumimoji="0" lang="en-US" altLang="zh-TW" sz="1500" baseline="30000">
                <a:latin typeface="Century Schoolbook"/>
              </a:rPr>
              <a:t>2</a:t>
            </a:r>
            <a:r>
              <a:rPr kumimoji="0" lang="en-US" altLang="zh-TW" sz="1500">
                <a:latin typeface="Century Schoolbook"/>
              </a:rPr>
              <a:t>s</a:t>
            </a:r>
            <a:r>
              <a:rPr kumimoji="0" lang="en-US" altLang="zh-TW" sz="1500" baseline="30000">
                <a:latin typeface="Century Schoolbook"/>
              </a:rPr>
              <a:t>-1</a:t>
            </a:r>
            <a:endParaRPr kumimoji="0" lang="zh-TW" altLang="en-US" sz="1500" baseline="30000">
              <a:latin typeface="Century Schoolbook"/>
            </a:endParaRPr>
          </a:p>
        </p:txBody>
      </p:sp>
      <p:sp>
        <p:nvSpPr>
          <p:cNvPr id="49158" name="文字方塊 10"/>
          <p:cNvSpPr txBox="1">
            <a:spLocks noChangeArrowheads="1"/>
          </p:cNvSpPr>
          <p:nvPr/>
        </p:nvSpPr>
        <p:spPr bwMode="auto">
          <a:xfrm>
            <a:off x="5038725" y="1477963"/>
            <a:ext cx="390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Century Schoolbook"/>
              </a:rPr>
              <a:t>熵</a:t>
            </a:r>
            <a:endParaRPr kumimoji="0" lang="zh-TW" altLang="en-US">
              <a:latin typeface="Century Schoolbook"/>
            </a:endParaRPr>
          </a:p>
        </p:txBody>
      </p:sp>
      <p:sp>
        <p:nvSpPr>
          <p:cNvPr id="49159" name="文字方塊 11"/>
          <p:cNvSpPr txBox="1">
            <a:spLocks noChangeArrowheads="1"/>
          </p:cNvSpPr>
          <p:nvPr/>
        </p:nvSpPr>
        <p:spPr bwMode="auto">
          <a:xfrm>
            <a:off x="5072063" y="3805238"/>
            <a:ext cx="8001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 sz="1600">
                <a:latin typeface="Century Schoolbook"/>
              </a:rPr>
              <a:t>角動量</a:t>
            </a:r>
          </a:p>
        </p:txBody>
      </p:sp>
      <p:pic>
        <p:nvPicPr>
          <p:cNvPr id="49162" name="Picture 10" descr="FIG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628775"/>
            <a:ext cx="7615237" cy="46720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zh-TW" dirty="0" smtClean="0"/>
              <a:t>EPI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PBL closure</a:t>
            </a:r>
            <a:r>
              <a:rPr lang="zh-TW" altLang="en-US" dirty="0" smtClean="0"/>
              <a:t>用了一些假設使其不正確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邊界層內</a:t>
            </a:r>
            <a:r>
              <a:rPr lang="en-US" altLang="zh-TW" dirty="0" smtClean="0"/>
              <a:t>M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</a:t>
            </a:r>
            <a:r>
              <a:rPr lang="zh-TW" altLang="en-US" dirty="0" smtClean="0"/>
              <a:t>的徑向平流與垂直傳輸平衡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u</a:t>
            </a:r>
            <a:r>
              <a:rPr lang="zh-TW" altLang="en-US" dirty="0" smtClean="0"/>
              <a:t>、</a:t>
            </a:r>
            <a:r>
              <a:rPr lang="en-US" altLang="zh-TW" dirty="0" smtClean="0"/>
              <a:t>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</a:t>
            </a:r>
            <a:r>
              <a:rPr lang="zh-TW" altLang="en-US" dirty="0" smtClean="0"/>
              <a:t>的垂直分佈混合均勻</a:t>
            </a:r>
            <a:endParaRPr lang="en-US" altLang="zh-TW" dirty="0" smtClean="0"/>
          </a:p>
          <a:p>
            <a:r>
              <a:rPr lang="zh-TW" altLang="en-US" dirty="0" smtClean="0"/>
              <a:t>本研究不探討這些假設，而直接對</a:t>
            </a:r>
            <a:r>
              <a:rPr lang="en-US" altLang="zh-TW" dirty="0" smtClean="0"/>
              <a:t>closure</a:t>
            </a:r>
            <a:r>
              <a:rPr lang="zh-TW" altLang="en-US" dirty="0" smtClean="0"/>
              <a:t>做探討，因</a:t>
            </a:r>
            <a:r>
              <a:rPr lang="en-US" altLang="zh-TW" dirty="0" smtClean="0"/>
              <a:t>EPI</a:t>
            </a:r>
            <a:r>
              <a:rPr lang="zh-TW" altLang="en-US" dirty="0" smtClean="0"/>
              <a:t>是建立在這些假設上所得出的</a:t>
            </a:r>
            <a:endParaRPr lang="en-US" altLang="zh-TW" dirty="0" smtClean="0"/>
          </a:p>
          <a:p>
            <a:r>
              <a:rPr lang="zh-TW" altLang="en-US" dirty="0" smtClean="0"/>
              <a:t>利用模式輸出結果來檢驗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定性上此式兩側特性相似，定量上兩者平均相差</a:t>
            </a:r>
            <a:r>
              <a:rPr lang="en-US" altLang="zh-TW" dirty="0" smtClean="0"/>
              <a:t>50%</a:t>
            </a:r>
          </a:p>
          <a:p>
            <a:r>
              <a:rPr lang="zh-TW" altLang="en-US" dirty="0" smtClean="0"/>
              <a:t>代換時會消去左式，而右式的絕對值大小較大，故會造成正偏差，因此無法解釋為何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g,max</a:t>
            </a:r>
            <a:r>
              <a:rPr lang="en-US" altLang="zh-TW" dirty="0" smtClean="0"/>
              <a:t>&gt;EPI</a:t>
            </a:r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r>
              <a:rPr lang="en-US" altLang="zh-TW" dirty="0" smtClean="0"/>
              <a:t>-PBL closure</a:t>
            </a:r>
            <a:endParaRPr lang="zh-TW" altLang="en-US" dirty="0"/>
          </a:p>
        </p:txBody>
      </p:sp>
      <p:graphicFrame>
        <p:nvGraphicFramePr>
          <p:cNvPr id="54280" name="Object 8"/>
          <p:cNvGraphicFramePr>
            <a:graphicFrameLocks noChangeAspect="1"/>
          </p:cNvGraphicFramePr>
          <p:nvPr/>
        </p:nvGraphicFramePr>
        <p:xfrm>
          <a:off x="4314825" y="3573463"/>
          <a:ext cx="1841500" cy="571500"/>
        </p:xfrm>
        <a:graphic>
          <a:graphicData uri="http://schemas.openxmlformats.org/presentationml/2006/ole">
            <p:oleObj spid="_x0000_s54280" name="方程式" r:id="rId4" imgW="1841400" imgH="571320" progId="Equation.3">
              <p:embed/>
            </p:oleObj>
          </a:graphicData>
        </a:graphic>
      </p:graphicFrame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649306" y="1857375"/>
            <a:ext cx="4178514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r>
              <a:rPr lang="en-US" altLang="zh-TW" dirty="0" smtClean="0"/>
              <a:t>-PBL closure(</a:t>
            </a:r>
            <a:r>
              <a:rPr lang="zh-TW" altLang="en-US" dirty="0" smtClean="0"/>
              <a:t>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632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利用</a:t>
            </a:r>
            <a:r>
              <a:rPr lang="en-US" altLang="zh-TW" dirty="0" smtClean="0"/>
              <a:t>BR09b</a:t>
            </a:r>
            <a:r>
              <a:rPr lang="zh-TW" altLang="en-US" dirty="0" smtClean="0"/>
              <a:t>的模擬結果進一步檢查</a:t>
            </a:r>
            <a:r>
              <a:rPr lang="en-US" altLang="zh-TW" dirty="0" smtClean="0"/>
              <a:t>PBL Closure</a:t>
            </a:r>
            <a:r>
              <a:rPr lang="zh-TW" altLang="en-US" dirty="0" smtClean="0"/>
              <a:t>的設定是否正確</a:t>
            </a:r>
            <a:endParaRPr lang="en-US" altLang="zh-TW" dirty="0" smtClean="0"/>
          </a:p>
          <a:p>
            <a:r>
              <a:rPr lang="zh-TW" altLang="en-US" dirty="0" smtClean="0"/>
              <a:t>可以發現在這個結果中仍舊有著</a:t>
            </a:r>
            <a:r>
              <a:rPr lang="en-US" altLang="zh-TW" dirty="0" smtClean="0"/>
              <a:t>|RHS|&gt;|LHS|</a:t>
            </a:r>
            <a:r>
              <a:rPr lang="zh-TW" altLang="en-US" dirty="0" smtClean="0"/>
              <a:t>的現象</a:t>
            </a:r>
            <a:endParaRPr lang="en-US" altLang="zh-TW" dirty="0" smtClean="0"/>
          </a:p>
          <a:p>
            <a:r>
              <a:rPr lang="zh-TW" altLang="en-US" dirty="0" smtClean="0"/>
              <a:t>左、右式的差異比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Ctl</a:t>
            </a:r>
            <a:r>
              <a:rPr lang="en-US" altLang="zh-TW" dirty="0" smtClean="0"/>
              <a:t> </a:t>
            </a:r>
          </a:p>
          <a:p>
            <a:pPr>
              <a:buNone/>
            </a:pPr>
            <a:r>
              <a:rPr lang="en-US" altLang="zh-TW" dirty="0" smtClean="0"/>
              <a:t>	Run</a:t>
            </a:r>
            <a:r>
              <a:rPr lang="zh-TW" altLang="en-US" dirty="0" smtClean="0"/>
              <a:t>中兩者之差來得小，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可能是因</a:t>
            </a:r>
            <a:r>
              <a:rPr lang="en-US" altLang="zh-TW" dirty="0" smtClean="0"/>
              <a:t>BR09b</a:t>
            </a:r>
            <a:r>
              <a:rPr lang="zh-TW" altLang="en-US" dirty="0" smtClean="0"/>
              <a:t>中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v</a:t>
            </a:r>
            <a:r>
              <a:rPr lang="zh-TW" altLang="en-US" dirty="0" smtClean="0"/>
              <a:t>較大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導致邊界層深度較深之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故（如此能更好的解析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出邊界層）</a:t>
            </a:r>
            <a:endParaRPr lang="en-US" altLang="zh-TW" dirty="0" smtClean="0"/>
          </a:p>
          <a:p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max</a:t>
            </a:r>
            <a:r>
              <a:rPr lang="zh-TW" altLang="en-US" dirty="0" smtClean="0"/>
              <a:t>出現在</a:t>
            </a:r>
            <a:r>
              <a:rPr lang="en-US" altLang="zh-TW" dirty="0" smtClean="0"/>
              <a:t>PBL</a:t>
            </a:r>
            <a:r>
              <a:rPr lang="zh-TW" altLang="en-US" dirty="0" smtClean="0"/>
              <a:t>之上</a:t>
            </a:r>
            <a:endParaRPr lang="en-US" altLang="zh-TW" dirty="0" smtClean="0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25" y="2743224"/>
            <a:ext cx="42195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r>
              <a:rPr lang="en-US" altLang="zh-TW" dirty="0" smtClean="0"/>
              <a:t>-</a:t>
            </a:r>
            <a:r>
              <a:rPr lang="zh-TW" altLang="en-US" dirty="0" smtClean="0">
                <a:solidFill>
                  <a:srgbClr val="2217FF"/>
                </a:solidFill>
              </a:rPr>
              <a:t>梯度風平衡</a:t>
            </a:r>
            <a:r>
              <a:rPr lang="zh-TW" altLang="en-US" dirty="0" smtClean="0"/>
              <a:t>、靜力平衡</a:t>
            </a:r>
            <a:endParaRPr lang="zh-TW" altLang="en-US" dirty="0"/>
          </a:p>
        </p:txBody>
      </p:sp>
      <p:pic>
        <p:nvPicPr>
          <p:cNvPr id="5734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25" y="2962275"/>
            <a:ext cx="58864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smtClean="0"/>
              <a:t>眼牆中很明顯並非梯度風平衡</a:t>
            </a:r>
            <a:endParaRPr lang="en-US" altLang="zh-TW" smtClean="0"/>
          </a:p>
          <a:p>
            <a:r>
              <a:rPr lang="zh-TW" altLang="en-US" smtClean="0"/>
              <a:t>最大風速區</a:t>
            </a:r>
            <a:r>
              <a:rPr lang="en-US" altLang="zh-TW" smtClean="0"/>
              <a:t>U</a:t>
            </a:r>
            <a:r>
              <a:rPr lang="en-US" altLang="zh-TW" baseline="-25000" smtClean="0"/>
              <a:t>ce</a:t>
            </a:r>
            <a:r>
              <a:rPr lang="zh-TW" altLang="en-US" smtClean="0"/>
              <a:t>、</a:t>
            </a:r>
            <a:r>
              <a:rPr lang="en-US" altLang="zh-TW" smtClean="0"/>
              <a:t>U</a:t>
            </a:r>
            <a:r>
              <a:rPr lang="en-US" altLang="zh-TW" baseline="-25000" smtClean="0"/>
              <a:t>co</a:t>
            </a:r>
            <a:r>
              <a:rPr lang="zh-TW" altLang="en-US" smtClean="0"/>
              <a:t>之影響為</a:t>
            </a:r>
            <a:r>
              <a:rPr lang="en-US" altLang="zh-TW" smtClean="0"/>
              <a:t>U</a:t>
            </a:r>
            <a:r>
              <a:rPr lang="en-US" altLang="zh-TW" baseline="-25000" smtClean="0"/>
              <a:t>pg</a:t>
            </a:r>
            <a:r>
              <a:rPr lang="zh-TW" altLang="en-US" smtClean="0"/>
              <a:t>之兩倍</a:t>
            </a:r>
            <a:r>
              <a:rPr lang="en-US" altLang="zh-TW" smtClean="0"/>
              <a:t>=&gt;</a:t>
            </a:r>
            <a:r>
              <a:rPr lang="zh-TW" altLang="en-US" smtClean="0"/>
              <a:t>超梯度流（離心力使空氣向外移動）</a:t>
            </a:r>
            <a:endParaRPr lang="en-US" altLang="zh-TW" baseline="-25000" smtClean="0"/>
          </a:p>
        </p:txBody>
      </p:sp>
      <p:sp>
        <p:nvSpPr>
          <p:cNvPr id="8" name="矩形 7"/>
          <p:cNvSpPr/>
          <p:nvPr/>
        </p:nvSpPr>
        <p:spPr>
          <a:xfrm>
            <a:off x="3357563" y="5605463"/>
            <a:ext cx="1285875" cy="7143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  <a:r>
              <a:rPr lang="en-US" altLang="zh-TW" dirty="0" smtClean="0"/>
              <a:t>-</a:t>
            </a:r>
            <a:r>
              <a:rPr lang="zh-TW" altLang="en-US" dirty="0" smtClean="0"/>
              <a:t>梯度風平衡、</a:t>
            </a:r>
            <a:r>
              <a:rPr lang="zh-TW" altLang="en-US" dirty="0" smtClean="0">
                <a:solidFill>
                  <a:srgbClr val="2217FF"/>
                </a:solidFill>
              </a:rPr>
              <a:t>靜力平衡</a:t>
            </a:r>
            <a:endParaRPr lang="zh-TW" altLang="en-US" dirty="0">
              <a:solidFill>
                <a:srgbClr val="2217FF"/>
              </a:solidFill>
            </a:endParaRPr>
          </a:p>
        </p:txBody>
      </p:sp>
      <p:sp>
        <p:nvSpPr>
          <p:cNvPr id="58370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主要不平衡的區域出現在眼牆中</a:t>
            </a:r>
            <a:endParaRPr lang="en-US" altLang="zh-TW" dirty="0" smtClean="0"/>
          </a:p>
          <a:p>
            <a:r>
              <a:rPr lang="en-US" altLang="zh-TW" dirty="0" smtClean="0"/>
              <a:t>W</a:t>
            </a:r>
            <a:r>
              <a:rPr lang="en-US" altLang="zh-TW" baseline="-25000" dirty="0" smtClean="0"/>
              <a:t>B</a:t>
            </a:r>
            <a:r>
              <a:rPr lang="en-US" altLang="zh-TW" dirty="0" smtClean="0"/>
              <a:t>&gt;</a:t>
            </a:r>
            <a:r>
              <a:rPr lang="en-US" altLang="zh-TW" dirty="0" err="1" smtClean="0"/>
              <a:t>W</a:t>
            </a:r>
            <a:r>
              <a:rPr lang="en-US" altLang="zh-TW" baseline="-25000" dirty="0" err="1" smtClean="0"/>
              <a:t>pg</a:t>
            </a:r>
            <a:r>
              <a:rPr lang="zh-TW" altLang="en-US" dirty="0" smtClean="0"/>
              <a:t>約</a:t>
            </a:r>
            <a:r>
              <a:rPr lang="en-US" altLang="zh-TW" dirty="0" smtClean="0"/>
              <a:t>20%</a:t>
            </a: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2550" y="2643188"/>
            <a:ext cx="59340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非平衡流的影響</a:t>
            </a:r>
            <a:endParaRPr lang="zh-TW" altLang="en-US" dirty="0"/>
          </a:p>
        </p:txBody>
      </p:sp>
      <p:sp>
        <p:nvSpPr>
          <p:cNvPr id="6451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對模擬出來較弱的颱風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h</a:t>
            </a:r>
            <a:r>
              <a:rPr lang="zh-TW" altLang="en-US" dirty="0" smtClean="0"/>
              <a:t>較大</a:t>
            </a:r>
            <a:r>
              <a:rPr lang="en-US" altLang="zh-TW" dirty="0" smtClean="0"/>
              <a:t>)</a:t>
            </a:r>
            <a:r>
              <a:rPr lang="zh-TW" altLang="en-US" dirty="0" smtClean="0"/>
              <a:t>其結果較為接近此兩平衡，但都有非平衡流的存在</a:t>
            </a:r>
            <a:endParaRPr lang="en-US" altLang="zh-TW" dirty="0" smtClean="0"/>
          </a:p>
          <a:p>
            <a:r>
              <a:rPr lang="zh-TW" altLang="en-US" dirty="0" smtClean="0"/>
              <a:t>非平衡流來自於：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Howells </a:t>
            </a:r>
            <a:r>
              <a:rPr lang="zh-TW" altLang="en-US" dirty="0" smtClean="0"/>
              <a:t>等人</a:t>
            </a:r>
            <a:r>
              <a:rPr lang="en-US" altLang="zh-TW" dirty="0" smtClean="0"/>
              <a:t>(1988)</a:t>
            </a:r>
            <a:r>
              <a:rPr lang="zh-TW" altLang="en-US" dirty="0" smtClean="0"/>
              <a:t>研究發現氣壓擾動與氣流中非平衡擾動一致</a:t>
            </a:r>
            <a:endParaRPr lang="en-US" altLang="zh-TW" dirty="0" smtClean="0"/>
          </a:p>
          <a:p>
            <a:r>
              <a:rPr lang="zh-TW" altLang="en-US" dirty="0" smtClean="0"/>
              <a:t>因此作者認為</a:t>
            </a:r>
            <a:r>
              <a:rPr lang="en-US" altLang="zh-TW" dirty="0" smtClean="0"/>
              <a:t>v</a:t>
            </a:r>
            <a:r>
              <a:rPr lang="en-US" altLang="zh-TW" baseline="-25000" dirty="0" smtClean="0"/>
              <a:t>g</a:t>
            </a:r>
            <a:r>
              <a:rPr lang="zh-TW" altLang="en-US" dirty="0" smtClean="0"/>
              <a:t>不能直接與</a:t>
            </a:r>
            <a:r>
              <a:rPr lang="en-US" altLang="zh-TW" dirty="0" smtClean="0"/>
              <a:t>EPI</a:t>
            </a:r>
            <a:r>
              <a:rPr lang="zh-TW" altLang="en-US" dirty="0" smtClean="0"/>
              <a:t>相比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此處所得之梯度風應視為用以平衡氣壓場的徑向速度</a:t>
            </a:r>
          </a:p>
          <a:p>
            <a:endParaRPr lang="en-US" altLang="zh-TW" dirty="0" smtClean="0"/>
          </a:p>
        </p:txBody>
      </p:sp>
      <p:graphicFrame>
        <p:nvGraphicFramePr>
          <p:cNvPr id="64514" name="內容版面配置區 3"/>
          <p:cNvGraphicFramePr>
            <a:graphicFrameLocks noChangeAspect="1"/>
          </p:cNvGraphicFramePr>
          <p:nvPr/>
        </p:nvGraphicFramePr>
        <p:xfrm>
          <a:off x="1143000" y="3068638"/>
          <a:ext cx="1176338" cy="503237"/>
        </p:xfrm>
        <a:graphic>
          <a:graphicData uri="http://schemas.openxmlformats.org/presentationml/2006/ole">
            <p:oleObj spid="_x0000_s64514" name="方程式" r:id="rId4" imgW="977760" imgH="419040" progId="Equation.3">
              <p:embed/>
            </p:oleObj>
          </a:graphicData>
        </a:graphic>
      </p:graphicFrame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4286250" y="3071813"/>
          <a:ext cx="2673350" cy="533400"/>
        </p:xfrm>
        <a:graphic>
          <a:graphicData uri="http://schemas.openxmlformats.org/presentationml/2006/ole">
            <p:oleObj spid="_x0000_s64515" name="方程式" r:id="rId5" imgW="2222280" imgH="444240" progId="Equation.3">
              <p:embed/>
            </p:oleObj>
          </a:graphicData>
        </a:graphic>
      </p:graphicFrame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2871788" y="3063875"/>
          <a:ext cx="763587" cy="579438"/>
        </p:xfrm>
        <a:graphic>
          <a:graphicData uri="http://schemas.openxmlformats.org/presentationml/2006/ole">
            <p:oleObj spid="_x0000_s64516" name="方程式" r:id="rId6" imgW="634680" imgH="482400" progId="Equation.3">
              <p:embed/>
            </p:oleObj>
          </a:graphicData>
        </a:graphic>
      </p:graphicFrame>
      <p:sp>
        <p:nvSpPr>
          <p:cNvPr id="15" name="左大括弧 14"/>
          <p:cNvSpPr/>
          <p:nvPr/>
        </p:nvSpPr>
        <p:spPr>
          <a:xfrm rot="5400000">
            <a:off x="4857750" y="2500313"/>
            <a:ext cx="357187" cy="9286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22" name="群組 21"/>
          <p:cNvGrpSpPr>
            <a:grpSpLocks/>
          </p:cNvGrpSpPr>
          <p:nvPr/>
        </p:nvGrpSpPr>
        <p:grpSpPr bwMode="auto">
          <a:xfrm>
            <a:off x="5715000" y="3000375"/>
            <a:ext cx="1214438" cy="785813"/>
            <a:chOff x="5715008" y="3000372"/>
            <a:chExt cx="1214446" cy="785818"/>
          </a:xfrm>
        </p:grpSpPr>
        <p:cxnSp>
          <p:nvCxnSpPr>
            <p:cNvPr id="17" name="直線接點 16"/>
            <p:cNvCxnSpPr/>
            <p:nvPr/>
          </p:nvCxnSpPr>
          <p:spPr>
            <a:xfrm rot="5400000" flipH="1" flipV="1">
              <a:off x="5464974" y="3250406"/>
              <a:ext cx="78581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 rot="5400000" flipH="1" flipV="1">
              <a:off x="5965041" y="3250406"/>
              <a:ext cx="78581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5400000" flipH="1" flipV="1">
              <a:off x="6393669" y="3250406"/>
              <a:ext cx="785818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4286250" y="3071813"/>
          <a:ext cx="1360488" cy="533400"/>
        </p:xfrm>
        <a:graphic>
          <a:graphicData uri="http://schemas.openxmlformats.org/presentationml/2006/ole">
            <p:oleObj spid="_x0000_s64517" name="方程式" r:id="rId7" imgW="1130040" imgH="444240" progId="Equation.3">
              <p:embed/>
            </p:oleObj>
          </a:graphicData>
        </a:graphic>
      </p:graphicFrame>
      <p:sp>
        <p:nvSpPr>
          <p:cNvPr id="23" name="矩形 22"/>
          <p:cNvSpPr/>
          <p:nvPr/>
        </p:nvSpPr>
        <p:spPr>
          <a:xfrm>
            <a:off x="5286375" y="3000375"/>
            <a:ext cx="428625" cy="714375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非平衡流的影響（續）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根據</a:t>
            </a:r>
            <a:r>
              <a:rPr lang="en-US" altLang="zh-TW" dirty="0" smtClean="0"/>
              <a:t>E86</a:t>
            </a:r>
            <a:r>
              <a:rPr lang="zh-TW" altLang="en-US" dirty="0" smtClean="0"/>
              <a:t>中的公式：</a:t>
            </a:r>
            <a:r>
              <a:rPr lang="en-US" altLang="zh-TW" dirty="0" smtClean="0"/>
              <a:t>			</a:t>
            </a:r>
            <a:r>
              <a:rPr lang="zh-TW" altLang="en-US" dirty="0" smtClean="0"/>
              <a:t>畫出處於梯度風平衡下之軌跡線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理論軌跡線位在半徑較大之處</a:t>
            </a:r>
            <a:r>
              <a:rPr lang="en-US" altLang="zh-TW" dirty="0" smtClean="0"/>
              <a:t>	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理論軌跡線沒有震盪的情形</a:t>
            </a:r>
            <a:endParaRPr lang="en-US" altLang="zh-TW" dirty="0" smtClean="0"/>
          </a:p>
        </p:txBody>
      </p: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429000" y="1500188"/>
          <a:ext cx="2317750" cy="655637"/>
        </p:xfrm>
        <a:graphic>
          <a:graphicData uri="http://schemas.openxmlformats.org/presentationml/2006/ole">
            <p:oleObj spid="_x0000_s65538" name="方程式" r:id="rId4" imgW="1930320" imgH="545760" progId="Equation.3">
              <p:embed/>
            </p:oleObj>
          </a:graphicData>
        </a:graphic>
      </p:graphicFrame>
      <p:pic>
        <p:nvPicPr>
          <p:cNvPr id="65541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50" y="2538426"/>
            <a:ext cx="592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文字方塊 6"/>
          <p:cNvSpPr txBox="1">
            <a:spLocks noChangeArrowheads="1"/>
          </p:cNvSpPr>
          <p:nvPr/>
        </p:nvSpPr>
        <p:spPr bwMode="auto">
          <a:xfrm>
            <a:off x="2071688" y="3786188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latin typeface="Century Schoolbook"/>
              </a:rPr>
              <a:t>實際軌跡</a:t>
            </a:r>
          </a:p>
        </p:txBody>
      </p:sp>
      <p:sp>
        <p:nvSpPr>
          <p:cNvPr id="65543" name="文字方塊 7"/>
          <p:cNvSpPr txBox="1">
            <a:spLocks noChangeArrowheads="1"/>
          </p:cNvSpPr>
          <p:nvPr/>
        </p:nvSpPr>
        <p:spPr bwMode="auto">
          <a:xfrm>
            <a:off x="4714875" y="3786188"/>
            <a:ext cx="1108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latin typeface="Century Schoolbook"/>
              </a:rPr>
              <a:t>理論軌跡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85900" y="6416675"/>
            <a:ext cx="6454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利用理論軌跡之處的值所計算出的最大</a:t>
            </a:r>
            <a:r>
              <a:rPr kumimoji="0" lang="en-US" altLang="zh-TW">
                <a:solidFill>
                  <a:srgbClr val="FF0000"/>
                </a:solidFill>
                <a:latin typeface="Century Schoolbook"/>
              </a:rPr>
              <a:t>V</a:t>
            </a:r>
            <a:r>
              <a:rPr kumimoji="0" lang="en-US" altLang="zh-TW" baseline="-25000">
                <a:solidFill>
                  <a:srgbClr val="FF0000"/>
                </a:solidFill>
                <a:latin typeface="Century Schoolbook"/>
              </a:rPr>
              <a:t>g,max</a:t>
            </a:r>
            <a:r>
              <a:rPr kumimoji="0" lang="en-US" altLang="zh-TW">
                <a:solidFill>
                  <a:srgbClr val="FF0000"/>
                </a:solidFill>
                <a:latin typeface="Century Schoolbook"/>
              </a:rPr>
              <a:t>=72m/s </a:t>
            </a:r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與</a:t>
            </a:r>
            <a:r>
              <a:rPr kumimoji="0" lang="en-US" altLang="zh-TW">
                <a:solidFill>
                  <a:srgbClr val="FF0000"/>
                </a:solidFill>
                <a:latin typeface="Century Schoolbook"/>
              </a:rPr>
              <a:t>EPI</a:t>
            </a:r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吻合</a:t>
            </a:r>
            <a:endParaRPr kumimoji="0" lang="en-US" altLang="zh-TW">
              <a:solidFill>
                <a:srgbClr val="FF0000"/>
              </a:solidFill>
              <a:latin typeface="Century Schoolbook"/>
            </a:endParaRPr>
          </a:p>
        </p:txBody>
      </p:sp>
      <p:cxnSp>
        <p:nvCxnSpPr>
          <p:cNvPr id="16" name="直線單箭頭接點 15"/>
          <p:cNvCxnSpPr/>
          <p:nvPr/>
        </p:nvCxnSpPr>
        <p:spPr>
          <a:xfrm rot="10800000">
            <a:off x="3929063" y="4727575"/>
            <a:ext cx="785812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571500" y="2928938"/>
            <a:ext cx="7627938" cy="1200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 不應該將</a:t>
            </a: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EPI</a:t>
            </a: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視為強度上限，因為</a:t>
            </a: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EPI</a:t>
            </a: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沒考慮非平衡流</a:t>
            </a:r>
            <a:endParaRPr kumimoji="0" lang="en-US" altLang="zh-TW" sz="2400" dirty="0">
              <a:solidFill>
                <a:srgbClr val="2217FF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 v</a:t>
            </a:r>
            <a:r>
              <a:rPr kumimoji="0" lang="en-US" altLang="zh-TW" sz="2400" baseline="-25000" dirty="0">
                <a:solidFill>
                  <a:srgbClr val="2217FF"/>
                </a:solidFill>
                <a:latin typeface="+mn-lt"/>
                <a:ea typeface="+mn-ea"/>
              </a:rPr>
              <a:t>g</a:t>
            </a: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的計算若使用了包含氣壓擾動的氣壓場則會大於</a:t>
            </a: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EPI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 </a:t>
            </a:r>
            <a:r>
              <a:rPr kumimoji="0" lang="zh-TW" altLang="en-US" sz="2400" dirty="0" smtClean="0">
                <a:solidFill>
                  <a:srgbClr val="2217FF"/>
                </a:solidFill>
                <a:latin typeface="+mn-lt"/>
                <a:ea typeface="+mn-ea"/>
              </a:rPr>
              <a:t>反之，若</a:t>
            </a: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對平衡場做估計則</a:t>
            </a: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v</a:t>
            </a:r>
            <a:r>
              <a:rPr kumimoji="0" lang="en-US" altLang="zh-TW" sz="2400" baseline="-25000" dirty="0">
                <a:solidFill>
                  <a:srgbClr val="2217FF"/>
                </a:solidFill>
                <a:latin typeface="+mn-lt"/>
                <a:ea typeface="+mn-ea"/>
              </a:rPr>
              <a:t>g</a:t>
            </a:r>
            <a:r>
              <a:rPr kumimoji="0" lang="zh-TW" altLang="en-US" sz="2400" dirty="0">
                <a:solidFill>
                  <a:srgbClr val="2217FF"/>
                </a:solidFill>
                <a:latin typeface="+mn-lt"/>
                <a:ea typeface="+mn-ea"/>
              </a:rPr>
              <a:t>不會大於</a:t>
            </a:r>
            <a:r>
              <a:rPr kumimoji="0" lang="en-US" altLang="zh-TW" sz="2400" dirty="0">
                <a:solidFill>
                  <a:srgbClr val="2217FF"/>
                </a:solidFill>
                <a:latin typeface="+mn-lt"/>
                <a:ea typeface="+mn-ea"/>
              </a:rPr>
              <a:t>EPI</a:t>
            </a:r>
            <a:endParaRPr kumimoji="0" lang="zh-TW" altLang="en-US" sz="2400" dirty="0">
              <a:solidFill>
                <a:srgbClr val="2217FF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  <a:noFill/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此理論是建立在</a:t>
            </a:r>
            <a:r>
              <a:rPr lang="en-US" altLang="zh-TW" dirty="0" smtClean="0"/>
              <a:t>D.K. Lily(1970)</a:t>
            </a:r>
            <a:r>
              <a:rPr lang="zh-TW" altLang="en-US" dirty="0" smtClean="0"/>
              <a:t>的研究上</a:t>
            </a:r>
            <a:endParaRPr lang="en-US" altLang="zh-TW" dirty="0" smtClean="0"/>
          </a:p>
          <a:p>
            <a:pPr marL="1738630" lvl="5" indent="-274320">
              <a:buNone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利用質量、動量、熵保守的方程式導出了一條包含流函數的式子，並隨著控制體積積分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流函數觀測不易，進一步用流</a:t>
            </a:r>
            <a:r>
              <a:rPr lang="zh-TW" altLang="en-US" dirty="0" smtClean="0"/>
              <a:t>函數</a:t>
            </a:r>
            <a:r>
              <a:rPr lang="zh-TW" altLang="en-US" dirty="0" smtClean="0"/>
              <a:t>之定義</a:t>
            </a:r>
            <a:r>
              <a:rPr lang="zh-TW" altLang="en-US" dirty="0" smtClean="0"/>
              <a:t>、</a:t>
            </a:r>
            <a:r>
              <a:rPr lang="zh-TW" altLang="en-US" dirty="0" smtClean="0"/>
              <a:t>動量方程改寫</a:t>
            </a: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耦合邊界層後，得：</a:t>
            </a:r>
            <a:endParaRPr lang="zh-TW" altLang="en-US" dirty="0"/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3357562"/>
            <a:ext cx="418147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PI Theory for Unbalanced Flow</a:t>
            </a:r>
            <a:endParaRPr lang="zh-TW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1048" y="5786454"/>
          <a:ext cx="3532456" cy="571504"/>
        </p:xfrm>
        <a:graphic>
          <a:graphicData uri="http://schemas.openxmlformats.org/presentationml/2006/ole">
            <p:oleObj spid="_x0000_s116739" name="方程式" r:id="rId5" imgW="2666880" imgH="43164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6740" name="方程式" r:id="rId6" imgW="114120" imgH="21564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214414" y="3429004"/>
          <a:ext cx="3011488" cy="571500"/>
        </p:xfrm>
        <a:graphic>
          <a:graphicData uri="http://schemas.openxmlformats.org/presentationml/2006/ole">
            <p:oleObj spid="_x0000_s116741" name="方程式" r:id="rId7" imgW="2273040" imgH="431640" progId="Equation.3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682880" y="4714884"/>
          <a:ext cx="2674938" cy="520700"/>
        </p:xfrm>
        <a:graphic>
          <a:graphicData uri="http://schemas.openxmlformats.org/presentationml/2006/ole">
            <p:oleObj spid="_x0000_s116742" name="方程式" r:id="rId8" imgW="2019240" imgH="393480" progId="Equation.3">
              <p:embed/>
            </p:oleObj>
          </a:graphicData>
        </a:graphic>
      </p:graphicFrame>
      <p:cxnSp>
        <p:nvCxnSpPr>
          <p:cNvPr id="13" name="直線接點 12"/>
          <p:cNvCxnSpPr/>
          <p:nvPr/>
        </p:nvCxnSpPr>
        <p:spPr>
          <a:xfrm rot="10800000">
            <a:off x="4397131" y="6215082"/>
            <a:ext cx="714380" cy="0"/>
          </a:xfrm>
          <a:prstGeom prst="line">
            <a:avLst/>
          </a:prstGeom>
          <a:ln w="25400">
            <a:solidFill>
              <a:srgbClr val="221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000628" y="3357562"/>
          <a:ext cx="3289300" cy="519113"/>
        </p:xfrm>
        <a:graphic>
          <a:graphicData uri="http://schemas.openxmlformats.org/presentationml/2006/ole">
            <p:oleObj spid="_x0000_s116743" name="方程式" r:id="rId9" imgW="2743200" imgH="431640" progId="Equation.3">
              <p:embed/>
            </p:oleObj>
          </a:graphicData>
        </a:graphic>
      </p:graphicFrame>
      <p:sp>
        <p:nvSpPr>
          <p:cNvPr id="12" name="矩形 11"/>
          <p:cNvSpPr/>
          <p:nvPr/>
        </p:nvSpPr>
        <p:spPr>
          <a:xfrm>
            <a:off x="3286116" y="3357562"/>
            <a:ext cx="928694" cy="642942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物件 13"/>
          <p:cNvGraphicFramePr>
            <a:graphicFrameLocks noChangeAspect="1"/>
          </p:cNvGraphicFramePr>
          <p:nvPr/>
        </p:nvGraphicFramePr>
        <p:xfrm>
          <a:off x="5557092" y="5929330"/>
          <a:ext cx="2443932" cy="357190"/>
        </p:xfrm>
        <a:graphic>
          <a:graphicData uri="http://schemas.openxmlformats.org/presentationml/2006/ole">
            <p:oleObj spid="_x0000_s116744" name="方程式" r:id="rId10" imgW="1650960" imgH="241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/>
          <a:lstStyle/>
          <a:p>
            <a:r>
              <a:rPr lang="en-US" altLang="zh-TW" dirty="0" smtClean="0"/>
              <a:t>PI Theory for Unbalanced Flow-</a:t>
            </a:r>
            <a:r>
              <a:rPr lang="zh-TW" altLang="en-US" dirty="0" smtClean="0"/>
              <a:t>模式輸出之評估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RE87</a:t>
            </a:r>
            <a:r>
              <a:rPr lang="zh-TW" altLang="en-US" dirty="0" smtClean="0"/>
              <a:t>採用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h</a:t>
            </a:r>
            <a:r>
              <a:rPr lang="en-US" altLang="zh-TW" dirty="0" smtClean="0"/>
              <a:t>=3000m</a:t>
            </a:r>
            <a:r>
              <a:rPr lang="zh-TW" altLang="en-US" dirty="0" smtClean="0"/>
              <a:t>，</a:t>
            </a:r>
            <a:r>
              <a:rPr lang="en-US" altLang="zh-TW" dirty="0" smtClean="0"/>
              <a:t>EPI</a:t>
            </a:r>
            <a:r>
              <a:rPr lang="zh-TW" altLang="en-US" dirty="0" smtClean="0"/>
              <a:t>與其結果吻合</a:t>
            </a:r>
            <a:endParaRPr lang="en-US" altLang="zh-TW" dirty="0" smtClean="0"/>
          </a:p>
          <a:p>
            <a:r>
              <a:rPr lang="zh-TW" altLang="en-US" dirty="0" smtClean="0"/>
              <a:t>當水平亂流尺度大時，</a:t>
            </a:r>
            <a:r>
              <a:rPr lang="en-US" altLang="zh-TW" dirty="0" smtClean="0"/>
              <a:t>EPI</a:t>
            </a:r>
            <a:r>
              <a:rPr lang="zh-TW" altLang="en-US" dirty="0" smtClean="0"/>
              <a:t>是個合理的估計法</a:t>
            </a:r>
            <a:endParaRPr lang="zh-TW" altLang="en-US" dirty="0"/>
          </a:p>
        </p:txBody>
      </p:sp>
      <p:pic>
        <p:nvPicPr>
          <p:cNvPr id="788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598390"/>
            <a:ext cx="4572032" cy="425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直線接點 5"/>
          <p:cNvCxnSpPr/>
          <p:nvPr/>
        </p:nvCxnSpPr>
        <p:spPr>
          <a:xfrm rot="5400000" flipH="1" flipV="1">
            <a:off x="3971907" y="4529160"/>
            <a:ext cx="3629079" cy="0"/>
          </a:xfrm>
          <a:prstGeom prst="line">
            <a:avLst/>
          </a:prstGeom>
          <a:ln w="19050">
            <a:solidFill>
              <a:srgbClr val="221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大綱</a:t>
            </a:r>
            <a:endParaRPr lang="zh-TW" altLang="en-US" dirty="0"/>
          </a:p>
        </p:txBody>
      </p:sp>
      <p:sp>
        <p:nvSpPr>
          <p:cNvPr id="16386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dirty="0" smtClean="0"/>
              <a:t>前人研究</a:t>
            </a:r>
            <a:endParaRPr lang="en-US" altLang="zh-TW" dirty="0" smtClean="0"/>
          </a:p>
          <a:p>
            <a:r>
              <a:rPr lang="zh-TW" altLang="en-US" dirty="0" smtClean="0"/>
              <a:t>簡介</a:t>
            </a:r>
          </a:p>
          <a:p>
            <a:r>
              <a:rPr lang="zh-TW" altLang="en-US" dirty="0" smtClean="0"/>
              <a:t>實驗設計與結果</a:t>
            </a:r>
          </a:p>
          <a:p>
            <a:r>
              <a:rPr lang="en-US" altLang="zh-TW" dirty="0" smtClean="0"/>
              <a:t>EPI</a:t>
            </a:r>
            <a:r>
              <a:rPr lang="zh-TW" altLang="en-US" dirty="0" smtClean="0"/>
              <a:t>之分析</a:t>
            </a:r>
          </a:p>
          <a:p>
            <a:r>
              <a:rPr lang="zh-TW" altLang="en-US" dirty="0" smtClean="0"/>
              <a:t>非平衡流的影響</a:t>
            </a:r>
            <a:endParaRPr lang="en-US" altLang="zh-TW" dirty="0" smtClean="0"/>
          </a:p>
          <a:p>
            <a:r>
              <a:rPr lang="zh-TW" altLang="en-US" dirty="0" smtClean="0"/>
              <a:t>針對非平衡流的可能強度理論</a:t>
            </a:r>
            <a:endParaRPr lang="en-US" altLang="zh-TW" dirty="0" smtClean="0"/>
          </a:p>
          <a:p>
            <a:r>
              <a:rPr lang="zh-TW" altLang="en-US" dirty="0" smtClean="0"/>
              <a:t>討論與結論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2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en-US" altLang="zh-TW" sz="2400" dirty="0" smtClean="0">
                <a:latin typeface="+mn-lt"/>
                <a:ea typeface="+mn-ea"/>
              </a:rPr>
              <a:t>γ</a:t>
            </a:r>
            <a:r>
              <a:rPr kumimoji="0" lang="zh-TW" altLang="en-US" sz="2400" dirty="0" smtClean="0">
                <a:latin typeface="+mn-lt"/>
                <a:ea typeface="+mn-ea"/>
              </a:rPr>
              <a:t>項可經由對穩定的軸對稱的颱風觀測得來</a:t>
            </a:r>
            <a:endParaRPr kumimoji="0" lang="en-US" altLang="zh-TW" sz="2400" dirty="0" smtClean="0">
              <a:latin typeface="+mn-lt"/>
              <a:ea typeface="+mn-ea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altLang="zh-TW" sz="2400" dirty="0" smtClean="0">
              <a:latin typeface="+mn-lt"/>
              <a:ea typeface="+mn-ea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altLang="zh-TW" sz="2400" dirty="0" smtClean="0">
              <a:latin typeface="+mn-lt"/>
              <a:ea typeface="+mn-ea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zh-TW" altLang="en-US" sz="2400" noProof="0" dirty="0" smtClean="0">
                <a:latin typeface="+mn-lt"/>
                <a:ea typeface="+mn-ea"/>
              </a:rPr>
              <a:t>最大差異在</a:t>
            </a:r>
            <a:r>
              <a:rPr kumimoji="0" lang="en-US" altLang="zh-TW" sz="2400" noProof="0" dirty="0" smtClean="0">
                <a:latin typeface="+mn-lt"/>
                <a:ea typeface="+mn-ea"/>
              </a:rPr>
              <a:t>12</a:t>
            </a:r>
            <a:r>
              <a:rPr kumimoji="0" lang="zh-TW" altLang="en-US" sz="2400" noProof="0" dirty="0" smtClean="0">
                <a:latin typeface="+mn-lt"/>
                <a:ea typeface="+mn-ea"/>
              </a:rPr>
              <a:t>日，可能是颶風尚未發展到穩定所致</a:t>
            </a:r>
            <a:endParaRPr kumimoji="0" lang="en-US" altLang="zh-TW" sz="2400" noProof="0" dirty="0" smtClean="0">
              <a:latin typeface="+mn-lt"/>
              <a:ea typeface="+mn-ea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差異可能來自於觀測的不確定性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lvl="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kumimoji="0" lang="en-US" altLang="zh-TW" sz="2400" dirty="0" err="1" smtClean="0">
                <a:latin typeface="+mn-lt"/>
                <a:ea typeface="+mn-ea"/>
              </a:rPr>
              <a:t>w</a:t>
            </a:r>
            <a:r>
              <a:rPr kumimoji="0" lang="en-US" altLang="zh-TW" sz="2400" baseline="-25000" dirty="0" err="1" smtClean="0">
                <a:latin typeface="+mn-lt"/>
                <a:ea typeface="+mn-ea"/>
              </a:rPr>
              <a:t>b</a:t>
            </a:r>
            <a:r>
              <a:rPr kumimoji="0" lang="zh-TW" altLang="en-US" sz="2400" dirty="0" smtClean="0">
                <a:latin typeface="+mn-lt"/>
                <a:ea typeface="+mn-ea"/>
              </a:rPr>
              <a:t>為不確定性最大之項，此項與飛機觀測、模擬輸出相比似乎偏弱（</a:t>
            </a:r>
            <a:r>
              <a:rPr kumimoji="0" lang="en-US" altLang="zh-TW" sz="2400" dirty="0" smtClean="0">
                <a:latin typeface="+mn-lt"/>
                <a:ea typeface="+mn-ea"/>
              </a:rPr>
              <a:t>5-10m/s</a:t>
            </a:r>
            <a:r>
              <a:rPr kumimoji="0" lang="zh-TW" altLang="en-US" sz="2400" dirty="0" smtClean="0">
                <a:latin typeface="+mn-lt"/>
                <a:ea typeface="+mn-ea"/>
              </a:rPr>
              <a:t>）</a:t>
            </a:r>
            <a:endParaRPr kumimoji="0" lang="en-US" altLang="zh-TW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857224" y="2143116"/>
          <a:ext cx="7467600" cy="1882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066800"/>
                <a:gridCol w="1066800"/>
                <a:gridCol w="1066800"/>
                <a:gridCol w="1066800"/>
                <a:gridCol w="1066800"/>
                <a:gridCol w="1066800"/>
              </a:tblGrid>
              <a:tr h="39942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Date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v</a:t>
                      </a:r>
                      <a:r>
                        <a:rPr lang="en-US" altLang="zh-TW" baseline="-25000" dirty="0" err="1" smtClean="0"/>
                        <a:t>max</a:t>
                      </a:r>
                      <a:r>
                        <a:rPr lang="en-US" altLang="zh-TW" dirty="0" smtClean="0"/>
                        <a:t>(m/s)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EPI(m/s)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r</a:t>
                      </a:r>
                      <a:r>
                        <a:rPr lang="en-US" altLang="zh-TW" baseline="-25000" dirty="0" err="1" smtClean="0"/>
                        <a:t>b</a:t>
                      </a:r>
                      <a:r>
                        <a:rPr lang="en-US" altLang="zh-TW" dirty="0" smtClean="0"/>
                        <a:t>(km)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 smtClean="0"/>
                        <a:t>w</a:t>
                      </a:r>
                      <a:r>
                        <a:rPr lang="en-US" altLang="zh-TW" baseline="-25000" dirty="0" err="1" smtClean="0"/>
                        <a:t>b</a:t>
                      </a:r>
                      <a:r>
                        <a:rPr lang="en-US" altLang="zh-TW" dirty="0" smtClean="0"/>
                        <a:t>(m/s)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TW" dirty="0" smtClean="0"/>
                        <a:t>η</a:t>
                      </a:r>
                      <a:r>
                        <a:rPr lang="en-US" altLang="zh-TW" baseline="-25000" dirty="0" smtClean="0"/>
                        <a:t>b</a:t>
                      </a:r>
                      <a:r>
                        <a:rPr lang="en-US" altLang="zh-TW" dirty="0" smtClean="0"/>
                        <a:t>(1/s)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PI</a:t>
                      </a:r>
                      <a:r>
                        <a:rPr lang="en-US" altLang="zh-TW" baseline="30000" dirty="0" smtClean="0"/>
                        <a:t>+</a:t>
                      </a:r>
                      <a:r>
                        <a:rPr lang="en-US" altLang="zh-TW" dirty="0" smtClean="0"/>
                        <a:t>(m/s)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Sep.12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0.006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Sep.13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0.012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Sep.14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0.008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使用</a:t>
                      </a:r>
                      <a:r>
                        <a:rPr lang="en-US" altLang="zh-TW" dirty="0" smtClean="0"/>
                        <a:t>Bell</a:t>
                      </a:r>
                      <a:r>
                        <a:rPr lang="en-US" altLang="zh-TW" baseline="0" dirty="0" smtClean="0"/>
                        <a:t> &amp; Montgomery(2008)</a:t>
                      </a:r>
                      <a:r>
                        <a:rPr lang="zh-TW" altLang="en-US" baseline="0" dirty="0" smtClean="0"/>
                        <a:t>對</a:t>
                      </a:r>
                      <a:r>
                        <a:rPr lang="zh-TW" altLang="en-US" dirty="0" smtClean="0"/>
                        <a:t>颶風</a:t>
                      </a:r>
                      <a:r>
                        <a:rPr lang="en-US" altLang="zh-TW" dirty="0" smtClean="0"/>
                        <a:t>Isabel(2003)</a:t>
                      </a:r>
                      <a:r>
                        <a:rPr lang="zh-TW" altLang="en-US" dirty="0" smtClean="0"/>
                        <a:t>的分析資料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/>
          <a:lstStyle/>
          <a:p>
            <a:r>
              <a:rPr lang="en-US" altLang="zh-TW" dirty="0" smtClean="0"/>
              <a:t>PI Theory for Unbalanced Flow-</a:t>
            </a:r>
            <a:r>
              <a:rPr lang="zh-TW" altLang="en-US" dirty="0" smtClean="0"/>
              <a:t>觀測資料之評估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1928794" y="2143116"/>
            <a:ext cx="1071570" cy="1500198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 dirty="0"/>
          </a:p>
        </p:txBody>
      </p:sp>
      <p:sp>
        <p:nvSpPr>
          <p:cNvPr id="10" name="矩形 9"/>
          <p:cNvSpPr/>
          <p:nvPr/>
        </p:nvSpPr>
        <p:spPr>
          <a:xfrm>
            <a:off x="3000364" y="2143116"/>
            <a:ext cx="1071570" cy="1500198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7265310" y="2143116"/>
            <a:ext cx="1071570" cy="1500198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討論與結論</a:t>
            </a:r>
            <a:endParaRPr lang="zh-TW" altLang="en-US" dirty="0"/>
          </a:p>
        </p:txBody>
      </p:sp>
      <p:sp>
        <p:nvSpPr>
          <p:cNvPr id="72706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273050" lvl="2" indent="-27305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altLang="zh-TW" sz="2400" dirty="0" smtClean="0"/>
              <a:t>PM03</a:t>
            </a:r>
            <a:r>
              <a:rPr lang="zh-TW" altLang="en-US" sz="2400" dirty="0" smtClean="0"/>
              <a:t>所用的數學方法無法使</a:t>
            </a:r>
            <a:r>
              <a:rPr lang="en-US" altLang="zh-TW" sz="2400" dirty="0" smtClean="0"/>
              <a:t>M</a:t>
            </a:r>
            <a:r>
              <a:rPr lang="en-US" altLang="zh-TW" sz="2400" baseline="-25000" dirty="0" smtClean="0"/>
              <a:t>g</a:t>
            </a:r>
            <a:r>
              <a:rPr lang="zh-TW" altLang="en-US" sz="2400" dirty="0" smtClean="0"/>
              <a:t>面上的</a:t>
            </a:r>
            <a:r>
              <a:rPr lang="en-US" altLang="zh-TW" sz="2400" dirty="0" smtClean="0"/>
              <a:t>s</a:t>
            </a:r>
            <a:r>
              <a:rPr lang="zh-TW" altLang="en-US" sz="2400" dirty="0" smtClean="0"/>
              <a:t>守恆，故模擬出來的颱風並不符合</a:t>
            </a:r>
            <a:r>
              <a:rPr lang="en-US" altLang="zh-TW" sz="2400" dirty="0" smtClean="0"/>
              <a:t>moist slantwise neutrality</a:t>
            </a:r>
          </a:p>
          <a:p>
            <a:r>
              <a:rPr lang="zh-TW" altLang="en-US" dirty="0" smtClean="0"/>
              <a:t>針對</a:t>
            </a:r>
            <a:r>
              <a:rPr lang="en-US" altLang="zh-TW" dirty="0" smtClean="0"/>
              <a:t>EPI</a:t>
            </a:r>
            <a:r>
              <a:rPr lang="zh-TW" altLang="en-US" dirty="0" smtClean="0"/>
              <a:t>三個因素（熱力、</a:t>
            </a:r>
            <a:r>
              <a:rPr lang="en-US" altLang="zh-TW" dirty="0" smtClean="0"/>
              <a:t>PBL closure</a:t>
            </a:r>
            <a:r>
              <a:rPr lang="zh-TW" altLang="en-US" dirty="0" smtClean="0"/>
              <a:t>、動力）的分析中，發現其值偏低是動力因素所致</a:t>
            </a:r>
            <a:endParaRPr lang="en-US" altLang="zh-TW" dirty="0" smtClean="0"/>
          </a:p>
          <a:p>
            <a:r>
              <a:rPr lang="zh-TW" altLang="en-US" dirty="0" smtClean="0"/>
              <a:t>眼牆內的非平衡流由</a:t>
            </a:r>
            <a:r>
              <a:rPr lang="en-US" altLang="zh-TW" dirty="0" smtClean="0"/>
              <a:t>PBL</a:t>
            </a:r>
            <a:r>
              <a:rPr lang="zh-TW" altLang="en-US" dirty="0" smtClean="0"/>
              <a:t>一直往上延伸到對流層頂</a:t>
            </a:r>
            <a:endParaRPr lang="en-US" altLang="zh-TW" dirty="0" smtClean="0"/>
          </a:p>
          <a:p>
            <a:r>
              <a:rPr lang="en-US" altLang="zh-TW" dirty="0" smtClean="0"/>
              <a:t>EPI</a:t>
            </a:r>
            <a:r>
              <a:rPr lang="zh-TW" altLang="en-US" dirty="0" smtClean="0"/>
              <a:t>中的梯度風平衡、無黏滯流假設為其主要缺點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非平衡流的存在是造成</a:t>
            </a:r>
            <a:r>
              <a:rPr lang="en-US" altLang="zh-TW" dirty="0" smtClean="0"/>
              <a:t>v</a:t>
            </a:r>
            <a:r>
              <a:rPr lang="en-US" altLang="zh-TW" baseline="-25000" dirty="0" smtClean="0"/>
              <a:t>g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EPI</a:t>
            </a:r>
            <a:r>
              <a:rPr lang="zh-TW" altLang="en-US" dirty="0" smtClean="0"/>
              <a:t>的原因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模式裡的徑向亂流設定會使非平衡流減小</a:t>
            </a:r>
            <a:endParaRPr lang="en-US" altLang="zh-TW" dirty="0" smtClean="0"/>
          </a:p>
          <a:p>
            <a:r>
              <a:rPr lang="zh-TW" altLang="en-US" dirty="0" smtClean="0"/>
              <a:t>雖然</a:t>
            </a:r>
            <a:r>
              <a:rPr lang="en-US" altLang="zh-TW" dirty="0" smtClean="0"/>
              <a:t>E86</a:t>
            </a:r>
            <a:r>
              <a:rPr lang="zh-TW" altLang="en-US" dirty="0" smtClean="0"/>
              <a:t>有缺點，但對觀測到的大量颱風來說，它仍然可以是一個合理的上限</a:t>
            </a:r>
            <a:endParaRPr lang="en-US" altLang="zh-TW" dirty="0" smtClean="0"/>
          </a:p>
          <a:p>
            <a:r>
              <a:rPr lang="zh-TW" altLang="en-US" dirty="0" smtClean="0"/>
              <a:t>應更進一步發展包含非平衡流、徑向亂流的</a:t>
            </a:r>
            <a:r>
              <a:rPr lang="en-US" altLang="zh-TW" dirty="0" smtClean="0"/>
              <a:t>PI</a:t>
            </a:r>
            <a:r>
              <a:rPr lang="zh-TW" altLang="en-US" dirty="0" smtClean="0"/>
              <a:t>理論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dirty="0" smtClean="0"/>
              <a:t>The End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方程式</a:t>
            </a:r>
            <a:endParaRPr lang="zh-TW" altLang="en-US" dirty="0"/>
          </a:p>
        </p:txBody>
      </p:sp>
      <p:sp>
        <p:nvSpPr>
          <p:cNvPr id="62469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smtClean="0"/>
              <a:t>梯度風平衡：</a:t>
            </a:r>
            <a:endParaRPr lang="en-US" altLang="zh-TW" smtClean="0"/>
          </a:p>
          <a:p>
            <a:r>
              <a:rPr lang="zh-TW" altLang="en-US" smtClean="0"/>
              <a:t>靜力平衡：</a:t>
            </a:r>
          </a:p>
        </p:txBody>
      </p:sp>
      <p:graphicFrame>
        <p:nvGraphicFramePr>
          <p:cNvPr id="62466" name="內容版面配置區 3"/>
          <p:cNvGraphicFramePr>
            <a:graphicFrameLocks noChangeAspect="1"/>
          </p:cNvGraphicFramePr>
          <p:nvPr/>
        </p:nvGraphicFramePr>
        <p:xfrm>
          <a:off x="2617788" y="1651000"/>
          <a:ext cx="1741487" cy="503238"/>
        </p:xfrm>
        <a:graphic>
          <a:graphicData uri="http://schemas.openxmlformats.org/presentationml/2006/ole">
            <p:oleObj spid="_x0000_s62466" name="方程式" r:id="rId3" imgW="1447560" imgH="419040" progId="Equation.3">
              <p:embed/>
            </p:oleObj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616200" y="2243138"/>
          <a:ext cx="1352550" cy="471487"/>
        </p:xfrm>
        <a:graphic>
          <a:graphicData uri="http://schemas.openxmlformats.org/presentationml/2006/ole">
            <p:oleObj spid="_x0000_s62467" name="方程式" r:id="rId4" imgW="1130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/>
              <a:t>推導</a:t>
            </a:r>
            <a:r>
              <a:rPr lang="en-US" altLang="zh-TW" cap="none" smtClean="0"/>
              <a:t>-</a:t>
            </a:r>
            <a:r>
              <a:rPr lang="zh-TW" altLang="en-US" cap="none" smtClean="0"/>
              <a:t>自由大氣</a:t>
            </a:r>
          </a:p>
        </p:txBody>
      </p:sp>
      <p:sp>
        <p:nvSpPr>
          <p:cNvPr id="849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sz="2800" dirty="0" smtClean="0"/>
              <a:t>假設流體處於靜力平衡、梯度風平衡</a:t>
            </a:r>
          </a:p>
          <a:p>
            <a:pPr lvl="3"/>
            <a:endParaRPr lang="zh-TW" altLang="en-US" sz="2800" dirty="0" smtClean="0"/>
          </a:p>
          <a:p>
            <a:r>
              <a:rPr lang="zh-TW" altLang="en-US" sz="2800" dirty="0" smtClean="0"/>
              <a:t>可進一步導出熱力風平衡方程</a:t>
            </a:r>
          </a:p>
          <a:p>
            <a:r>
              <a:rPr lang="zh-TW" altLang="en-US" sz="2800" dirty="0" smtClean="0"/>
              <a:t>再利用針對假學熱的熱力學第一定律導出近似的</a:t>
            </a:r>
            <a:r>
              <a:rPr lang="en-US" altLang="zh-TW" sz="2800" dirty="0" smtClean="0"/>
              <a:t>Maxwell</a:t>
            </a:r>
            <a:r>
              <a:rPr lang="zh-TW" altLang="en-US" sz="2800" dirty="0" smtClean="0"/>
              <a:t>關係式</a:t>
            </a:r>
          </a:p>
          <a:p>
            <a:r>
              <a:rPr lang="zh-TW" altLang="en-US" sz="2800" dirty="0" smtClean="0"/>
              <a:t>熱力風平衡方程可改寫為</a:t>
            </a:r>
          </a:p>
          <a:p>
            <a:r>
              <a:rPr lang="zh-TW" altLang="en-US" sz="2800" dirty="0" smtClean="0"/>
              <a:t>假設忽略動量方程中的水汽，即</a:t>
            </a:r>
            <a:r>
              <a:rPr lang="en-US" altLang="zh-TW" sz="2800" dirty="0" smtClean="0"/>
              <a:t>1/(1+q</a:t>
            </a:r>
            <a:r>
              <a:rPr lang="en-US" altLang="zh-TW" sz="2800" baseline="-25000" dirty="0" smtClean="0"/>
              <a:t>v</a:t>
            </a:r>
            <a:r>
              <a:rPr lang="en-US" altLang="zh-TW" sz="2800" dirty="0" smtClean="0"/>
              <a:t>)=1</a:t>
            </a:r>
            <a:r>
              <a:rPr lang="zh-TW" altLang="en-US" sz="2800" dirty="0" smtClean="0"/>
              <a:t>，並將不易積分的最後一項忽略，得</a:t>
            </a:r>
          </a:p>
          <a:p>
            <a:r>
              <a:rPr lang="zh-TW" altLang="en-US" sz="2800" dirty="0" smtClean="0"/>
              <a:t>假設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沿著</a:t>
            </a:r>
            <a:r>
              <a:rPr lang="en-US" altLang="zh-TW" sz="2800" dirty="0" smtClean="0"/>
              <a:t>M</a:t>
            </a:r>
            <a:r>
              <a:rPr lang="en-US" altLang="zh-TW" sz="2800" baseline="-25000" dirty="0" smtClean="0"/>
              <a:t>g</a:t>
            </a:r>
            <a:r>
              <a:rPr lang="zh-TW" altLang="en-US" sz="2800" dirty="0" smtClean="0"/>
              <a:t>面守恆（即</a:t>
            </a:r>
            <a:r>
              <a:rPr lang="en-US" altLang="zh-TW" sz="2800" dirty="0" smtClean="0"/>
              <a:t>s</a:t>
            </a:r>
            <a:r>
              <a:rPr lang="zh-TW" altLang="en-US" sz="2800" dirty="0" smtClean="0"/>
              <a:t>為</a:t>
            </a:r>
            <a:r>
              <a:rPr lang="en-US" altLang="zh-TW" sz="2800" dirty="0" smtClean="0"/>
              <a:t>M</a:t>
            </a:r>
            <a:r>
              <a:rPr lang="en-US" altLang="zh-TW" sz="2800" baseline="-25000" dirty="0" smtClean="0"/>
              <a:t>g</a:t>
            </a:r>
            <a:r>
              <a:rPr lang="zh-TW" altLang="en-US" sz="2800" dirty="0" smtClean="0"/>
              <a:t>之函數）</a:t>
            </a:r>
          </a:p>
        </p:txBody>
      </p:sp>
      <p:graphicFrame>
        <p:nvGraphicFramePr>
          <p:cNvPr id="85007" name="Object 15"/>
          <p:cNvGraphicFramePr>
            <a:graphicFrameLocks noChangeAspect="1"/>
          </p:cNvGraphicFramePr>
          <p:nvPr>
            <p:ph type="chart" sz="half" idx="4294967295"/>
          </p:nvPr>
        </p:nvGraphicFramePr>
        <p:xfrm>
          <a:off x="3995738" y="3657600"/>
          <a:ext cx="1016000" cy="419100"/>
        </p:xfrm>
        <a:graphic>
          <a:graphicData uri="http://schemas.openxmlformats.org/presentationml/2006/ole">
            <p:oleObj spid="_x0000_s85007" name="方程式" r:id="rId3" imgW="1015920" imgH="419040" progId="Equation.3">
              <p:embed/>
            </p:oleObj>
          </a:graphicData>
        </a:graphic>
      </p:graphicFrame>
      <p:graphicFrame>
        <p:nvGraphicFramePr>
          <p:cNvPr id="85002" name="Object 1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203575" y="2133600"/>
          <a:ext cx="1003300" cy="419100"/>
        </p:xfrm>
        <a:graphic>
          <a:graphicData uri="http://schemas.openxmlformats.org/presentationml/2006/ole">
            <p:oleObj spid="_x0000_s85002" name="方程式" r:id="rId4" imgW="1002960" imgH="419040" progId="Equation.3">
              <p:embed/>
            </p:oleObj>
          </a:graphicData>
        </a:graphic>
      </p:graphicFrame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4787900" y="2060575"/>
          <a:ext cx="1939925" cy="565150"/>
        </p:xfrm>
        <a:graphic>
          <a:graphicData uri="http://schemas.openxmlformats.org/presentationml/2006/ole">
            <p:oleObj spid="_x0000_s85003" name="方程式" r:id="rId5" imgW="1612800" imgH="469800" progId="Equation.3">
              <p:embed/>
            </p:oleObj>
          </a:graphicData>
        </a:graphic>
      </p:graphicFrame>
      <p:graphicFrame>
        <p:nvGraphicFramePr>
          <p:cNvPr id="85004" name="Object 12"/>
          <p:cNvGraphicFramePr>
            <a:graphicFrameLocks noChangeAspect="1"/>
          </p:cNvGraphicFramePr>
          <p:nvPr/>
        </p:nvGraphicFramePr>
        <p:xfrm>
          <a:off x="7308850" y="2349500"/>
          <a:ext cx="685800" cy="228600"/>
        </p:xfrm>
        <a:graphic>
          <a:graphicData uri="http://schemas.openxmlformats.org/presentationml/2006/ole">
            <p:oleObj spid="_x0000_s85004" name="方程式" r:id="rId6" imgW="685800" imgH="228600" progId="Equation.3">
              <p:embed/>
            </p:oleObj>
          </a:graphicData>
        </a:graphic>
      </p:graphicFrame>
      <p:graphicFrame>
        <p:nvGraphicFramePr>
          <p:cNvPr id="85005" name="Object 13"/>
          <p:cNvGraphicFramePr>
            <a:graphicFrameLocks noChangeAspect="1"/>
          </p:cNvGraphicFramePr>
          <p:nvPr/>
        </p:nvGraphicFramePr>
        <p:xfrm>
          <a:off x="7308850" y="1989138"/>
          <a:ext cx="1130300" cy="254000"/>
        </p:xfrm>
        <a:graphic>
          <a:graphicData uri="http://schemas.openxmlformats.org/presentationml/2006/ole">
            <p:oleObj spid="_x0000_s85005" name="方程式" r:id="rId7" imgW="1130040" imgH="253800" progId="Equation.3">
              <p:embed/>
            </p:oleObj>
          </a:graphicData>
        </a:graphic>
      </p:graphicFrame>
      <p:graphicFrame>
        <p:nvGraphicFramePr>
          <p:cNvPr id="85006" name="Object 14"/>
          <p:cNvGraphicFramePr>
            <a:graphicFrameLocks noChangeAspect="1"/>
          </p:cNvGraphicFramePr>
          <p:nvPr/>
        </p:nvGraphicFramePr>
        <p:xfrm>
          <a:off x="5516563" y="2636838"/>
          <a:ext cx="2511425" cy="550862"/>
        </p:xfrm>
        <a:graphic>
          <a:graphicData uri="http://schemas.openxmlformats.org/presentationml/2006/ole">
            <p:oleObj spid="_x0000_s85006" name="方程式" r:id="rId8" imgW="2082600" imgH="457200" progId="Equation.3">
              <p:embed/>
            </p:oleObj>
          </a:graphicData>
        </a:graphic>
      </p:graphicFrame>
      <p:graphicFrame>
        <p:nvGraphicFramePr>
          <p:cNvPr id="85019" name="Object 27"/>
          <p:cNvGraphicFramePr>
            <a:graphicFrameLocks noChangeAspect="1"/>
          </p:cNvGraphicFramePr>
          <p:nvPr/>
        </p:nvGraphicFramePr>
        <p:xfrm>
          <a:off x="4859338" y="4090988"/>
          <a:ext cx="3854450" cy="561975"/>
        </p:xfrm>
        <a:graphic>
          <a:graphicData uri="http://schemas.openxmlformats.org/presentationml/2006/ole">
            <p:oleObj spid="_x0000_s85019" name="方程式" r:id="rId9" imgW="3225600" imgH="469800" progId="Equation.3">
              <p:embed/>
            </p:oleObj>
          </a:graphicData>
        </a:graphic>
      </p:graphicFrame>
      <p:graphicFrame>
        <p:nvGraphicFramePr>
          <p:cNvPr id="85022" name="Object 30"/>
          <p:cNvGraphicFramePr>
            <a:graphicFrameLocks noChangeAspect="1"/>
          </p:cNvGraphicFramePr>
          <p:nvPr/>
        </p:nvGraphicFramePr>
        <p:xfrm>
          <a:off x="6200775" y="5013325"/>
          <a:ext cx="1971675" cy="546100"/>
        </p:xfrm>
        <a:graphic>
          <a:graphicData uri="http://schemas.openxmlformats.org/presentationml/2006/ole">
            <p:oleObj spid="_x0000_s85022" name="方程式" r:id="rId10" imgW="1650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/>
              <a:t>推導</a:t>
            </a:r>
            <a:r>
              <a:rPr lang="en-US" altLang="zh-TW" cap="none" smtClean="0"/>
              <a:t>-</a:t>
            </a:r>
            <a:r>
              <a:rPr lang="zh-TW" altLang="en-US" cap="none" smtClean="0"/>
              <a:t>邊界層</a:t>
            </a:r>
            <a:endParaRPr lang="en-US" altLang="zh-TW" cap="none" smtClean="0"/>
          </a:p>
        </p:txBody>
      </p:sp>
      <p:sp>
        <p:nvSpPr>
          <p:cNvPr id="1126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dirty="0" smtClean="0"/>
              <a:t>將海面的熵通量、角動量通量由地面積分到邊界層頂</a:t>
            </a:r>
            <a:r>
              <a:rPr lang="en-US" altLang="zh-TW" dirty="0" smtClean="0"/>
              <a:t>(z=h)</a:t>
            </a:r>
            <a:r>
              <a:rPr lang="zh-TW" altLang="en-US" dirty="0" smtClean="0"/>
              <a:t>並假設亂流通量在該處為零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en-US" altLang="zh-TW" dirty="0" smtClean="0"/>
              <a:t>Bulk Aerodynamic formula</a:t>
            </a:r>
            <a:r>
              <a:rPr lang="zh-TW" altLang="en-US" dirty="0" smtClean="0"/>
              <a:t>將通量、應力代換掉，並假設</a:t>
            </a:r>
            <a:r>
              <a:rPr lang="en-US" altLang="zh-TW" dirty="0" smtClean="0"/>
              <a:t>ε/T</a:t>
            </a:r>
            <a:r>
              <a:rPr lang="zh-TW" altLang="en-US" dirty="0" smtClean="0"/>
              <a:t>由地面往上到邊界層頂</a:t>
            </a:r>
            <a:r>
              <a:rPr lang="en-US" altLang="zh-TW" dirty="0" smtClean="0"/>
              <a:t>(z=h)</a:t>
            </a:r>
            <a:r>
              <a:rPr lang="zh-TW" altLang="en-US" dirty="0" smtClean="0"/>
              <a:t>線性遞減至</a:t>
            </a:r>
            <a:r>
              <a:rPr lang="en-US" altLang="zh-TW" dirty="0" smtClean="0"/>
              <a:t>0</a:t>
            </a:r>
          </a:p>
        </p:txBody>
      </p:sp>
      <p:graphicFrame>
        <p:nvGraphicFramePr>
          <p:cNvPr id="112646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1500166" y="2786058"/>
          <a:ext cx="2212975" cy="687387"/>
        </p:xfrm>
        <a:graphic>
          <a:graphicData uri="http://schemas.openxmlformats.org/presentationml/2006/ole">
            <p:oleObj spid="_x0000_s112646" name="方程式" r:id="rId3" imgW="1841400" imgH="571320" progId="Equation.3">
              <p:embed/>
            </p:oleObj>
          </a:graphicData>
        </a:graphic>
      </p:graphicFrame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3786182" y="2643182"/>
            <a:ext cx="4572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TW" dirty="0" err="1"/>
              <a:t>τ</a:t>
            </a:r>
            <a:r>
              <a:rPr kumimoji="0" lang="en-US" altLang="zh-TW" baseline="-25000" dirty="0" err="1"/>
              <a:t>s</a:t>
            </a:r>
            <a:r>
              <a:rPr kumimoji="0" lang="zh-TW" altLang="en-US" dirty="0"/>
              <a:t>：海面的熵通量</a:t>
            </a:r>
            <a:r>
              <a:rPr kumimoji="0" lang="en-US" altLang="zh-TW" dirty="0"/>
              <a:t>	</a:t>
            </a:r>
          </a:p>
          <a:p>
            <a:r>
              <a:rPr kumimoji="0" lang="en-US" altLang="zh-TW" dirty="0" err="1"/>
              <a:t>τ</a:t>
            </a:r>
            <a:r>
              <a:rPr kumimoji="0" lang="en-US" altLang="zh-TW" baseline="-25000" dirty="0" err="1"/>
              <a:t>M</a:t>
            </a:r>
            <a:r>
              <a:rPr kumimoji="0" lang="zh-TW" altLang="en-US" dirty="0"/>
              <a:t>：海面的角動量通量</a:t>
            </a:r>
            <a:r>
              <a:rPr kumimoji="0" lang="en-US" altLang="zh-TW" dirty="0"/>
              <a:t>	</a:t>
            </a:r>
          </a:p>
          <a:p>
            <a:r>
              <a:rPr kumimoji="0" lang="en-US" altLang="zh-TW" dirty="0"/>
              <a:t>ε</a:t>
            </a:r>
            <a:r>
              <a:rPr kumimoji="0" lang="zh-TW" altLang="en-US" dirty="0"/>
              <a:t>：耗散加熱率</a:t>
            </a:r>
            <a:r>
              <a:rPr kumimoji="0" lang="en-US" altLang="zh-TW" dirty="0"/>
              <a:t>	</a:t>
            </a:r>
            <a:endParaRPr kumimoji="0"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推導</a:t>
            </a:r>
            <a:r>
              <a:rPr lang="en-US" altLang="zh-TW" dirty="0" smtClean="0"/>
              <a:t>-PI</a:t>
            </a:r>
            <a:r>
              <a:rPr lang="en-US" altLang="zh-TW" baseline="30000" dirty="0" smtClean="0"/>
              <a:t>+</a:t>
            </a:r>
            <a:endParaRPr lang="zh-TW" altLang="en-US" baseline="30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假定穩定、軸對稱、無黏滯、無水汽的動量方程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徑向速度：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垂直速度：</a:t>
            </a:r>
            <a:endParaRPr lang="en-US" altLang="zh-TW" dirty="0" smtClean="0"/>
          </a:p>
          <a:p>
            <a:pPr lvl="5">
              <a:buNone/>
            </a:pP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en-US" altLang="zh-TW" dirty="0" smtClean="0"/>
              <a:t>	</a:t>
            </a:r>
            <a:r>
              <a:rPr lang="zh-TW" altLang="en-US" dirty="0" smtClean="0"/>
              <a:t>切向渦度、動量方程</a:t>
            </a:r>
            <a:endParaRPr lang="en-US" altLang="zh-TW" dirty="0" smtClean="0"/>
          </a:p>
          <a:p>
            <a:pPr lvl="5"/>
            <a:endParaRPr lang="en-US" altLang="zh-TW" dirty="0" smtClean="0"/>
          </a:p>
          <a:p>
            <a:r>
              <a:rPr lang="zh-TW" altLang="en-US" dirty="0" smtClean="0"/>
              <a:t>流函數：</a:t>
            </a:r>
            <a:endParaRPr lang="en-US" altLang="zh-TW" dirty="0" smtClean="0"/>
          </a:p>
          <a:p>
            <a:pPr lvl="5"/>
            <a:endParaRPr lang="en-US" altLang="zh-TW" dirty="0" smtClean="0"/>
          </a:p>
          <a:p>
            <a:r>
              <a:rPr lang="zh-TW" altLang="en-US" dirty="0" smtClean="0"/>
              <a:t>則可將徑向、垂直速度改寫</a:t>
            </a:r>
            <a:endParaRPr lang="en-US" altLang="zh-TW" dirty="0" smtClean="0"/>
          </a:p>
          <a:p>
            <a:pPr lvl="5"/>
            <a:endParaRPr lang="en-US" altLang="zh-TW" dirty="0" smtClean="0"/>
          </a:p>
          <a:p>
            <a:r>
              <a:rPr lang="zh-TW" altLang="en-US" dirty="0" smtClean="0"/>
              <a:t>利用熱力學第一定律：</a:t>
            </a:r>
            <a:r>
              <a:rPr lang="en-US" altLang="zh-TW" dirty="0" smtClean="0"/>
              <a:t>		</a:t>
            </a:r>
            <a:r>
              <a:rPr lang="zh-TW" altLang="en-US" dirty="0" smtClean="0"/>
              <a:t>　　　消去壓力項</a:t>
            </a:r>
            <a:endParaRPr lang="en-US" altLang="zh-TW" dirty="0" smtClean="0"/>
          </a:p>
          <a:p>
            <a:pPr lvl="5"/>
            <a:endParaRPr lang="en-US" altLang="zh-TW" dirty="0" smtClean="0"/>
          </a:p>
          <a:p>
            <a:r>
              <a:rPr lang="zh-TW" altLang="en-US" dirty="0" smtClean="0"/>
              <a:t>得</a:t>
            </a:r>
            <a:endParaRPr lang="en-US" altLang="zh-TW" dirty="0" smtClean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357438" y="2081213"/>
          <a:ext cx="2224087" cy="503237"/>
        </p:xfrm>
        <a:graphic>
          <a:graphicData uri="http://schemas.openxmlformats.org/presentationml/2006/ole">
            <p:oleObj spid="_x0000_s115714" name="方程式" r:id="rId3" imgW="1854000" imgH="419040" progId="Equation.3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2357422" y="2598735"/>
          <a:ext cx="1951038" cy="473075"/>
        </p:xfrm>
        <a:graphic>
          <a:graphicData uri="http://schemas.openxmlformats.org/presentationml/2006/ole">
            <p:oleObj spid="_x0000_s115715" name="方程式" r:id="rId4" imgW="1625400" imgH="393480" progId="Equation.3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4286248" y="3209927"/>
          <a:ext cx="2193925" cy="504825"/>
        </p:xfrm>
        <a:graphic>
          <a:graphicData uri="http://schemas.openxmlformats.org/presentationml/2006/ole">
            <p:oleObj spid="_x0000_s115716" name="方程式" r:id="rId5" imgW="1828800" imgH="41904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2071670" y="3956057"/>
          <a:ext cx="5607050" cy="473075"/>
        </p:xfrm>
        <a:graphic>
          <a:graphicData uri="http://schemas.openxmlformats.org/presentationml/2006/ole">
            <p:oleObj spid="_x0000_s115717" name="方程式" r:id="rId6" imgW="4673520" imgH="393480" progId="Equation.3">
              <p:embed/>
            </p:oleObj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/>
        </p:nvGraphicFramePr>
        <p:xfrm>
          <a:off x="4500562" y="4714884"/>
          <a:ext cx="4235450" cy="549275"/>
        </p:xfrm>
        <a:graphic>
          <a:graphicData uri="http://schemas.openxmlformats.org/presentationml/2006/ole">
            <p:oleObj spid="_x0000_s115718" name="方程式" r:id="rId7" imgW="3530520" imgH="457200" progId="Equation.3">
              <p:embed/>
            </p:oleObj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/>
        </p:nvGraphicFramePr>
        <p:xfrm>
          <a:off x="3857620" y="5568967"/>
          <a:ext cx="1997075" cy="288925"/>
        </p:xfrm>
        <a:graphic>
          <a:graphicData uri="http://schemas.openxmlformats.org/presentationml/2006/ole">
            <p:oleObj spid="_x0000_s115719" name="方程式" r:id="rId8" imgW="1663560" imgH="241200" progId="Equation.3">
              <p:embed/>
            </p:oleObj>
          </a:graphicData>
        </a:graphic>
      </p:graphicFrame>
      <p:graphicFrame>
        <p:nvGraphicFramePr>
          <p:cNvPr id="115721" name="Object 9"/>
          <p:cNvGraphicFramePr>
            <a:graphicFrameLocks noChangeAspect="1"/>
          </p:cNvGraphicFramePr>
          <p:nvPr/>
        </p:nvGraphicFramePr>
        <p:xfrm>
          <a:off x="1285852" y="6165873"/>
          <a:ext cx="5794375" cy="549275"/>
        </p:xfrm>
        <a:graphic>
          <a:graphicData uri="http://schemas.openxmlformats.org/presentationml/2006/ole">
            <p:oleObj spid="_x0000_s115721" name="方程式" r:id="rId9" imgW="48258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推導</a:t>
            </a:r>
            <a:r>
              <a:rPr lang="en-US" altLang="zh-TW" dirty="0" smtClean="0"/>
              <a:t>-PI</a:t>
            </a:r>
            <a:r>
              <a:rPr lang="en-US" altLang="zh-TW" baseline="30000" dirty="0" smtClean="0"/>
              <a:t>+</a:t>
            </a:r>
            <a:r>
              <a:rPr lang="zh-TW" altLang="en-US" dirty="0" smtClean="0"/>
              <a:t>（續）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altLang="zh-TW" dirty="0" smtClean="0"/>
              <a:t>D.K. Lily</a:t>
            </a:r>
            <a:r>
              <a:rPr lang="zh-TW" altLang="en-US" dirty="0" smtClean="0"/>
              <a:t>利用質量、動量、熵保守的方程式導出了一條包含流函數的式子：</a:t>
            </a:r>
            <a:endParaRPr lang="en-US" altLang="zh-TW" dirty="0" smtClean="0"/>
          </a:p>
          <a:p>
            <a:pPr marL="1738630" lvl="5" indent="-274320">
              <a:buNone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隨著控制體積積分</a:t>
            </a: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忽略柯氏力則動量方程</a:t>
            </a:r>
            <a:r>
              <a:rPr lang="en-US" altLang="zh-TW" dirty="0" smtClean="0"/>
              <a:t>M</a:t>
            </a:r>
            <a:r>
              <a:rPr lang="en-US" altLang="zh-TW" baseline="-25000" dirty="0" smtClean="0"/>
              <a:t>b</a:t>
            </a:r>
            <a:r>
              <a:rPr lang="zh-TW" altLang="en-US" dirty="0" smtClean="0"/>
              <a:t>≒</a:t>
            </a:r>
            <a:r>
              <a:rPr lang="en-US" altLang="zh-TW" dirty="0" err="1" smtClean="0"/>
              <a:t>rv</a:t>
            </a:r>
            <a:r>
              <a:rPr lang="en-US" altLang="zh-TW" baseline="-25000" dirty="0" err="1" smtClean="0"/>
              <a:t>b</a:t>
            </a:r>
            <a:r>
              <a:rPr lang="zh-TW" altLang="en-US" dirty="0" smtClean="0"/>
              <a:t> ，並假設</a:t>
            </a:r>
            <a:r>
              <a:rPr lang="en-US" altLang="zh-TW" dirty="0" smtClean="0"/>
              <a:t>r</a:t>
            </a:r>
            <a:r>
              <a:rPr lang="en-US" altLang="zh-TW" baseline="-25000" dirty="0" smtClean="0"/>
              <a:t>0</a:t>
            </a:r>
            <a:r>
              <a:rPr lang="en-US" altLang="zh-TW" dirty="0" smtClean="0"/>
              <a:t>&gt;&gt;</a:t>
            </a:r>
            <a:r>
              <a:rPr lang="en-US" altLang="zh-TW" dirty="0" err="1" smtClean="0"/>
              <a:t>r</a:t>
            </a:r>
            <a:r>
              <a:rPr lang="en-US" altLang="zh-TW" baseline="-25000" dirty="0" err="1" smtClean="0"/>
              <a:t>b</a:t>
            </a:r>
            <a:endParaRPr lang="en-US" altLang="zh-TW" baseline="-25000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流函數觀測不易，進一步用流函數、動量方程改寫</a:t>
            </a: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1463358" lvl="4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en-US" altLang="zh-TW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zh-TW" altLang="en-US" dirty="0" smtClean="0"/>
              <a:t>耦合邊界層後，得：</a:t>
            </a:r>
            <a:endParaRPr lang="zh-TW" altLang="en-US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1206517" y="2451097"/>
          <a:ext cx="5794375" cy="549275"/>
        </p:xfrm>
        <a:graphic>
          <a:graphicData uri="http://schemas.openxmlformats.org/presentationml/2006/ole">
            <p:oleObj spid="_x0000_s66562" name="方程式" r:id="rId4" imgW="4825800" imgH="4572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43306" y="5500702"/>
          <a:ext cx="3532456" cy="571504"/>
        </p:xfrm>
        <a:graphic>
          <a:graphicData uri="http://schemas.openxmlformats.org/presentationml/2006/ole">
            <p:oleObj spid="_x0000_s66563" name="方程式" r:id="rId5" imgW="2666880" imgH="431640" progId="Equation.3">
              <p:embed/>
            </p:oleObj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6564" name="方程式" r:id="rId6" imgW="114120" imgH="21564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1357290" y="3929066"/>
          <a:ext cx="3011488" cy="571500"/>
        </p:xfrm>
        <a:graphic>
          <a:graphicData uri="http://schemas.openxmlformats.org/presentationml/2006/ole">
            <p:oleObj spid="_x0000_s66565" name="方程式" r:id="rId7" imgW="2273040" imgH="431640" progId="Equation.3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714612" y="4980002"/>
          <a:ext cx="2674938" cy="520700"/>
        </p:xfrm>
        <a:graphic>
          <a:graphicData uri="http://schemas.openxmlformats.org/presentationml/2006/ole">
            <p:oleObj spid="_x0000_s66568" name="方程式" r:id="rId8" imgW="2019240" imgH="393480" progId="Equation.3">
              <p:embed/>
            </p:oleObj>
          </a:graphicData>
        </a:graphic>
      </p:graphicFrame>
      <p:cxnSp>
        <p:nvCxnSpPr>
          <p:cNvPr id="13" name="直線接點 12"/>
          <p:cNvCxnSpPr/>
          <p:nvPr/>
        </p:nvCxnSpPr>
        <p:spPr>
          <a:xfrm rot="10800000">
            <a:off x="6429389" y="5929330"/>
            <a:ext cx="714380" cy="0"/>
          </a:xfrm>
          <a:prstGeom prst="line">
            <a:avLst/>
          </a:prstGeom>
          <a:ln w="25400">
            <a:solidFill>
              <a:srgbClr val="2217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569" name="Object 9"/>
          <p:cNvGraphicFramePr>
            <a:graphicFrameLocks noChangeAspect="1"/>
          </p:cNvGraphicFramePr>
          <p:nvPr/>
        </p:nvGraphicFramePr>
        <p:xfrm>
          <a:off x="5143504" y="4000504"/>
          <a:ext cx="3289300" cy="519113"/>
        </p:xfrm>
        <a:graphic>
          <a:graphicData uri="http://schemas.openxmlformats.org/presentationml/2006/ole">
            <p:oleObj spid="_x0000_s66569" name="方程式" r:id="rId9" imgW="274320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slantwise convection</a:t>
            </a:r>
            <a:endParaRPr lang="zh-TW" altLang="en-US" dirty="0"/>
          </a:p>
        </p:txBody>
      </p:sp>
      <p:sp>
        <p:nvSpPr>
          <p:cNvPr id="76802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zh-TW" altLang="en-US" smtClean="0"/>
              <a:t>一種由重力、離心力所驅使的對流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/>
              <a:t>Slantwise convection can occur in baroclinic flows in which the slantwise-upward displacement of air parcels, elongated in the direction of the thermal wind, results in a vector combination of buoyancy and Coriolis (or centrifugal) and pressure-gradient accelerations that drive the parcel in the same direction as the displacement. See also symmetric instability. </a:t>
            </a: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前人研究</a:t>
            </a:r>
            <a:endParaRPr lang="zh-TW" altLang="en-US" dirty="0"/>
          </a:p>
        </p:txBody>
      </p:sp>
      <p:sp>
        <p:nvSpPr>
          <p:cNvPr id="17410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1"/>
            <a:r>
              <a:rPr lang="zh-TW" altLang="en-US" dirty="0" smtClean="0"/>
              <a:t>近來許多研究發現模擬出來的熱帶氣旋強度可能會大於利用</a:t>
            </a:r>
            <a:r>
              <a:rPr lang="en-US" altLang="zh-TW" dirty="0" err="1" smtClean="0"/>
              <a:t>Emanual</a:t>
            </a:r>
            <a:r>
              <a:rPr lang="zh-TW" altLang="en-US" dirty="0" smtClean="0"/>
              <a:t>於</a:t>
            </a:r>
            <a:r>
              <a:rPr lang="en-US" altLang="zh-TW" dirty="0" smtClean="0"/>
              <a:t>1986</a:t>
            </a:r>
            <a:r>
              <a:rPr lang="zh-TW" altLang="en-US" dirty="0" smtClean="0"/>
              <a:t>年提出的解析模式所估計出來的最大可能強度</a:t>
            </a:r>
            <a:r>
              <a:rPr lang="en-US" altLang="zh-TW" dirty="0" smtClean="0"/>
              <a:t>(EPI)</a:t>
            </a:r>
            <a:r>
              <a:rPr lang="zh-TW" altLang="en-US" dirty="0" smtClean="0"/>
              <a:t>之理論值</a:t>
            </a:r>
          </a:p>
          <a:p>
            <a:pPr lvl="2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Persing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&amp; Montgomery(2003, 2005)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Hausman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等人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(2006)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Cram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等人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(2007)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Yang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等人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(2007)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Bryan &amp;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Rotunno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(2009a, b)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PM03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EPI</a:t>
            </a:r>
            <a:r>
              <a:rPr lang="zh-TW" altLang="en-US" dirty="0" smtClean="0"/>
              <a:t>中的熱力假設（</a:t>
            </a:r>
            <a:r>
              <a:rPr lang="en-US" altLang="zh-TW" dirty="0" smtClean="0"/>
              <a:t>moist slantwise neutrality</a:t>
            </a:r>
            <a:r>
              <a:rPr lang="zh-TW" altLang="en-US" dirty="0" smtClean="0"/>
              <a:t>）與他們模擬出的颶風不符，原因是</a:t>
            </a:r>
            <a:r>
              <a:rPr lang="en-US" altLang="zh-TW" dirty="0" smtClean="0"/>
              <a:t>EPI</a:t>
            </a:r>
            <a:r>
              <a:rPr lang="zh-TW" altLang="en-US" dirty="0" smtClean="0"/>
              <a:t>缺少颶風眼中的地表熵通量以及颶風眼與眼牆之間熵的交換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Smith</a:t>
            </a:r>
            <a:r>
              <a:rPr lang="zh-TW" altLang="en-US" dirty="0" smtClean="0"/>
              <a:t>等人</a:t>
            </a:r>
            <a:r>
              <a:rPr lang="en-US" altLang="zh-TW" dirty="0" smtClean="0"/>
              <a:t>2008</a:t>
            </a:r>
            <a:r>
              <a:rPr lang="zh-TW" altLang="en-US" dirty="0" smtClean="0"/>
              <a:t>（</a:t>
            </a:r>
            <a:r>
              <a:rPr lang="en-US" altLang="zh-TW" dirty="0" smtClean="0"/>
              <a:t>SMV08</a:t>
            </a:r>
            <a:r>
              <a:rPr lang="zh-TW" altLang="en-US" dirty="0" smtClean="0"/>
              <a:t>）：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EPI</a:t>
            </a:r>
            <a:r>
              <a:rPr lang="zh-TW" altLang="en-US" dirty="0" smtClean="0"/>
              <a:t>的主要缺點是沒有明確的考慮邊界層中的徑向動量收支</a:t>
            </a:r>
          </a:p>
          <a:p>
            <a:pPr lvl="3"/>
            <a:r>
              <a:rPr lang="zh-TW" altLang="en-US" dirty="0" smtClean="0"/>
              <a:t>假設邊界層中為梯度風平衡</a:t>
            </a:r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19458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zh-TW" dirty="0" smtClean="0"/>
              <a:t>PM03 →</a:t>
            </a:r>
            <a:r>
              <a:rPr lang="zh-TW" altLang="en-US" dirty="0" smtClean="0"/>
              <a:t>熱力假設　　</a:t>
            </a:r>
            <a:r>
              <a:rPr lang="en-US" altLang="zh-TW" dirty="0" smtClean="0"/>
              <a:t>SMV08→</a:t>
            </a:r>
            <a:r>
              <a:rPr lang="zh-TW" altLang="en-US" dirty="0" smtClean="0"/>
              <a:t>動力假設</a:t>
            </a:r>
          </a:p>
          <a:p>
            <a:r>
              <a:rPr lang="zh-TW" altLang="en-US" dirty="0" smtClean="0"/>
              <a:t>最大強度理論（</a:t>
            </a:r>
            <a:r>
              <a:rPr lang="en-US" altLang="zh-TW" dirty="0" smtClean="0"/>
              <a:t>PI</a:t>
            </a:r>
            <a:r>
              <a:rPr lang="zh-TW" altLang="en-US" dirty="0" smtClean="0"/>
              <a:t>）是採用</a:t>
            </a:r>
            <a:r>
              <a:rPr lang="en-US" altLang="zh-TW" dirty="0" err="1" smtClean="0"/>
              <a:t>Emanual</a:t>
            </a:r>
            <a:r>
              <a:rPr lang="zh-TW" altLang="en-US" dirty="0" smtClean="0"/>
              <a:t>於</a:t>
            </a:r>
            <a:r>
              <a:rPr lang="en-US" altLang="zh-TW" dirty="0" smtClean="0"/>
              <a:t>1986</a:t>
            </a:r>
            <a:r>
              <a:rPr lang="zh-TW" altLang="en-US" dirty="0" smtClean="0"/>
              <a:t>年所提出的理論（</a:t>
            </a:r>
            <a:r>
              <a:rPr lang="en-US" altLang="zh-TW" dirty="0" smtClean="0"/>
              <a:t>EPI/E86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dirty="0" smtClean="0"/>
              <a:t>本研究所用之數值模式優點在於採用較少近似，而熱力上的基本設定與</a:t>
            </a:r>
            <a:r>
              <a:rPr lang="en-US" altLang="zh-TW" dirty="0" smtClean="0"/>
              <a:t>EPI</a:t>
            </a:r>
            <a:r>
              <a:rPr lang="zh-TW" altLang="en-US" dirty="0" smtClean="0"/>
              <a:t>所使用的相同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研究目的：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找出造成所模擬出來的熱帶氣旋強度大於理論最大強度之因素</a:t>
            </a:r>
            <a:endParaRPr lang="en-US" altLang="zh-TW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dirty="0" smtClean="0"/>
              <a:t>簡介</a:t>
            </a:r>
            <a:r>
              <a:rPr lang="en-US" altLang="zh-TW" cap="none" dirty="0" smtClean="0"/>
              <a:t>-EPI</a:t>
            </a:r>
            <a:endParaRPr lang="zh-TW" altLang="en-US" cap="none" dirty="0" smtClean="0"/>
          </a:p>
        </p:txBody>
      </p:sp>
      <p:sp>
        <p:nvSpPr>
          <p:cNvPr id="6151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zh-TW" dirty="0" smtClean="0"/>
              <a:t>E86</a:t>
            </a:r>
            <a:r>
              <a:rPr lang="zh-TW" altLang="en-US" dirty="0" smtClean="0"/>
              <a:t>在熱力上忽略了冰相作用，並可採用可逆熱力過程或是假絕熱熱力過程來做進一步簡化</a:t>
            </a:r>
            <a:endParaRPr lang="en-US" altLang="zh-TW" dirty="0" smtClean="0"/>
          </a:p>
          <a:p>
            <a:r>
              <a:rPr lang="en-US" altLang="zh-TW" dirty="0" smtClean="0"/>
              <a:t>E86</a:t>
            </a:r>
            <a:r>
              <a:rPr lang="zh-TW" altLang="en-US" dirty="0" smtClean="0"/>
              <a:t>假設一穩定、軸對稱的熱帶氣旋可被分為下述兩個部份：</a:t>
            </a:r>
            <a:endParaRPr lang="en-US" altLang="zh-TW" dirty="0" smtClean="0"/>
          </a:p>
          <a:p>
            <a:r>
              <a:rPr lang="zh-TW" altLang="en-US" dirty="0" smtClean="0"/>
              <a:t>自由大氣（此處黏滯項可被忽略）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假設流體處於靜力平衡、梯度風平衡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忽略動量方程中液相、氣相的水</a:t>
            </a:r>
          </a:p>
          <a:p>
            <a:pPr lvl="1"/>
            <a:r>
              <a:rPr lang="zh-TW" altLang="en-US" dirty="0" smtClean="0"/>
              <a:t>假設總濕熵沿著梯度風的等角動量面守恆</a:t>
            </a:r>
          </a:p>
          <a:p>
            <a:pPr lvl="1"/>
            <a:r>
              <a:rPr lang="zh-TW" altLang="en-US" dirty="0" smtClean="0"/>
              <a:t>沿著通過</a:t>
            </a:r>
            <a:r>
              <a:rPr lang="en-US" altLang="zh-TW" dirty="0" err="1" smtClean="0"/>
              <a:t>v</a:t>
            </a:r>
            <a:r>
              <a:rPr lang="en-US" altLang="zh-TW" baseline="-25000" dirty="0" err="1" smtClean="0"/>
              <a:t>g,max</a:t>
            </a:r>
            <a:r>
              <a:rPr lang="zh-TW" altLang="en-US" dirty="0" smtClean="0"/>
              <a:t>處氣流軌跡線積分，並忽略地球自轉影響</a:t>
            </a:r>
          </a:p>
          <a:p>
            <a:endParaRPr lang="en-US" altLang="zh-TW" dirty="0" smtClean="0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1763713" y="2349500"/>
            <a:ext cx="2087562" cy="0"/>
          </a:xfrm>
          <a:prstGeom prst="line">
            <a:avLst/>
          </a:prstGeom>
          <a:noFill/>
          <a:ln w="19050">
            <a:solidFill>
              <a:srgbClr val="2217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059113" y="5373688"/>
          <a:ext cx="2305050" cy="576262"/>
        </p:xfrm>
        <a:graphic>
          <a:graphicData uri="http://schemas.openxmlformats.org/presentationml/2006/ole">
            <p:oleObj spid="_x0000_s6155" name="方程式" r:id="rId3" imgW="1777680" imgH="4442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dirty="0" smtClean="0"/>
              <a:t>簡介</a:t>
            </a:r>
            <a:r>
              <a:rPr lang="en-US" altLang="zh-TW" cap="none" dirty="0" smtClean="0"/>
              <a:t>-EPI</a:t>
            </a:r>
            <a:r>
              <a:rPr lang="zh-TW" altLang="en-US" cap="none" dirty="0" smtClean="0"/>
              <a:t>（續）</a:t>
            </a:r>
          </a:p>
        </p:txBody>
      </p:sp>
      <p:sp>
        <p:nvSpPr>
          <p:cNvPr id="5125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273050" lvl="1"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zh-TW" altLang="en-US" sz="2400" dirty="0" smtClean="0"/>
              <a:t>邊界層（此處黏滯項與地表的交互作用很重要）</a:t>
            </a:r>
            <a:endParaRPr lang="en-US" altLang="zh-TW" sz="2400" dirty="0" smtClean="0"/>
          </a:p>
          <a:p>
            <a:pPr marL="547688" lvl="2">
              <a:spcBef>
                <a:spcPts val="600"/>
              </a:spcBef>
              <a:buSzPct val="70000"/>
            </a:pPr>
            <a:r>
              <a:rPr lang="zh-TW" altLang="en-US" dirty="0" smtClean="0"/>
              <a:t>作法是考慮變數</a:t>
            </a:r>
            <a:r>
              <a:rPr lang="en-US" altLang="zh-TW" dirty="0" smtClean="0"/>
              <a:t>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u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</a:t>
            </a:r>
            <a:r>
              <a:rPr lang="zh-TW" altLang="en-US" dirty="0" smtClean="0"/>
              <a:t>在邊界層中混合均勻（為常數）</a:t>
            </a:r>
            <a:endParaRPr lang="en-US" altLang="zh-TW" dirty="0" smtClean="0"/>
          </a:p>
          <a:p>
            <a:pPr marL="547688" lvl="2">
              <a:spcBef>
                <a:spcPts val="600"/>
              </a:spcBef>
              <a:buSzPct val="70000"/>
            </a:pPr>
            <a:r>
              <a:rPr lang="zh-TW" altLang="en-US" dirty="0" smtClean="0"/>
              <a:t>進一步假設</a:t>
            </a:r>
            <a:r>
              <a:rPr lang="en-US" altLang="zh-TW" dirty="0" smtClean="0"/>
              <a:t>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M</a:t>
            </a:r>
            <a:r>
              <a:rPr lang="zh-TW" altLang="en-US" dirty="0" smtClean="0"/>
              <a:t>經由徑向平流與垂直混合的平衡所維持</a:t>
            </a:r>
            <a:endParaRPr lang="en-US" altLang="zh-TW" dirty="0" smtClean="0"/>
          </a:p>
          <a:p>
            <a:pPr marL="547688" lvl="2">
              <a:spcBef>
                <a:spcPts val="600"/>
              </a:spcBef>
              <a:buSzPct val="70000"/>
            </a:pPr>
            <a:r>
              <a:rPr lang="en-US" altLang="zh-TW" dirty="0" smtClean="0"/>
              <a:t>BE98</a:t>
            </a:r>
            <a:r>
              <a:rPr lang="zh-TW" altLang="en-US" dirty="0" smtClean="0"/>
              <a:t>加入了耗散加熱效應</a:t>
            </a:r>
            <a:endParaRPr lang="en-US" altLang="zh-TW" dirty="0" smtClean="0"/>
          </a:p>
          <a:p>
            <a:r>
              <a:rPr lang="zh-TW" altLang="en-US" sz="2100" dirty="0" smtClean="0"/>
              <a:t>將海面的熵通量、角動量通量由地面積分到邊界層頂</a:t>
            </a:r>
            <a:r>
              <a:rPr lang="en-US" altLang="zh-TW" sz="2100" dirty="0" smtClean="0"/>
              <a:t>( z=h)</a:t>
            </a:r>
            <a:r>
              <a:rPr lang="zh-TW" altLang="en-US" sz="2100" dirty="0" smtClean="0"/>
              <a:t>並假設亂流通量在該處為零</a:t>
            </a:r>
            <a:endParaRPr lang="en-US" altLang="zh-TW" sz="2100" dirty="0" smtClean="0"/>
          </a:p>
          <a:p>
            <a:r>
              <a:rPr lang="zh-TW" altLang="en-US" sz="2100" dirty="0" smtClean="0"/>
              <a:t>利用總體氣體動力公式即可將交換係數（</a:t>
            </a:r>
            <a:r>
              <a:rPr lang="en-US" altLang="zh-TW" sz="2100" dirty="0" smtClean="0"/>
              <a:t>C</a:t>
            </a:r>
            <a:r>
              <a:rPr lang="en-US" altLang="zh-TW" sz="2100" baseline="-25000" dirty="0" smtClean="0"/>
              <a:t>D</a:t>
            </a:r>
            <a:r>
              <a:rPr lang="zh-TW" altLang="en-US" sz="2100" dirty="0" smtClean="0"/>
              <a:t>、</a:t>
            </a:r>
            <a:r>
              <a:rPr lang="en-US" altLang="zh-TW" sz="2100" dirty="0" smtClean="0"/>
              <a:t>C</a:t>
            </a:r>
            <a:r>
              <a:rPr lang="en-US" altLang="zh-TW" sz="2100" baseline="-25000" dirty="0" smtClean="0"/>
              <a:t>E</a:t>
            </a:r>
            <a:r>
              <a:rPr lang="zh-TW" altLang="en-US" sz="2100" dirty="0" smtClean="0"/>
              <a:t>）帶入</a:t>
            </a:r>
            <a:endParaRPr lang="en-US" altLang="zh-TW" sz="2100" dirty="0" smtClean="0"/>
          </a:p>
          <a:p>
            <a:endParaRPr lang="en-US" altLang="zh-TW" sz="2100" dirty="0" smtClean="0"/>
          </a:p>
          <a:p>
            <a:endParaRPr lang="en-US" altLang="zh-TW" sz="2100" dirty="0" smtClean="0"/>
          </a:p>
          <a:p>
            <a:r>
              <a:rPr lang="zh-TW" altLang="en-US" sz="2100" dirty="0" smtClean="0"/>
              <a:t>最後將耦合自由大氣、邊界層之兩式，得</a:t>
            </a: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2700338" y="5449907"/>
          <a:ext cx="3671887" cy="765175"/>
        </p:xfrm>
        <a:graphic>
          <a:graphicData uri="http://schemas.openxmlformats.org/presentationml/2006/ole">
            <p:oleObj spid="_x0000_s5121" name="方程式" r:id="rId4" imgW="2070000" imgH="431640" progId="Equation.3">
              <p:embed/>
            </p:oleObj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857488" y="4286256"/>
          <a:ext cx="2565400" cy="590550"/>
        </p:xfrm>
        <a:graphic>
          <a:graphicData uri="http://schemas.openxmlformats.org/presentationml/2006/ole">
            <p:oleObj spid="_x0000_s5122" name="方程式" r:id="rId5" imgW="2145960" imgH="495000" progId="Equation.3">
              <p:embed/>
            </p:oleObj>
          </a:graphicData>
        </a:graphic>
      </p:graphicFrame>
      <p:pic>
        <p:nvPicPr>
          <p:cNvPr id="6" name="圖片 5" descr="carnot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5350" y="869950"/>
            <a:ext cx="7353300" cy="51181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/>
              <a:t>實驗設計與結果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r>
              <a:rPr lang="zh-TW" altLang="en-US" smtClean="0"/>
              <a:t>採用</a:t>
            </a:r>
            <a:r>
              <a:rPr lang="en-US" altLang="zh-TW" smtClean="0"/>
              <a:t>BR09b</a:t>
            </a:r>
            <a:r>
              <a:rPr lang="zh-TW" altLang="en-US" smtClean="0"/>
              <a:t>的軸對稱數值模式</a:t>
            </a:r>
            <a:r>
              <a:rPr lang="en-US" altLang="zh-TW" smtClean="0"/>
              <a:t>:</a:t>
            </a:r>
          </a:p>
          <a:p>
            <a:endParaRPr lang="en-US" altLang="zh-TW" sz="1200" smtClean="0"/>
          </a:p>
          <a:p>
            <a:pPr lvl="1"/>
            <a:r>
              <a:rPr lang="zh-TW" altLang="en-US" smtClean="0"/>
              <a:t>包含耗散加熱</a:t>
            </a:r>
          </a:p>
          <a:p>
            <a:pPr lvl="1"/>
            <a:endParaRPr lang="en-US" altLang="zh-TW" sz="1200" smtClean="0"/>
          </a:p>
          <a:p>
            <a:pPr lvl="1"/>
            <a:r>
              <a:rPr lang="zh-TW" altLang="en-US" smtClean="0"/>
              <a:t>採用保守方程組</a:t>
            </a:r>
          </a:p>
          <a:p>
            <a:pPr lvl="1"/>
            <a:endParaRPr lang="en-US" altLang="zh-TW" sz="1200" smtClean="0"/>
          </a:p>
          <a:p>
            <a:pPr lvl="1"/>
            <a:r>
              <a:rPr lang="zh-TW" altLang="en-US" smtClean="0"/>
              <a:t>地表熵交換係數</a:t>
            </a:r>
            <a:r>
              <a:rPr lang="en-US" altLang="zh-TW" smtClean="0"/>
              <a:t>C</a:t>
            </a:r>
            <a:r>
              <a:rPr lang="en-US" altLang="zh-TW" sz="1500" smtClean="0"/>
              <a:t>E</a:t>
            </a:r>
            <a:r>
              <a:rPr lang="en-US" altLang="zh-TW" smtClean="0"/>
              <a:t>=</a:t>
            </a:r>
            <a:r>
              <a:rPr lang="zh-TW" altLang="en-US" smtClean="0"/>
              <a:t>地表動量交換係數</a:t>
            </a:r>
            <a:r>
              <a:rPr lang="en-US" altLang="zh-TW" smtClean="0"/>
              <a:t>C</a:t>
            </a:r>
            <a:r>
              <a:rPr lang="en-US" altLang="zh-TW" sz="1500" smtClean="0"/>
              <a:t>D</a:t>
            </a:r>
          </a:p>
          <a:p>
            <a:pPr lvl="1"/>
            <a:endParaRPr lang="en-US" altLang="zh-TW" sz="1200" smtClean="0"/>
          </a:p>
          <a:p>
            <a:pPr lvl="1"/>
            <a:r>
              <a:rPr lang="en-US" altLang="zh-TW" smtClean="0"/>
              <a:t>Domain Size </a:t>
            </a:r>
            <a:r>
              <a:rPr lang="en-US" altLang="zh-TW" smtClean="0">
                <a:cs typeface="Times New Roman" pitchFamily="18" charset="0"/>
              </a:rPr>
              <a:t>1500km x 25km</a:t>
            </a:r>
          </a:p>
          <a:p>
            <a:pPr lvl="1"/>
            <a:endParaRPr lang="en-US" altLang="zh-TW" sz="1200" smtClean="0">
              <a:cs typeface="Times New Roman" pitchFamily="18" charset="0"/>
            </a:endParaRPr>
          </a:p>
          <a:p>
            <a:pPr lvl="1"/>
            <a:r>
              <a:rPr lang="zh-TW" altLang="en-US" smtClean="0">
                <a:cs typeface="Times New Roman" pitchFamily="18" charset="0"/>
              </a:rPr>
              <a:t>△</a:t>
            </a:r>
            <a:r>
              <a:rPr lang="en-US" altLang="zh-TW" smtClean="0">
                <a:cs typeface="Times New Roman" pitchFamily="18" charset="0"/>
              </a:rPr>
              <a:t>z=250m</a:t>
            </a:r>
            <a:r>
              <a:rPr lang="zh-TW" altLang="en-US" smtClean="0">
                <a:cs typeface="Times New Roman" pitchFamily="18" charset="0"/>
              </a:rPr>
              <a:t>，△</a:t>
            </a:r>
            <a:r>
              <a:rPr lang="en-US" altLang="zh-TW" smtClean="0">
                <a:cs typeface="Times New Roman" pitchFamily="18" charset="0"/>
              </a:rPr>
              <a:t>r=1km(R&lt;64km)</a:t>
            </a:r>
          </a:p>
          <a:p>
            <a:pPr lvl="1"/>
            <a:endParaRPr lang="en-US" altLang="zh-TW" sz="1200" smtClean="0">
              <a:cs typeface="Times New Roman" pitchFamily="18" charset="0"/>
            </a:endParaRPr>
          </a:p>
          <a:p>
            <a:pPr lvl="1"/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輻射冷卻效應為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2K </a:t>
            </a:r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 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zh-TW" smtClean="0"/>
              <a:t>BR09b-</a:t>
            </a:r>
            <a:r>
              <a:rPr lang="zh-TW" altLang="en-US" smtClean="0"/>
              <a:t>當使用假絕熱、自由大氣中為無黏滯流的設定可得最大強度，故</a:t>
            </a:r>
            <a:r>
              <a:rPr lang="en-US" altLang="zh-TW" smtClean="0"/>
              <a:t>Ctl Run</a:t>
            </a:r>
            <a:r>
              <a:rPr lang="zh-TW" altLang="en-US" smtClean="0"/>
              <a:t>設定為</a:t>
            </a:r>
            <a:r>
              <a:rPr lang="en-US" altLang="zh-TW" smtClean="0"/>
              <a:t>:</a:t>
            </a:r>
          </a:p>
          <a:p>
            <a:pPr lvl="1"/>
            <a:r>
              <a:rPr lang="zh-TW" altLang="en-US" smtClean="0"/>
              <a:t>水平亂流長度尺度</a:t>
            </a:r>
            <a:r>
              <a:rPr lang="en-US" altLang="zh-TW" smtClean="0"/>
              <a:t>l</a:t>
            </a:r>
            <a:r>
              <a:rPr lang="en-US" altLang="zh-TW" baseline="-25000" smtClean="0"/>
              <a:t>h</a:t>
            </a:r>
            <a:r>
              <a:rPr lang="en-US" altLang="zh-TW" smtClean="0"/>
              <a:t>=94m</a:t>
            </a:r>
          </a:p>
          <a:p>
            <a:pPr lvl="1"/>
            <a:r>
              <a:rPr lang="zh-TW" altLang="en-US" smtClean="0"/>
              <a:t>垂直亂流長度尺度</a:t>
            </a:r>
            <a:r>
              <a:rPr lang="en-US" altLang="zh-TW" smtClean="0"/>
              <a:t>l</a:t>
            </a:r>
            <a:r>
              <a:rPr lang="en-US" altLang="zh-TW" baseline="-25000" smtClean="0"/>
              <a:t>v</a:t>
            </a:r>
            <a:r>
              <a:rPr lang="en-US" altLang="zh-TW" smtClean="0"/>
              <a:t>=100m</a:t>
            </a:r>
          </a:p>
          <a:p>
            <a:pPr lvl="1"/>
            <a:r>
              <a:rPr lang="zh-TW" altLang="en-US" smtClean="0"/>
              <a:t>當</a:t>
            </a:r>
            <a:r>
              <a:rPr lang="en-US" altLang="zh-TW" smtClean="0"/>
              <a:t>q</a:t>
            </a:r>
            <a:r>
              <a:rPr lang="en-US" altLang="zh-TW" baseline="-25000" smtClean="0"/>
              <a:t>l</a:t>
            </a:r>
            <a:r>
              <a:rPr lang="en-US" altLang="zh-TW" smtClean="0"/>
              <a:t>=0.1g/kg</a:t>
            </a:r>
            <a:r>
              <a:rPr lang="zh-TW" altLang="en-US" smtClean="0"/>
              <a:t>時將其移除</a:t>
            </a:r>
            <a:endParaRPr lang="en-US" altLang="zh-TW" smtClean="0"/>
          </a:p>
          <a:p>
            <a:pPr lvl="1"/>
            <a:r>
              <a:rPr lang="en-US" altLang="zh-TW" smtClean="0"/>
              <a:t>SST=28</a:t>
            </a:r>
            <a:r>
              <a:rPr lang="zh-TW" altLang="en-US" baseline="30000" smtClean="0"/>
              <a:t>。</a:t>
            </a:r>
            <a:r>
              <a:rPr lang="en-US" altLang="zh-TW" smtClean="0"/>
              <a:t>C</a:t>
            </a:r>
          </a:p>
          <a:p>
            <a:pPr lvl="1"/>
            <a:r>
              <a:rPr lang="zh-TW" altLang="en-US" smtClean="0"/>
              <a:t>環境場對濕對流維持中性</a:t>
            </a:r>
            <a:endParaRPr lang="en-US" altLang="zh-TW" smtClean="0"/>
          </a:p>
          <a:p>
            <a:pPr lvl="1"/>
            <a:r>
              <a:rPr lang="zh-TW" altLang="en-US" smtClean="0"/>
              <a:t>初始渦旋與</a:t>
            </a:r>
            <a:r>
              <a:rPr lang="en-US" altLang="zh-TW" smtClean="0"/>
              <a:t>RE87</a:t>
            </a:r>
            <a:r>
              <a:rPr lang="zh-TW" altLang="en-US" smtClean="0"/>
              <a:t>同</a:t>
            </a:r>
            <a:endParaRPr lang="en-US" altLang="zh-TW" smtClean="0"/>
          </a:p>
          <a:p>
            <a:r>
              <a:rPr lang="zh-TW" altLang="en-US" smtClean="0"/>
              <a:t>其他實驗設定</a:t>
            </a:r>
            <a:endParaRPr lang="en-US" altLang="zh-TW" smtClean="0"/>
          </a:p>
          <a:p>
            <a:pPr lvl="1"/>
            <a:r>
              <a:rPr lang="en-US" altLang="zh-TW" smtClean="0"/>
              <a:t>SST=26.1</a:t>
            </a:r>
            <a:r>
              <a:rPr lang="zh-TW" altLang="en-US" baseline="30000" smtClean="0"/>
              <a:t>。</a:t>
            </a:r>
            <a:r>
              <a:rPr lang="en-US" altLang="zh-TW" smtClean="0"/>
              <a:t>C</a:t>
            </a:r>
          </a:p>
          <a:p>
            <a:pPr lvl="1"/>
            <a:r>
              <a:rPr lang="zh-TW" altLang="en-US" smtClean="0"/>
              <a:t>垂直亂流長度尺度</a:t>
            </a:r>
            <a:r>
              <a:rPr lang="en-US" altLang="zh-TW" smtClean="0"/>
              <a:t>l</a:t>
            </a:r>
            <a:r>
              <a:rPr lang="en-US" altLang="zh-TW" baseline="-25000" smtClean="0"/>
              <a:t>v</a:t>
            </a:r>
            <a:r>
              <a:rPr lang="en-US" altLang="zh-TW" smtClean="0"/>
              <a:t>=200m</a:t>
            </a:r>
          </a:p>
          <a:p>
            <a:pPr lvl="1"/>
            <a:r>
              <a:rPr lang="zh-TW" altLang="en-US" smtClean="0"/>
              <a:t>液態水終端落速</a:t>
            </a:r>
            <a:r>
              <a:rPr lang="en-US" altLang="zh-TW" smtClean="0"/>
              <a:t>V</a:t>
            </a:r>
            <a:r>
              <a:rPr lang="en-US" altLang="zh-TW" baseline="-25000" smtClean="0"/>
              <a:t>t</a:t>
            </a:r>
            <a:r>
              <a:rPr lang="en-US" altLang="zh-TW" smtClean="0"/>
              <a:t>=7m/s</a:t>
            </a:r>
          </a:p>
          <a:p>
            <a:endParaRPr lang="zh-TW" altLang="en-US" smtClean="0"/>
          </a:p>
        </p:txBody>
      </p:sp>
      <p:pic>
        <p:nvPicPr>
          <p:cNvPr id="2867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2419350"/>
            <a:ext cx="420052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/>
              <a:t>實驗設計與結果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3276600" y="2349500"/>
            <a:ext cx="1079500" cy="863600"/>
          </a:xfrm>
          <a:prstGeom prst="rect">
            <a:avLst/>
          </a:prstGeom>
          <a:noFill/>
          <a:ln w="22225">
            <a:solidFill>
              <a:srgbClr val="2217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403350" y="3213100"/>
            <a:ext cx="1382700" cy="360363"/>
          </a:xfrm>
          <a:prstGeom prst="rect">
            <a:avLst/>
          </a:prstGeom>
          <a:noFill/>
          <a:ln w="22225">
            <a:solidFill>
              <a:srgbClr val="2217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cap="none" smtClean="0"/>
              <a:t>實驗設計與結果</a:t>
            </a:r>
            <a:r>
              <a:rPr lang="en-US" altLang="zh-TW" cap="none" smtClean="0"/>
              <a:t>(CTL)</a:t>
            </a:r>
          </a:p>
        </p:txBody>
      </p:sp>
      <p:sp>
        <p:nvSpPr>
          <p:cNvPr id="46088" name="文字版面配置區 3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pPr algn="ctr"/>
            <a:r>
              <a:rPr lang="en-US" altLang="zh-TW" smtClean="0"/>
              <a:t>V</a:t>
            </a:r>
            <a:r>
              <a:rPr lang="en-US" altLang="zh-TW" baseline="-25000" smtClean="0"/>
              <a:t>max</a:t>
            </a:r>
            <a:r>
              <a:rPr lang="zh-TW" altLang="en-US" smtClean="0"/>
              <a:t>≒</a:t>
            </a:r>
            <a:r>
              <a:rPr lang="en-US" altLang="zh-TW" smtClean="0"/>
              <a:t>120 m/s (day 2)</a:t>
            </a:r>
            <a:endParaRPr lang="zh-TW" altLang="en-US" smtClean="0"/>
          </a:p>
        </p:txBody>
      </p:sp>
      <p:sp>
        <p:nvSpPr>
          <p:cNvPr id="46089" name="文字版面配置區 5"/>
          <p:cNvSpPr>
            <a:spLocks noGrp="1"/>
          </p:cNvSpPr>
          <p:nvPr>
            <p:ph type="body" sz="quarter" idx="3"/>
          </p:nvPr>
        </p:nvSpPr>
        <p:spPr>
          <a:xfrm>
            <a:off x="4343400" y="1570038"/>
            <a:ext cx="3657600" cy="658812"/>
          </a:xfrm>
        </p:spPr>
        <p:txBody>
          <a:bodyPr/>
          <a:lstStyle/>
          <a:p>
            <a:pPr algn="ctr"/>
            <a:r>
              <a:rPr lang="en-US" altLang="zh-TW" smtClean="0"/>
              <a:t>V</a:t>
            </a:r>
            <a:r>
              <a:rPr lang="en-US" altLang="zh-TW" baseline="-25000" smtClean="0"/>
              <a:t>g </a:t>
            </a:r>
            <a:r>
              <a:rPr lang="en-US" altLang="zh-TW" smtClean="0"/>
              <a:t>&gt; EPI</a:t>
            </a:r>
            <a:r>
              <a:rPr lang="zh-TW" altLang="en-US" smtClean="0"/>
              <a:t>：表示</a:t>
            </a:r>
            <a:r>
              <a:rPr lang="en-US" altLang="zh-TW" smtClean="0"/>
              <a:t>EPI</a:t>
            </a:r>
            <a:r>
              <a:rPr lang="zh-TW" altLang="en-US" smtClean="0"/>
              <a:t>偏低</a:t>
            </a:r>
          </a:p>
        </p:txBody>
      </p:sp>
      <p:pic>
        <p:nvPicPr>
          <p:cNvPr id="46090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28625" y="2514600"/>
            <a:ext cx="3657600" cy="3581400"/>
          </a:xfrm>
        </p:spPr>
      </p:pic>
      <p:sp>
        <p:nvSpPr>
          <p:cNvPr id="9" name="矩形 8"/>
          <p:cNvSpPr/>
          <p:nvPr/>
        </p:nvSpPr>
        <p:spPr>
          <a:xfrm>
            <a:off x="2500313" y="2857500"/>
            <a:ext cx="1571625" cy="642938"/>
          </a:xfrm>
          <a:prstGeom prst="rect">
            <a:avLst/>
          </a:prstGeom>
          <a:noFill/>
          <a:ln>
            <a:solidFill>
              <a:srgbClr val="221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46092" name="文字方塊 9"/>
          <p:cNvSpPr txBox="1">
            <a:spLocks noChangeArrowheads="1"/>
          </p:cNvSpPr>
          <p:nvPr/>
        </p:nvSpPr>
        <p:spPr bwMode="auto">
          <a:xfrm>
            <a:off x="50800" y="3071813"/>
            <a:ext cx="87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solidFill>
                  <a:srgbClr val="2217FF"/>
                </a:solidFill>
                <a:latin typeface="Century Schoolbook"/>
              </a:rPr>
              <a:t>108m/s</a:t>
            </a:r>
            <a:endParaRPr kumimoji="0" lang="zh-TW" altLang="en-US">
              <a:solidFill>
                <a:srgbClr val="2217FF"/>
              </a:solidFill>
              <a:latin typeface="Century Schoolbook"/>
            </a:endParaRPr>
          </a:p>
        </p:txBody>
      </p:sp>
      <p:sp>
        <p:nvSpPr>
          <p:cNvPr id="46093" name="文字方塊 10"/>
          <p:cNvSpPr txBox="1">
            <a:spLocks noChangeArrowheads="1"/>
          </p:cNvSpPr>
          <p:nvPr/>
        </p:nvSpPr>
        <p:spPr bwMode="auto">
          <a:xfrm>
            <a:off x="3309938" y="4130675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solidFill>
                  <a:srgbClr val="2217FF"/>
                </a:solidFill>
                <a:latin typeface="Century Schoolbook"/>
              </a:rPr>
              <a:t>72m/s</a:t>
            </a:r>
            <a:endParaRPr kumimoji="0" lang="zh-TW" altLang="en-US">
              <a:solidFill>
                <a:srgbClr val="2217FF"/>
              </a:solidFill>
              <a:latin typeface="Century Schoolbook"/>
            </a:endParaRPr>
          </a:p>
        </p:txBody>
      </p:sp>
      <p:pic>
        <p:nvPicPr>
          <p:cNvPr id="46094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080342" y="2857500"/>
            <a:ext cx="4198004" cy="3214688"/>
          </a:xfrm>
        </p:spPr>
      </p:pic>
      <p:sp>
        <p:nvSpPr>
          <p:cNvPr id="46095" name="文字方塊 14"/>
          <p:cNvSpPr txBox="1">
            <a:spLocks noChangeArrowheads="1"/>
          </p:cNvSpPr>
          <p:nvPr/>
        </p:nvSpPr>
        <p:spPr bwMode="auto">
          <a:xfrm>
            <a:off x="6408738" y="3128963"/>
            <a:ext cx="2378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位置與</a:t>
            </a:r>
            <a:r>
              <a:rPr kumimoji="0" lang="en-US" altLang="zh-TW">
                <a:solidFill>
                  <a:srgbClr val="FF0000"/>
                </a:solidFill>
                <a:latin typeface="Century Schoolbook"/>
              </a:rPr>
              <a:t>E86</a:t>
            </a:r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假定的相同</a:t>
            </a:r>
            <a:endParaRPr kumimoji="0" lang="en-US" altLang="zh-TW">
              <a:solidFill>
                <a:srgbClr val="FF0000"/>
              </a:solidFill>
              <a:latin typeface="Century Schoolbook"/>
            </a:endParaRPr>
          </a:p>
          <a:p>
            <a:r>
              <a:rPr kumimoji="0" lang="zh-TW" altLang="en-US">
                <a:solidFill>
                  <a:srgbClr val="FF0000"/>
                </a:solidFill>
                <a:latin typeface="Century Schoolbook"/>
              </a:rPr>
              <a:t>　</a:t>
            </a:r>
            <a:r>
              <a:rPr kumimoji="0" lang="en-US" altLang="zh-TW">
                <a:solidFill>
                  <a:srgbClr val="FF0000"/>
                </a:solidFill>
                <a:latin typeface="Century Schoolbook"/>
              </a:rPr>
              <a:t>91m/s</a:t>
            </a:r>
            <a:endParaRPr kumimoji="0" lang="zh-TW" altLang="en-US">
              <a:solidFill>
                <a:srgbClr val="FF0000"/>
              </a:solidFill>
              <a:latin typeface="Century Schoolbook"/>
            </a:endParaRPr>
          </a:p>
        </p:txBody>
      </p:sp>
      <p:cxnSp>
        <p:nvCxnSpPr>
          <p:cNvPr id="17" name="直線接點 16"/>
          <p:cNvCxnSpPr/>
          <p:nvPr/>
        </p:nvCxnSpPr>
        <p:spPr>
          <a:xfrm>
            <a:off x="6072188" y="3605213"/>
            <a:ext cx="5000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群組 30"/>
          <p:cNvGrpSpPr>
            <a:grpSpLocks/>
          </p:cNvGrpSpPr>
          <p:nvPr/>
        </p:nvGrpSpPr>
        <p:grpSpPr bwMode="auto">
          <a:xfrm>
            <a:off x="5011776" y="2286000"/>
            <a:ext cx="2032000" cy="642938"/>
            <a:chOff x="5000628" y="2285992"/>
            <a:chExt cx="2031325" cy="642942"/>
          </a:xfrm>
        </p:grpSpPr>
        <p:sp>
          <p:nvSpPr>
            <p:cNvPr id="46108" name="文字方塊 13"/>
            <p:cNvSpPr txBox="1">
              <a:spLocks noChangeArrowheads="1"/>
            </p:cNvSpPr>
            <p:nvPr/>
          </p:nvSpPr>
          <p:spPr bwMode="auto">
            <a:xfrm>
              <a:off x="5000628" y="2285992"/>
              <a:ext cx="20313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dirty="0">
                  <a:solidFill>
                    <a:srgbClr val="0070C0"/>
                  </a:solidFill>
                  <a:latin typeface="Century Schoolbook"/>
                </a:rPr>
                <a:t>眼牆（</a:t>
              </a:r>
              <a:r>
                <a:rPr kumimoji="0" lang="en-US" altLang="zh-TW" dirty="0">
                  <a:solidFill>
                    <a:srgbClr val="0070C0"/>
                  </a:solidFill>
                  <a:latin typeface="Century Schoolbook"/>
                </a:rPr>
                <a:t>w&gt;0.5m/s</a:t>
              </a:r>
              <a:r>
                <a:rPr kumimoji="0" lang="zh-TW" altLang="en-US" dirty="0">
                  <a:solidFill>
                    <a:srgbClr val="0070C0"/>
                  </a:solidFill>
                  <a:latin typeface="Century Schoolbook"/>
                </a:rPr>
                <a:t>）</a:t>
              </a:r>
            </a:p>
          </p:txBody>
        </p:sp>
        <p:cxnSp>
          <p:nvCxnSpPr>
            <p:cNvPr id="19" name="直線接點 18"/>
            <p:cNvCxnSpPr/>
            <p:nvPr/>
          </p:nvCxnSpPr>
          <p:spPr>
            <a:xfrm>
              <a:off x="5929008" y="2643182"/>
              <a:ext cx="436417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rot="10800000" flipV="1">
              <a:off x="5500525" y="2643182"/>
              <a:ext cx="428483" cy="285752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098" name="文字方塊 26"/>
          <p:cNvSpPr txBox="1">
            <a:spLocks noChangeArrowheads="1"/>
          </p:cNvSpPr>
          <p:nvPr/>
        </p:nvSpPr>
        <p:spPr bwMode="auto">
          <a:xfrm>
            <a:off x="7215188" y="2571750"/>
            <a:ext cx="992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entury Schoolbook"/>
              </a:rPr>
              <a:t>Z=1.1km</a:t>
            </a:r>
            <a:endParaRPr kumimoji="0" lang="zh-TW" altLang="en-US">
              <a:latin typeface="Century Schoolbook"/>
            </a:endParaRPr>
          </a:p>
        </p:txBody>
      </p:sp>
      <p:sp>
        <p:nvSpPr>
          <p:cNvPr id="46099" name="文字方塊 28"/>
          <p:cNvSpPr txBox="1">
            <a:spLocks noChangeArrowheads="1"/>
          </p:cNvSpPr>
          <p:nvPr/>
        </p:nvSpPr>
        <p:spPr bwMode="auto">
          <a:xfrm>
            <a:off x="639763" y="62865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entury Schoolbook"/>
              </a:rPr>
              <a:t>EPI</a:t>
            </a:r>
            <a:r>
              <a:rPr kumimoji="0" lang="zh-TW" altLang="en-US">
                <a:latin typeface="Century Schoolbook"/>
              </a:rPr>
              <a:t>來自：</a:t>
            </a:r>
          </a:p>
        </p:txBody>
      </p:sp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1731963" y="6226175"/>
          <a:ext cx="2482850" cy="517525"/>
        </p:xfrm>
        <a:graphic>
          <a:graphicData uri="http://schemas.openxmlformats.org/presentationml/2006/ole">
            <p:oleObj spid="_x0000_s46085" name="方程式" r:id="rId6" imgW="2070000" imgH="431640" progId="Equation.3">
              <p:embed/>
            </p:oleObj>
          </a:graphicData>
        </a:graphic>
      </p:graphicFrame>
      <p:grpSp>
        <p:nvGrpSpPr>
          <p:cNvPr id="54" name="群組 53"/>
          <p:cNvGrpSpPr>
            <a:grpSpLocks/>
          </p:cNvGrpSpPr>
          <p:nvPr/>
        </p:nvGrpSpPr>
        <p:grpSpPr bwMode="auto">
          <a:xfrm>
            <a:off x="6227763" y="2606675"/>
            <a:ext cx="1624012" cy="3108325"/>
            <a:chOff x="6215074" y="2605988"/>
            <a:chExt cx="1624580" cy="3109028"/>
          </a:xfrm>
        </p:grpSpPr>
        <p:sp>
          <p:nvSpPr>
            <p:cNvPr id="46105" name="文字方塊 49"/>
            <p:cNvSpPr txBox="1">
              <a:spLocks noChangeArrowheads="1"/>
            </p:cNvSpPr>
            <p:nvPr/>
          </p:nvSpPr>
          <p:spPr bwMode="auto">
            <a:xfrm>
              <a:off x="6500826" y="5286388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solidFill>
                    <a:srgbClr val="FF0000"/>
                  </a:solidFill>
                  <a:latin typeface="Century Schoolbook"/>
                </a:rPr>
                <a:t>EPI</a:t>
              </a:r>
              <a:r>
                <a:rPr kumimoji="0" lang="en-US" altLang="zh-TW" baseline="-25000">
                  <a:solidFill>
                    <a:srgbClr val="FF0000"/>
                  </a:solidFill>
                  <a:latin typeface="Century Schoolbook"/>
                </a:rPr>
                <a:t>B</a:t>
              </a:r>
              <a:r>
                <a:rPr kumimoji="0" lang="en-US" altLang="zh-TW">
                  <a:solidFill>
                    <a:srgbClr val="FF0000"/>
                  </a:solidFill>
                  <a:latin typeface="Century Schoolbook"/>
                </a:rPr>
                <a:t>=67m/s</a:t>
              </a:r>
              <a:endParaRPr kumimoji="0" lang="zh-TW" altLang="en-US">
                <a:solidFill>
                  <a:srgbClr val="FF0000"/>
                </a:solidFill>
                <a:latin typeface="Century Schoolbook"/>
              </a:endParaRPr>
            </a:p>
          </p:txBody>
        </p:sp>
        <p:cxnSp>
          <p:nvCxnSpPr>
            <p:cNvPr id="46" name="直線接點 45"/>
            <p:cNvCxnSpPr/>
            <p:nvPr/>
          </p:nvCxnSpPr>
          <p:spPr>
            <a:xfrm rot="5400000">
              <a:off x="4964653" y="4321670"/>
              <a:ext cx="278669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07" name="文字方塊 50"/>
            <p:cNvSpPr txBox="1">
              <a:spLocks noChangeArrowheads="1"/>
            </p:cNvSpPr>
            <p:nvPr/>
          </p:nvSpPr>
          <p:spPr bwMode="auto">
            <a:xfrm>
              <a:off x="6215074" y="2605988"/>
              <a:ext cx="30008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>
                  <a:solidFill>
                    <a:srgbClr val="FF0000"/>
                  </a:solidFill>
                  <a:latin typeface="Century Schoolbook"/>
                </a:rPr>
                <a:t>B</a:t>
              </a:r>
              <a:endParaRPr kumimoji="0" lang="zh-TW" altLang="en-US">
                <a:solidFill>
                  <a:srgbClr val="FF0000"/>
                </a:solidFill>
                <a:latin typeface="Century Schoolbook"/>
              </a:endParaRPr>
            </a:p>
          </p:txBody>
        </p:sp>
      </p:grpSp>
      <p:sp>
        <p:nvSpPr>
          <p:cNvPr id="46101" name="文字方塊 25"/>
          <p:cNvSpPr txBox="1">
            <a:spLocks noChangeArrowheads="1"/>
          </p:cNvSpPr>
          <p:nvPr/>
        </p:nvSpPr>
        <p:spPr bwMode="auto">
          <a:xfrm>
            <a:off x="4500563" y="6275388"/>
            <a:ext cx="114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zh-TW">
                <a:latin typeface="Century Schoolbook"/>
              </a:rPr>
              <a:t>v</a:t>
            </a:r>
            <a:r>
              <a:rPr kumimoji="0" lang="en-US" altLang="zh-TW" baseline="-25000">
                <a:latin typeface="Century Schoolbook"/>
              </a:rPr>
              <a:t>g </a:t>
            </a:r>
            <a:r>
              <a:rPr kumimoji="0" lang="zh-TW" altLang="en-US">
                <a:latin typeface="Century Schoolbook"/>
              </a:rPr>
              <a:t>來自：</a:t>
            </a: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538788" y="6210300"/>
          <a:ext cx="2390775" cy="501650"/>
        </p:xfrm>
        <a:graphic>
          <a:graphicData uri="http://schemas.openxmlformats.org/presentationml/2006/ole">
            <p:oleObj spid="_x0000_s46086" name="方程式" r:id="rId7" imgW="1993680" imgH="419040" progId="Equation.3">
              <p:embed/>
            </p:oleObj>
          </a:graphicData>
        </a:graphic>
      </p:graphicFrame>
      <p:grpSp>
        <p:nvGrpSpPr>
          <p:cNvPr id="33" name="群組 32"/>
          <p:cNvGrpSpPr>
            <a:grpSpLocks/>
          </p:cNvGrpSpPr>
          <p:nvPr/>
        </p:nvGrpSpPr>
        <p:grpSpPr bwMode="auto">
          <a:xfrm>
            <a:off x="5500688" y="2571750"/>
            <a:ext cx="530225" cy="3143250"/>
            <a:chOff x="5500694" y="2571744"/>
            <a:chExt cx="530915" cy="3143272"/>
          </a:xfrm>
        </p:grpSpPr>
        <p:cxnSp>
          <p:nvCxnSpPr>
            <p:cNvPr id="44" name="直線接點 43"/>
            <p:cNvCxnSpPr/>
            <p:nvPr/>
          </p:nvCxnSpPr>
          <p:spPr>
            <a:xfrm rot="5400000">
              <a:off x="4393775" y="4321975"/>
              <a:ext cx="2786081" cy="0"/>
            </a:xfrm>
            <a:prstGeom prst="line">
              <a:avLst/>
            </a:prstGeom>
            <a:ln>
              <a:solidFill>
                <a:srgbClr val="2217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04" name="文字方塊 31"/>
            <p:cNvSpPr txBox="1">
              <a:spLocks noChangeArrowheads="1"/>
            </p:cNvSpPr>
            <p:nvPr/>
          </p:nvSpPr>
          <p:spPr bwMode="auto">
            <a:xfrm>
              <a:off x="5500694" y="2571744"/>
              <a:ext cx="5309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en-US" altLang="zh-TW" dirty="0" err="1">
                  <a:solidFill>
                    <a:srgbClr val="2217FF"/>
                  </a:solidFill>
                  <a:latin typeface="Century Schoolbook"/>
                </a:rPr>
                <a:t>V</a:t>
              </a:r>
              <a:r>
                <a:rPr kumimoji="0" lang="en-US" altLang="zh-TW" baseline="-25000" dirty="0" err="1">
                  <a:solidFill>
                    <a:srgbClr val="2217FF"/>
                  </a:solidFill>
                  <a:latin typeface="Century Schoolbook"/>
                </a:rPr>
                <a:t>max</a:t>
              </a:r>
              <a:endParaRPr kumimoji="0" lang="zh-TW" altLang="en-US" baseline="-25000" dirty="0">
                <a:solidFill>
                  <a:srgbClr val="2217FF"/>
                </a:solidFill>
                <a:latin typeface="Century Schoolbook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12082</TotalTime>
  <Words>1924</Words>
  <Application>Microsoft Office PowerPoint</Application>
  <PresentationFormat>如螢幕大小 (4:3)</PresentationFormat>
  <Paragraphs>286</Paragraphs>
  <Slides>28</Slides>
  <Notes>15</Notes>
  <HiddenSlides>1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30" baseType="lpstr">
      <vt:lpstr>壁窗</vt:lpstr>
      <vt:lpstr>方程式</vt:lpstr>
      <vt:lpstr>Evaluation of an Analytical Model for the Maximum Intensity of Tropical Cyclones</vt:lpstr>
      <vt:lpstr>大綱</vt:lpstr>
      <vt:lpstr>前人研究</vt:lpstr>
      <vt:lpstr>簡介</vt:lpstr>
      <vt:lpstr>簡介-EPI</vt:lpstr>
      <vt:lpstr>簡介-EPI（續）</vt:lpstr>
      <vt:lpstr>實驗設計與結果</vt:lpstr>
      <vt:lpstr>實驗設計與結果</vt:lpstr>
      <vt:lpstr>實驗設計與結果(CTL)</vt:lpstr>
      <vt:lpstr>EPI之分析</vt:lpstr>
      <vt:lpstr>EPI之分析-Moist slantwise neutrality</vt:lpstr>
      <vt:lpstr>EPI之分析-PBL closure</vt:lpstr>
      <vt:lpstr>EPI之分析-PBL closure(續)</vt:lpstr>
      <vt:lpstr>EPI之分析-梯度風平衡、靜力平衡</vt:lpstr>
      <vt:lpstr>EPI之分析-梯度風平衡、靜力平衡</vt:lpstr>
      <vt:lpstr>非平衡流的影響</vt:lpstr>
      <vt:lpstr>非平衡流的影響（續）</vt:lpstr>
      <vt:lpstr>PI Theory for Unbalanced Flow</vt:lpstr>
      <vt:lpstr>PI Theory for Unbalanced Flow-模式輸出之評估</vt:lpstr>
      <vt:lpstr>PI Theory for Unbalanced Flow-觀測資料之評估</vt:lpstr>
      <vt:lpstr>討論與結論</vt:lpstr>
      <vt:lpstr>The End</vt:lpstr>
      <vt:lpstr>方程式</vt:lpstr>
      <vt:lpstr>推導-自由大氣</vt:lpstr>
      <vt:lpstr>推導-邊界層</vt:lpstr>
      <vt:lpstr>推導-PI+</vt:lpstr>
      <vt:lpstr>推導-PI+（續）</vt:lpstr>
      <vt:lpstr>slantwise convection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maximum intensity of tropical cyclones in axisymmetric numerical model simulations.</dc:title>
  <cp:lastModifiedBy>Sam</cp:lastModifiedBy>
  <cp:revision>1115</cp:revision>
  <dcterms:modified xsi:type="dcterms:W3CDTF">2010-05-18T01:54:54Z</dcterms:modified>
</cp:coreProperties>
</file>