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0" r:id="rId3"/>
    <p:sldId id="261" r:id="rId4"/>
    <p:sldId id="262" r:id="rId5"/>
    <p:sldId id="285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88" r:id="rId28"/>
    <p:sldId id="287" r:id="rId29"/>
    <p:sldId id="289" r:id="rId30"/>
    <p:sldId id="290" r:id="rId31"/>
    <p:sldId id="291" r:id="rId32"/>
    <p:sldId id="292" r:id="rId33"/>
    <p:sldId id="293" r:id="rId34"/>
    <p:sldId id="312" r:id="rId35"/>
    <p:sldId id="310" r:id="rId36"/>
    <p:sldId id="311" r:id="rId37"/>
    <p:sldId id="309" r:id="rId38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0484" autoAdjust="0"/>
  </p:normalViewPr>
  <p:slideViewPr>
    <p:cSldViewPr>
      <p:cViewPr varScale="1">
        <p:scale>
          <a:sx n="68" d="100"/>
          <a:sy n="68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EC14-6A94-4DAF-A8F9-09307747D4D7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6321-1D66-48D4-B460-AE0FF9F2EC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6321-1D66-48D4-B460-AE0FF9F2EC7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T=60</a:t>
            </a:r>
            <a:r>
              <a:rPr lang="zh-TW" altLang="en-US" dirty="0" smtClean="0"/>
              <a:t>的時候強度只有</a:t>
            </a:r>
            <a:r>
              <a:rPr lang="en-US" altLang="zh-TW" dirty="0" smtClean="0"/>
              <a:t>144-196</a:t>
            </a:r>
            <a:r>
              <a:rPr lang="zh-TW" altLang="en-US" dirty="0" smtClean="0"/>
              <a:t>的</a:t>
            </a:r>
            <a:r>
              <a:rPr lang="en-US" altLang="zh-TW" dirty="0" smtClean="0"/>
              <a:t>90%</a:t>
            </a:r>
            <a:r>
              <a:rPr lang="zh-TW" altLang="en-US" dirty="0" smtClean="0"/>
              <a:t>，中心最低海平面氣壓也高</a:t>
            </a:r>
            <a:r>
              <a:rPr lang="en-US" altLang="zh-TW" dirty="0" smtClean="0"/>
              <a:t>28.5pha</a:t>
            </a:r>
            <a:r>
              <a:rPr lang="zh-TW" altLang="en-US" dirty="0" smtClean="0"/>
              <a:t>。但是圖一</a:t>
            </a:r>
            <a:r>
              <a:rPr lang="en-US" altLang="zh-TW" dirty="0" smtClean="0"/>
              <a:t>144</a:t>
            </a:r>
            <a:r>
              <a:rPr lang="zh-TW" altLang="en-US" dirty="0" smtClean="0"/>
              <a:t>小時之後卻有緩慢的增加強度，因為</a:t>
            </a:r>
            <a:r>
              <a:rPr lang="en-US" altLang="zh-TW" dirty="0" smtClean="0"/>
              <a:t>frictional dissipation</a:t>
            </a:r>
            <a:r>
              <a:rPr lang="en-US" altLang="zh-TW" baseline="0" dirty="0" smtClean="0"/>
              <a:t> rate </a:t>
            </a:r>
            <a:r>
              <a:rPr lang="zh-TW" altLang="en-US" baseline="0" dirty="0" smtClean="0"/>
              <a:t>成長較快，因此有多餘的能量在眼牆下產生。</a:t>
            </a:r>
            <a:endParaRPr lang="en-US" altLang="zh-TW" baseline="0" dirty="0" smtClean="0"/>
          </a:p>
          <a:p>
            <a:r>
              <a:rPr lang="en-US" altLang="zh-TW" dirty="0" smtClean="0"/>
              <a:t>DS</a:t>
            </a:r>
            <a:r>
              <a:rPr lang="zh-TW" altLang="en-US" dirty="0" smtClean="0"/>
              <a:t> 大於 </a:t>
            </a:r>
            <a:r>
              <a:rPr lang="en-US" altLang="zh-TW" dirty="0" smtClean="0"/>
              <a:t>PD</a:t>
            </a:r>
            <a:r>
              <a:rPr lang="zh-TW" altLang="en-US" dirty="0" smtClean="0"/>
              <a:t> </a:t>
            </a:r>
            <a:r>
              <a:rPr lang="en-US" altLang="zh-TW" dirty="0" smtClean="0"/>
              <a:t>11% (72HR) </a:t>
            </a:r>
            <a:r>
              <a:rPr lang="zh-TW" altLang="en-US" dirty="0" smtClean="0"/>
              <a:t>； </a:t>
            </a:r>
            <a:r>
              <a:rPr lang="en-US" altLang="zh-TW" dirty="0" smtClean="0"/>
              <a:t>25%</a:t>
            </a:r>
            <a:r>
              <a:rPr lang="en-US" altLang="zh-TW" baseline="0" dirty="0" smtClean="0"/>
              <a:t> (144-192hr)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6321-1D66-48D4-B460-AE0FF9F2EC7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上述結果表示從</a:t>
            </a:r>
            <a:r>
              <a:rPr lang="en-US" altLang="zh-TW" dirty="0" smtClean="0"/>
              <a:t>EMPI</a:t>
            </a:r>
            <a:r>
              <a:rPr lang="zh-TW" altLang="en-US" dirty="0" smtClean="0"/>
              <a:t> 方程式一近似而來的方程式三 會低估最大強度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6321-1D66-48D4-B460-AE0FF9F2EC7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目的為了瞭解眼牆外能量如何傳入眼牆並且增強颱風強度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6321-1D66-48D4-B460-AE0FF9F2EC7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u="none" dirty="0" smtClean="0"/>
              <a:t>眼牆外</a:t>
            </a:r>
            <a:r>
              <a:rPr lang="en-US" altLang="zh-TW" u="none" dirty="0" smtClean="0"/>
              <a:t>SFLX</a:t>
            </a:r>
            <a:r>
              <a:rPr lang="zh-TW" altLang="en-US" u="none" dirty="0" smtClean="0"/>
              <a:t>造成高相當位溫如何影響眼牆</a:t>
            </a:r>
            <a:endParaRPr lang="en-US" altLang="zh-TW" u="none" dirty="0" smtClean="0"/>
          </a:p>
          <a:p>
            <a:r>
              <a:rPr lang="zh-TW" altLang="en-US" dirty="0" smtClean="0"/>
              <a:t>表示說眼牆外向內傳送的能量應該會提供眼牆能量</a:t>
            </a:r>
            <a:endParaRPr lang="en-US" altLang="zh-TW" dirty="0" smtClean="0"/>
          </a:p>
          <a:p>
            <a:r>
              <a:rPr lang="zh-TW" altLang="en-US" dirty="0" smtClean="0"/>
              <a:t>所以我們做了控制體積的質量位溫收支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6321-1D66-48D4-B460-AE0FF9F2EC7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6321-1D66-48D4-B460-AE0FF9F2EC7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說明眼牆外的能量對颱風強度有明顯的貢獻且不能被忽略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06321-1D66-48D4-B460-AE0FF9F2EC7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2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9"/>
            <a:ext cx="7772400" cy="136207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2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1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28E7445-C5EE-4903-9177-D28960C12A65}" type="datetimeFigureOut">
              <a:rPr lang="zh-TW" altLang="en-US" smtClean="0"/>
              <a:pPr/>
              <a:t>2010/4/27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472E4015-3E61-4B47-ACE0-6B1E164C0E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857389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Energy Production, Frictional Dissipation, and Maximum Intensity of a</a:t>
            </a:r>
            <a:br>
              <a:rPr lang="en-US" altLang="zh-TW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Numerically Simulated Tropical Cyclone</a:t>
            </a:r>
            <a:endParaRPr lang="zh-TW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139541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4/27 </a:t>
            </a:r>
            <a:r>
              <a:rPr lang="en-US" altLang="zh-TW" dirty="0" smtClean="0"/>
              <a:t>2010 </a:t>
            </a:r>
          </a:p>
          <a:p>
            <a:r>
              <a:rPr lang="zh-TW" altLang="en-US" dirty="0" smtClean="0"/>
              <a:t>蘇炯瑞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857224" y="5429264"/>
            <a:ext cx="7429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857225" y="5500703"/>
            <a:ext cx="7746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Wang, Y., and J. </a:t>
            </a:r>
            <a:r>
              <a:rPr lang="en-US" altLang="zh-TW" sz="20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2010: Energy production, frictional dissipation, 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     and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maximum intensity of a numerically simulated tropical cyclone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TW" sz="2000" i="1" dirty="0">
                <a:latin typeface="Times New Roman" pitchFamily="18" charset="0"/>
                <a:cs typeface="Times New Roman" pitchFamily="18" charset="0"/>
              </a:rPr>
              <a:t>J. Atmos. Sci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, 97–116.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 overview of the simulated TC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4032"/>
          <a:stretch>
            <a:fillRect/>
          </a:stretch>
        </p:blipFill>
        <p:spPr bwMode="auto">
          <a:xfrm>
            <a:off x="1285852" y="1643051"/>
            <a:ext cx="619013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接點 6"/>
          <p:cNvCxnSpPr/>
          <p:nvPr/>
        </p:nvCxnSpPr>
        <p:spPr>
          <a:xfrm rot="5400000">
            <a:off x="2174205" y="3415553"/>
            <a:ext cx="28575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0800000" flipV="1">
            <a:off x="5715008" y="1643049"/>
            <a:ext cx="500066" cy="372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572134" y="135729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Vmax</a:t>
            </a:r>
            <a:r>
              <a:rPr lang="en-US" altLang="zh-TW" dirty="0" smtClean="0"/>
              <a:t> 68.2m/s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143504" y="2000240"/>
            <a:ext cx="1044000" cy="280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715172" cy="38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57818" y="1500174"/>
            <a:ext cx="1152000" cy="3024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rot="10800000" flipV="1">
            <a:off x="6000760" y="1214421"/>
            <a:ext cx="500066" cy="372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857886" y="928671"/>
            <a:ext cx="18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Psmin</a:t>
            </a:r>
            <a:r>
              <a:rPr lang="en-US" altLang="zh-TW" dirty="0" smtClean="0"/>
              <a:t> 913.5hPa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57" y="642918"/>
            <a:ext cx="43243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307" y="3500414"/>
            <a:ext cx="43719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3099" y="6429372"/>
            <a:ext cx="6153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5874" y="642918"/>
            <a:ext cx="424815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785786" y="214291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168 h of integration in the control experiment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接點 10"/>
          <p:cNvCxnSpPr/>
          <p:nvPr/>
        </p:nvCxnSpPr>
        <p:spPr>
          <a:xfrm rot="5400000">
            <a:off x="178563" y="2107397"/>
            <a:ext cx="22145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500168" y="264318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80m/s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rot="10800000">
            <a:off x="1785918" y="6072207"/>
            <a:ext cx="135732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1571604" y="4357695"/>
            <a:ext cx="157163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手繪多邊形 17"/>
          <p:cNvSpPr/>
          <p:nvPr/>
        </p:nvSpPr>
        <p:spPr>
          <a:xfrm>
            <a:off x="5376584" y="1285860"/>
            <a:ext cx="981367" cy="1954882"/>
          </a:xfrm>
          <a:custGeom>
            <a:avLst/>
            <a:gdLst>
              <a:gd name="connsiteX0" fmla="*/ 42582 w 876299"/>
              <a:gd name="connsiteY0" fmla="*/ 1842247 h 1842247"/>
              <a:gd name="connsiteX1" fmla="*/ 15688 w 876299"/>
              <a:gd name="connsiteY1" fmla="*/ 1573306 h 1842247"/>
              <a:gd name="connsiteX2" fmla="*/ 136711 w 876299"/>
              <a:gd name="connsiteY2" fmla="*/ 941294 h 1842247"/>
              <a:gd name="connsiteX3" fmla="*/ 298076 w 876299"/>
              <a:gd name="connsiteY3" fmla="*/ 470647 h 1842247"/>
              <a:gd name="connsiteX4" fmla="*/ 876299 w 876299"/>
              <a:gd name="connsiteY4" fmla="*/ 0 h 184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299" h="1842247">
                <a:moveTo>
                  <a:pt x="42582" y="1842247"/>
                </a:moveTo>
                <a:cubicBezTo>
                  <a:pt x="21291" y="1782856"/>
                  <a:pt x="0" y="1723465"/>
                  <a:pt x="15688" y="1573306"/>
                </a:cubicBezTo>
                <a:cubicBezTo>
                  <a:pt x="31376" y="1423147"/>
                  <a:pt x="89646" y="1125070"/>
                  <a:pt x="136711" y="941294"/>
                </a:cubicBezTo>
                <a:cubicBezTo>
                  <a:pt x="183776" y="757518"/>
                  <a:pt x="174811" y="627529"/>
                  <a:pt x="298076" y="470647"/>
                </a:cubicBezTo>
                <a:cubicBezTo>
                  <a:pt x="421341" y="313765"/>
                  <a:pt x="648820" y="156882"/>
                  <a:pt x="876299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072066" y="414338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6015" y="347663"/>
            <a:ext cx="4371975" cy="616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85861"/>
            <a:ext cx="4572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2643174" y="5643578"/>
            <a:ext cx="57150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643174" y="3500438"/>
            <a:ext cx="78581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rot="10800000">
            <a:off x="3571868" y="5357826"/>
            <a:ext cx="1928826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5"/>
            <a:ext cx="5786478" cy="46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接點 5"/>
          <p:cNvCxnSpPr/>
          <p:nvPr/>
        </p:nvCxnSpPr>
        <p:spPr>
          <a:xfrm rot="5400000">
            <a:off x="-678693" y="4009330"/>
            <a:ext cx="40719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5400000">
            <a:off x="-76093" y="4036223"/>
            <a:ext cx="40719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000232" y="4714884"/>
            <a:ext cx="8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 km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4857752" y="4929199"/>
            <a:ext cx="1071570" cy="28575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000760" y="4786323"/>
            <a:ext cx="3143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 regular hurricane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annular hurricane structure.(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Knaff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et al.2003)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 rot="5400000">
            <a:off x="2951198" y="3964786"/>
            <a:ext cx="40719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 l="4032"/>
          <a:stretch>
            <a:fillRect/>
          </a:stretch>
        </p:blipFill>
        <p:spPr bwMode="auto">
          <a:xfrm>
            <a:off x="2830104" y="1"/>
            <a:ext cx="631389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直線接點 24"/>
          <p:cNvCxnSpPr/>
          <p:nvPr/>
        </p:nvCxnSpPr>
        <p:spPr>
          <a:xfrm rot="5400000">
            <a:off x="3214678" y="1785926"/>
            <a:ext cx="2857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6384845" y="1843918"/>
            <a:ext cx="2857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5"/>
            <a:ext cx="6286544" cy="385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2075"/>
            <a:ext cx="9110660" cy="136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857489" y="4714884"/>
            <a:ext cx="3492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averaged between 144 and 192 h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 rot="5400000">
            <a:off x="1272406" y="2527200"/>
            <a:ext cx="3143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714746" y="50004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Vmax</a:t>
            </a:r>
            <a:r>
              <a:rPr lang="en-US" altLang="zh-TW" dirty="0" smtClean="0"/>
              <a:t> 68.2m/s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786448" y="5755358"/>
            <a:ext cx="962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7% stronger</a:t>
            </a:r>
            <a:endParaRPr lang="zh-TW" altLang="en-US" sz="1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857490" y="3429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0.32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500298" y="57148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RMW</a:t>
            </a:r>
            <a:endParaRPr lang="zh-TW" altLang="en-US" b="1" dirty="0"/>
          </a:p>
        </p:txBody>
      </p:sp>
      <p:sp>
        <p:nvSpPr>
          <p:cNvPr id="21" name="矩形 20"/>
          <p:cNvSpPr/>
          <p:nvPr/>
        </p:nvSpPr>
        <p:spPr>
          <a:xfrm>
            <a:off x="71438" y="6143644"/>
            <a:ext cx="564357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71438" y="5786455"/>
            <a:ext cx="564357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928662" y="6357959"/>
            <a:ext cx="980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39% weaker</a:t>
            </a:r>
            <a:endParaRPr lang="zh-TW" altLang="en-US" sz="1200" dirty="0"/>
          </a:p>
        </p:txBody>
      </p:sp>
      <p:sp>
        <p:nvSpPr>
          <p:cNvPr id="24" name="矩形 23"/>
          <p:cNvSpPr/>
          <p:nvPr/>
        </p:nvSpPr>
        <p:spPr>
          <a:xfrm>
            <a:off x="5038189" y="6357959"/>
            <a:ext cx="980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33% weaker</a:t>
            </a:r>
            <a:endParaRPr lang="zh-TW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2143108" y="928670"/>
            <a:ext cx="1928826" cy="321471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857488" y="435769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0.4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Energy production and dissipation</a:t>
            </a:r>
            <a:br>
              <a:rPr lang="en-US" altLang="zh-TW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in the simulated TC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58" y="1643051"/>
            <a:ext cx="72152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energy production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rate (PROD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,  </a:t>
            </a: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mean energy production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SH: Sensible heat flux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LH: Latent heat flux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DHT: Column-integrated dissipative heating rate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RAD: Column-integrated heating-cooling rate</a:t>
            </a: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3117"/>
            <a:ext cx="3571900" cy="91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071811"/>
            <a:ext cx="4899314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58" y="1643051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Frictional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dissipation rate (DISS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Azimuthal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mean frictional dissipation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3117"/>
            <a:ext cx="3643337" cy="9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143248"/>
            <a:ext cx="3857651" cy="95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52"/>
            <a:ext cx="6929454" cy="64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 flipH="1">
            <a:off x="2928926" y="13071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Developing stage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4032"/>
          <a:stretch>
            <a:fillRect/>
          </a:stretch>
        </p:blipFill>
        <p:spPr bwMode="auto">
          <a:xfrm>
            <a:off x="1643043" y="2928935"/>
            <a:ext cx="619013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接點 7"/>
          <p:cNvCxnSpPr/>
          <p:nvPr/>
        </p:nvCxnSpPr>
        <p:spPr>
          <a:xfrm rot="5400000">
            <a:off x="2290607" y="4723709"/>
            <a:ext cx="2786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643308" y="3429000"/>
            <a:ext cx="103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61.4m/s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709468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1964526" y="107121"/>
            <a:ext cx="5286388" cy="821537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Model and experimental design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 overview of the simulated TC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Energy production and dissipation in the</a:t>
            </a:r>
            <a:br>
              <a:rPr lang="en-US" altLang="zh-TW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simulated TC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Interpretation:</a:t>
            </a:r>
            <a:br>
              <a:rPr lang="en-US" altLang="zh-TW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a. A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TW" sz="22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2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budget</a:t>
            </a:r>
            <a:b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b. A control volume </a:t>
            </a:r>
            <a:r>
              <a:rPr lang="el-GR" altLang="zh-TW" sz="22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22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budget</a:t>
            </a:r>
            <a:b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c. A sensitivity experiment</a:t>
            </a:r>
            <a:endParaRPr lang="en-US" altLang="zh-TW" sz="2000" dirty="0" smtClean="0"/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514850" y="3321051"/>
          <a:ext cx="114300" cy="215900"/>
        </p:xfrm>
        <a:graphic>
          <a:graphicData uri="http://schemas.openxmlformats.org/presentationml/2006/ole">
            <p:oleObj spid="_x0000_s1026" name="方程式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399" y="192833"/>
            <a:ext cx="6711030" cy="652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00834"/>
            <a:ext cx="711303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643042" y="1315149"/>
            <a:ext cx="4875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Area-integrated  &amp; averaged between 144-192h 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HOW FAR CAN BALANCE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 rot="5400000">
            <a:off x="1535885" y="3536158"/>
            <a:ext cx="464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143372" y="535782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37.5km</a:t>
            </a:r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 rot="5400000">
            <a:off x="321438" y="3536158"/>
            <a:ext cx="464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000232" y="4429132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RMW 17.5km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Interpretation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536018" y="-464371"/>
            <a:ext cx="4143404" cy="821537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budget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D : horizontal diffusion </a:t>
            </a: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F  : vertical mixing </a:t>
            </a:r>
          </a:p>
          <a:p>
            <a:pPr>
              <a:buNone/>
            </a:pPr>
            <a:r>
              <a:rPr lang="en-US" altLang="zh-TW" dirty="0" smtClean="0"/>
              <a:t>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: the dissipative heating rate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R</a:t>
            </a:r>
            <a:r>
              <a:rPr lang="en-US" altLang="zh-TW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: the Newtonian cooling rate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857224" y="2285992"/>
            <a:ext cx="66675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36" y="6037746"/>
            <a:ext cx="5643492" cy="8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4" y="3214686"/>
            <a:ext cx="1928825" cy="4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3714744" y="-1643097"/>
            <a:ext cx="1785950" cy="821537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Steady stage flow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vertical motion can be ignored outside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357563"/>
            <a:ext cx="6143668" cy="117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786322"/>
            <a:ext cx="2143140" cy="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57224" y="4929198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PS: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786182" y="4911548"/>
            <a:ext cx="171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; D=212m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6" y="1142984"/>
            <a:ext cx="479515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714878" y="207167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1.5h</a:t>
            </a:r>
            <a:endParaRPr lang="zh-TW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6858048" cy="50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536018" y="-464371"/>
            <a:ext cx="4143404" cy="821537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control volume 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budget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Replace A with 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357430"/>
            <a:ext cx="5929275" cy="76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071942"/>
            <a:ext cx="7429552" cy="195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286118" y="5929330"/>
            <a:ext cx="1712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Lateral and top 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86248" y="492919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HD+VD+DH+RC</a:t>
            </a:r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Interpretation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8" y="1008220"/>
            <a:ext cx="6848475" cy="524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7"/>
            <a:ext cx="7500958" cy="592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107390" y="-35743"/>
            <a:ext cx="5000660" cy="821537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Reduction 0.5K in 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below 1100m reduced the FLXL 1.39 × 10</a:t>
            </a:r>
            <a:r>
              <a:rPr lang="en-US" altLang="zh-TW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K kg/s.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Although this is small compared with FLXS about 31% or with all local processes in the control volume about 26.5%.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If the air entering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is a mixture of air parcels with different radial origins, the FLXL can result 0.5-1K increases in 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surface entropy fluxes outside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do contribute significantly to the energy budget in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TW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214546" y="-142899"/>
            <a:ext cx="4786346" cy="821537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sensitivity experiment (OE30)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With the surface exchange coefficient (and thus the surface entropy flux) linearly reduced from 100% at a radius of 30 km, corresponding to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to zero at and outward of radius 45 km.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quantify the significance of the energy production outside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its contribution to the maximum intensity of the simulated TC.</a:t>
            </a: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Interpretation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107390" y="-35743"/>
            <a:ext cx="5000660" cy="821537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Emanuel (1995, 1997) assumed that at steady state,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namely when the storm reached its MPI,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rate of entropy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from the ocean should be approximately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balanced by the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frictional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dissipation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the ocean</a:t>
            </a:r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643446"/>
            <a:ext cx="76365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4306"/>
            <a:ext cx="4876800" cy="654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4429125" y="1457311"/>
            <a:ext cx="125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13.5%  low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357687" y="4457707"/>
            <a:ext cx="136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26 </a:t>
            </a:r>
            <a:r>
              <a:rPr lang="en-US" altLang="zh-TW" dirty="0" err="1" smtClean="0"/>
              <a:t>hPa</a:t>
            </a:r>
            <a:r>
              <a:rPr lang="en-US" altLang="zh-TW" dirty="0" smtClean="0"/>
              <a:t> high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48" y="1071546"/>
            <a:ext cx="6172210" cy="46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接點 4"/>
          <p:cNvCxnSpPr/>
          <p:nvPr/>
        </p:nvCxnSpPr>
        <p:spPr>
          <a:xfrm rot="5400000">
            <a:off x="2057383" y="3086098"/>
            <a:ext cx="40291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143472" y="4000480"/>
            <a:ext cx="90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7.5 km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64940" cy="580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332" t="1340"/>
          <a:stretch>
            <a:fillRect/>
          </a:stretch>
        </p:blipFill>
        <p:spPr bwMode="auto">
          <a:xfrm>
            <a:off x="571472" y="195239"/>
            <a:ext cx="8110566" cy="666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062" t="1241" r="1030"/>
          <a:stretch>
            <a:fillRect/>
          </a:stretch>
        </p:blipFill>
        <p:spPr bwMode="auto">
          <a:xfrm>
            <a:off x="500034" y="214266"/>
            <a:ext cx="8072494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035951" y="35695"/>
            <a:ext cx="5143535" cy="821537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It seems that there exists a positive feedback between the surface fluxes outside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the inner-core size of the storm.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Removal of the surface fluxes outside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would reduce the storm intensity, suppress convection outside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and thus reduce the storm size (Wang 2009).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Energy production outside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contributes considerably to both the size and maximum intensity of the TC in the simulation.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035951" y="35695"/>
            <a:ext cx="5143535" cy="821537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Energy production rate and surface frictional dissipation rate are balanced near the radius of maximum wind (RMW) at the time when the storm reaches its MPI (E-MPI). (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Underestimate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budget : air parcel in the surface-layer inflow can gain considerable energy from the underlying ocean due to surface entropy flux as it spirals cyclonically inward toward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control volume mass-weighted 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budget : a small change in </a:t>
            </a:r>
            <a:r>
              <a:rPr lang="el-GR" altLang="zh-TW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of the air entering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in the boundary layer inflow considerably affects the energy budget in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071670" y="-24"/>
            <a:ext cx="5072097" cy="8215370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underestimation by E-MPI of the maximum intensity of the simulated TC is primarily due to ignoring energy production outside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as energy production within about 2–2.5 times the RMW is required to balance the surface frictional dissipation under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Sensitivity experiments also show that energy production outside the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is critical not only to the maximum intensity but also to the inner-core size of the simulated storm.</a:t>
            </a: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THANKS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28605"/>
            <a:ext cx="76365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28596" y="1619330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is the radius,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is the radius of the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and roughly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the radius of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  maximum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wind (RMW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an outer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radius far away from the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RMW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ρ  is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the air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density of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subcloud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layer 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SST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|V| is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near-surface wind speed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the saturation entropy of the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ocean surface</a:t>
            </a:r>
          </a:p>
          <a:p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is the entropy of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subcloud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-layer air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is the exchange coefficient of the entropy flux from the ocean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is the surface drag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coefficient </a:t>
            </a:r>
          </a:p>
          <a:p>
            <a:r>
              <a:rPr lang="el-GR" altLang="zh-TW" sz="24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thermodynamic efficiency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of the heat engine, which is defined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as                ;T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is the outflow-layer air temperature.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857356" y="6000768"/>
          <a:ext cx="1014564" cy="627058"/>
        </p:xfrm>
        <a:graphic>
          <a:graphicData uri="http://schemas.openxmlformats.org/presentationml/2006/ole">
            <p:oleObj spid="_x0000_s4098" name="方程式" r:id="rId4" imgW="6984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89877"/>
            <a:ext cx="76365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6" y="2561578"/>
            <a:ext cx="5038711" cy="140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857224" y="1918636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maximum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wind speed,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namely, the MPI: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8662" y="4061776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“m” Indicates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that the value is evaluated near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RMW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wind speed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be calculated by specifying a value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zh-TW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relative humidity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subcloud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layer outside of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, and the </a:t>
            </a:r>
            <a:r>
              <a:rPr lang="en-US" altLang="zh-TW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ratio of the exchange and drag coefficients</a:t>
            </a:r>
            <a:r>
              <a:rPr lang="en-US" altLang="zh-TW" sz="2400" dirty="0"/>
              <a:t>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214547" y="-142900"/>
            <a:ext cx="5000660" cy="8429684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Although earlier numerical results from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axisymmetric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TC models demonstrated that the E-MPI can give an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excellent estimation of the model TC maximum 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intensity </a:t>
            </a:r>
            <a:r>
              <a:rPr lang="pt-BR" altLang="zh-TW" sz="2400" dirty="0" smtClean="0">
                <a:latin typeface="Times New Roman" pitchFamily="18" charset="0"/>
                <a:cs typeface="Times New Roman" pitchFamily="18" charset="0"/>
              </a:rPr>
              <a:t>(Rotunno and Emanuel 1987; Emanuel 1995, 1997). </a:t>
            </a:r>
          </a:p>
          <a:p>
            <a:r>
              <a:rPr lang="pt-BR" altLang="zh-TW" sz="2400" dirty="0" smtClean="0">
                <a:latin typeface="Times New Roman" pitchFamily="18" charset="0"/>
                <a:cs typeface="Times New Roman" pitchFamily="18" charset="0"/>
              </a:rPr>
              <a:t>Recent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studies show that the numerically simulated TC</a:t>
            </a:r>
            <a:b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maximum intensity can exceed the E-MPI when very high resolution models are used (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Persing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and Montgomery </a:t>
            </a:r>
            <a:r>
              <a:rPr lang="da-DK" altLang="zh-TW" sz="2400" dirty="0" smtClean="0">
                <a:latin typeface="Times New Roman" pitchFamily="18" charset="0"/>
                <a:cs typeface="Times New Roman" pitchFamily="18" charset="0"/>
              </a:rPr>
              <a:t>2003, 2005; Cram et al. 2007; Yang et al. 2007; Bryan and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Rotunno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2009a), higher than the E-MPI by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asmuch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10%–50%.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Near-surface high-entropy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air in the eye region could serve as an additional source of energy for the TC heat engine, if the air is transported into the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, and thus considerably increase the TC intensity(Cram et al. 2007).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107390" y="-35743"/>
            <a:ext cx="5000660" cy="821537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Removal of the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high-entropy anomaly in the eye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only resulted in a slightly weaker storm as evidenced by the maximum tangential wind speed (reduced by about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on average). (Bryan and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Rotunno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2009a, BR09).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Bryan and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Rotunno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(2009c) presented a more complete analytic model and demonstrated that the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unbalanced flow in the boundary layer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could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contribute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significantly to TC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maximum intensity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From an energy balance point of view, E-MPI expression (1) does not include any approximation for the boundary layer flow.</a:t>
            </a:r>
          </a:p>
          <a:p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214547" y="-142900"/>
            <a:ext cx="5000660" cy="8429684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understand why the E-MPI considerably underestimates the maximum intensity of TCs in numerical simulations and observations.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Show how surface entropy fluxes outside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contribute to the energy budget in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eyewall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thus the maximum intensity of a 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Model and experimental design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2107390" y="-35743"/>
            <a:ext cx="5000660" cy="821537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Fully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compressible,nonhydrostatic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equation model TCM4, Wang (2007).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The model has 26 vertical levels : Surface pressure of 1010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and with its top at about 38 km.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Horizontal grid sizes of 67.5, 22.5, 7.5, and 2.5 km have domain dimensions of 251X151, 109 X109, 127X127, and 163X163 grid points.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No large-scale environmental flow.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Convection is mainly active in both the inner-core region and spiral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rainbands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(200Km).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Cumulus parameterization is not considered even in the two outermost meshes in this study.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1310</TotalTime>
  <Words>1176</Words>
  <Application>Microsoft Office PowerPoint</Application>
  <PresentationFormat>如螢幕大小 (4:3)</PresentationFormat>
  <Paragraphs>144</Paragraphs>
  <Slides>37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9" baseType="lpstr">
      <vt:lpstr>暗香撲面</vt:lpstr>
      <vt:lpstr>方程式</vt:lpstr>
      <vt:lpstr>Energy Production, Frictional Dissipation, and Maximum Intensity of a Numerically Simulated Tropical Cyclone</vt:lpstr>
      <vt:lpstr>OUTLINE </vt:lpstr>
      <vt:lpstr>Introduction</vt:lpstr>
      <vt:lpstr>投影片 4</vt:lpstr>
      <vt:lpstr>投影片 5</vt:lpstr>
      <vt:lpstr>Introduction</vt:lpstr>
      <vt:lpstr>Introduction</vt:lpstr>
      <vt:lpstr>Motivation</vt:lpstr>
      <vt:lpstr>Model and experimental design</vt:lpstr>
      <vt:lpstr>An overview of the simulated TC</vt:lpstr>
      <vt:lpstr>投影片 11</vt:lpstr>
      <vt:lpstr>投影片 12</vt:lpstr>
      <vt:lpstr>投影片 13</vt:lpstr>
      <vt:lpstr>投影片 14</vt:lpstr>
      <vt:lpstr>投影片 15</vt:lpstr>
      <vt:lpstr>Energy production and dissipation  in the simulated TC</vt:lpstr>
      <vt:lpstr>投影片 17</vt:lpstr>
      <vt:lpstr>投影片 18</vt:lpstr>
      <vt:lpstr>投影片 19</vt:lpstr>
      <vt:lpstr>投影片 20</vt:lpstr>
      <vt:lpstr>HOW FAR CAN BALANCE</vt:lpstr>
      <vt:lpstr>Interpretation</vt:lpstr>
      <vt:lpstr>投影片 23</vt:lpstr>
      <vt:lpstr>投影片 24</vt:lpstr>
      <vt:lpstr>投影片 25</vt:lpstr>
      <vt:lpstr>Interpretation</vt:lpstr>
      <vt:lpstr>投影片 27</vt:lpstr>
      <vt:lpstr>投影片 28</vt:lpstr>
      <vt:lpstr>Interpretation</vt:lpstr>
      <vt:lpstr>投影片 30</vt:lpstr>
      <vt:lpstr>投影片 31</vt:lpstr>
      <vt:lpstr>投影片 32</vt:lpstr>
      <vt:lpstr>投影片 33</vt:lpstr>
      <vt:lpstr>投影片 34</vt:lpstr>
      <vt:lpstr>Summary </vt:lpstr>
      <vt:lpstr>Summary 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Production, Frictional Dissipation, and Maximum Intensity of a Numerically Simulated Tropical Cyclone</dc:title>
  <dc:creator>joray</dc:creator>
  <cp:lastModifiedBy>joray</cp:lastModifiedBy>
  <cp:revision>124</cp:revision>
  <dcterms:created xsi:type="dcterms:W3CDTF">2010-04-17T08:17:29Z</dcterms:created>
  <dcterms:modified xsi:type="dcterms:W3CDTF">2010-04-27T01:34:29Z</dcterms:modified>
</cp:coreProperties>
</file>