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1" r:id="rId19"/>
    <p:sldId id="274" r:id="rId2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74" autoAdjust="0"/>
  </p:normalViewPr>
  <p:slideViewPr>
    <p:cSldViewPr>
      <p:cViewPr varScale="1">
        <p:scale>
          <a:sx n="60" d="100"/>
          <a:sy n="60" d="100"/>
        </p:scale>
        <p:origin x="-70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903CCD-C9B7-4C7A-B785-16DD728DBCD8}" type="datetimeFigureOut">
              <a:rPr lang="zh-TW" altLang="en-US" smtClean="0"/>
              <a:pPr/>
              <a:t>2010/4/12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E41FF7-5430-4743-90E7-1CCDE11DA1F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標楷體" pitchFamily="65" charset="-120"/>
                <a:ea typeface="標楷體" pitchFamily="65" charset="-120"/>
              </a:rPr>
              <a:t>有許多會影響熱帶氣旋</a:t>
            </a:r>
            <a:r>
              <a:rPr lang="en-US" altLang="zh-TW" sz="1200" dirty="0" smtClean="0">
                <a:latin typeface="標楷體" pitchFamily="65" charset="-120"/>
                <a:ea typeface="標楷體" pitchFamily="65" charset="-120"/>
              </a:rPr>
              <a:t>PI</a:t>
            </a:r>
            <a:r>
              <a:rPr lang="zh-TW" altLang="en-US" sz="1200" dirty="0" smtClean="0">
                <a:latin typeface="標楷體" pitchFamily="65" charset="-120"/>
                <a:ea typeface="標楷體" pitchFamily="65" charset="-120"/>
              </a:rPr>
              <a:t>的因素</a:t>
            </a:r>
            <a:r>
              <a:rPr lang="en-US" altLang="zh-TW" sz="1200" dirty="0" smtClean="0">
                <a:latin typeface="標楷體" pitchFamily="65" charset="-120"/>
                <a:ea typeface="標楷體" pitchFamily="65" charset="-120"/>
              </a:rPr>
              <a:t>:1)</a:t>
            </a:r>
            <a:r>
              <a:rPr lang="zh-TW" altLang="en-US" sz="1200" dirty="0" smtClean="0">
                <a:latin typeface="標楷體" pitchFamily="65" charset="-120"/>
                <a:ea typeface="標楷體" pitchFamily="65" charset="-120"/>
              </a:rPr>
              <a:t>垂直風切；</a:t>
            </a:r>
            <a:r>
              <a:rPr lang="en-US" altLang="zh-TW" sz="1200" dirty="0" smtClean="0">
                <a:latin typeface="標楷體" pitchFamily="65" charset="-120"/>
                <a:ea typeface="標楷體" pitchFamily="65" charset="-120"/>
              </a:rPr>
              <a:t>2)</a:t>
            </a:r>
            <a:r>
              <a:rPr lang="zh-TW" altLang="en-US" sz="1200" dirty="0" smtClean="0">
                <a:latin typeface="標楷體" pitchFamily="65" charset="-120"/>
                <a:ea typeface="標楷體" pitchFamily="65" charset="-120"/>
              </a:rPr>
              <a:t>雙眼牆和全部或部份的眼牆制換；</a:t>
            </a:r>
            <a:r>
              <a:rPr lang="en-US" altLang="zh-TW" sz="1200" dirty="0" smtClean="0">
                <a:latin typeface="標楷體" pitchFamily="65" charset="-120"/>
                <a:ea typeface="標楷體" pitchFamily="65" charset="-120"/>
              </a:rPr>
              <a:t>3)</a:t>
            </a:r>
            <a:r>
              <a:rPr lang="zh-TW" altLang="en-US" sz="1200" dirty="0" smtClean="0">
                <a:latin typeface="標楷體" pitchFamily="65" charset="-120"/>
                <a:ea typeface="標楷體" pitchFamily="65" charset="-120"/>
              </a:rPr>
              <a:t>由於海氣交互作用而產生較冷海水的永昇。</a:t>
            </a:r>
            <a:endParaRPr lang="en-US" altLang="zh-TW" sz="1200" dirty="0" smtClean="0">
              <a:latin typeface="標楷體" pitchFamily="65" charset="-120"/>
              <a:ea typeface="標楷體" pitchFamily="65" charset="-120"/>
            </a:endParaRPr>
          </a:p>
          <a:p>
            <a:endParaRPr lang="zh-TW" altLang="en-US" dirty="0"/>
          </a:p>
        </p:txBody>
      </p:sp>
      <p:sp>
        <p:nvSpPr>
          <p:cNvPr id="4" name="投影片編號版面配置區 3"/>
          <p:cNvSpPr>
            <a:spLocks noGrp="1"/>
          </p:cNvSpPr>
          <p:nvPr>
            <p:ph type="sldNum" sz="quarter" idx="10"/>
          </p:nvPr>
        </p:nvSpPr>
        <p:spPr/>
        <p:txBody>
          <a:bodyPr/>
          <a:lstStyle/>
          <a:p>
            <a:fld id="{6EE41FF7-5430-4743-90E7-1CCDE11DA1F6}" type="slidenum">
              <a:rPr lang="zh-TW" altLang="en-US" smtClean="0"/>
              <a:pPr/>
              <a:t>6</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由於不同的數值方法可能會造成不同的強度，為了要釐清這個問題，我們額外增加兩組實驗</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6EE41FF7-5430-4743-90E7-1CCDE11DA1F6}" type="slidenum">
              <a:rPr lang="zh-TW" altLang="en-US" smtClean="0"/>
              <a:pPr/>
              <a:t>8</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由於不同的數值方法可能會造成不同的強度，為了要釐清這個問題，我們額外增加兩組實驗</a:t>
            </a:r>
            <a:endParaRPr lang="en-US" altLang="zh-TW" dirty="0" smtClean="0"/>
          </a:p>
          <a:p>
            <a:r>
              <a:rPr lang="en-US" altLang="zh-TW" dirty="0" smtClean="0"/>
              <a:t>1</a:t>
            </a:r>
            <a:r>
              <a:rPr lang="zh-TW" altLang="en-US" dirty="0" smtClean="0"/>
              <a:t>）但是發現  水平的</a:t>
            </a:r>
            <a:r>
              <a:rPr lang="en-US" altLang="zh-TW" dirty="0" smtClean="0"/>
              <a:t>deformation</a:t>
            </a:r>
            <a:r>
              <a:rPr lang="zh-TW" altLang="en-US" dirty="0" smtClean="0"/>
              <a:t>對於熱帶氣旋的強度不敏感</a:t>
            </a:r>
            <a:endParaRPr lang="en-US" altLang="zh-TW" dirty="0" smtClean="0"/>
          </a:p>
          <a:p>
            <a:r>
              <a:rPr lang="en-US" altLang="zh-TW" dirty="0" smtClean="0"/>
              <a:t>2</a:t>
            </a:r>
            <a:r>
              <a:rPr lang="zh-TW" altLang="en-US" dirty="0" smtClean="0"/>
              <a:t>）</a:t>
            </a:r>
            <a:r>
              <a:rPr lang="en-US" altLang="zh-TW" dirty="0" smtClean="0"/>
              <a:t>TC </a:t>
            </a:r>
            <a:r>
              <a:rPr lang="zh-TW" altLang="en-US" dirty="0" smtClean="0"/>
              <a:t>強度在成熟期</a:t>
            </a:r>
            <a:r>
              <a:rPr lang="zh-TW" altLang="en-US" baseline="0" dirty="0" smtClean="0"/>
              <a:t> ，兩個</a:t>
            </a:r>
            <a:r>
              <a:rPr lang="en-US" altLang="zh-TW" baseline="0" dirty="0" smtClean="0"/>
              <a:t>3d run  </a:t>
            </a:r>
            <a:r>
              <a:rPr lang="zh-TW" altLang="en-US" baseline="0" dirty="0" smtClean="0"/>
              <a:t>比</a:t>
            </a:r>
            <a:r>
              <a:rPr lang="en-US" altLang="zh-TW" baseline="0" dirty="0" smtClean="0"/>
              <a:t>2d run </a:t>
            </a:r>
            <a:r>
              <a:rPr lang="zh-TW" altLang="en-US" baseline="0" dirty="0" smtClean="0"/>
              <a:t>還要弱 </a:t>
            </a:r>
            <a:r>
              <a:rPr lang="en-US" altLang="zh-TW" baseline="0" dirty="0" smtClean="0"/>
              <a:t>15 %</a:t>
            </a:r>
          </a:p>
          <a:p>
            <a:endParaRPr lang="en-US" altLang="zh-TW" baseline="0" dirty="0" smtClean="0"/>
          </a:p>
          <a:p>
            <a:r>
              <a:rPr lang="zh-TW" altLang="en-US" baseline="0" dirty="0" smtClean="0"/>
              <a:t>非對稱性的移動與調整和交互作用於對稱性結構，然而去影響熱帶風暴的強度</a:t>
            </a:r>
            <a:endParaRPr lang="en-US" altLang="zh-TW" baseline="0" dirty="0" smtClean="0"/>
          </a:p>
        </p:txBody>
      </p:sp>
      <p:sp>
        <p:nvSpPr>
          <p:cNvPr id="4" name="投影片編號版面配置區 3"/>
          <p:cNvSpPr>
            <a:spLocks noGrp="1"/>
          </p:cNvSpPr>
          <p:nvPr>
            <p:ph type="sldNum" sz="quarter" idx="10"/>
          </p:nvPr>
        </p:nvSpPr>
        <p:spPr/>
        <p:txBody>
          <a:bodyPr/>
          <a:lstStyle/>
          <a:p>
            <a:fld id="{6EE41FF7-5430-4743-90E7-1CCDE11DA1F6}" type="slidenum">
              <a:rPr lang="zh-TW" altLang="en-US" smtClean="0"/>
              <a:pPr/>
              <a:t>9</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Sym have more tilting </a:t>
            </a:r>
            <a:r>
              <a:rPr lang="en-US" altLang="zh-TW" dirty="0" err="1" smtClean="0"/>
              <a:t>eyewall</a:t>
            </a:r>
            <a:r>
              <a:rPr lang="en-US" altLang="zh-TW" baseline="0" dirty="0" smtClean="0"/>
              <a:t> </a:t>
            </a:r>
          </a:p>
          <a:p>
            <a:endParaRPr lang="zh-TW" altLang="en-US" dirty="0"/>
          </a:p>
        </p:txBody>
      </p:sp>
      <p:sp>
        <p:nvSpPr>
          <p:cNvPr id="4" name="投影片編號版面配置區 3"/>
          <p:cNvSpPr>
            <a:spLocks noGrp="1"/>
          </p:cNvSpPr>
          <p:nvPr>
            <p:ph type="sldNum" sz="quarter" idx="10"/>
          </p:nvPr>
        </p:nvSpPr>
        <p:spPr/>
        <p:txBody>
          <a:bodyPr/>
          <a:lstStyle/>
          <a:p>
            <a:fld id="{6EE41FF7-5430-4743-90E7-1CCDE11DA1F6}" type="slidenum">
              <a:rPr lang="zh-TW" altLang="en-US" smtClean="0"/>
              <a:pPr/>
              <a:t>10</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Well-mixing</a:t>
            </a:r>
            <a:r>
              <a:rPr lang="en-US" altLang="zh-TW" baseline="0" dirty="0" smtClean="0"/>
              <a:t> induce not much </a:t>
            </a:r>
            <a:r>
              <a:rPr lang="en-US" altLang="zh-TW" baseline="0" dirty="0" err="1" smtClean="0"/>
              <a:t>eyewall</a:t>
            </a:r>
            <a:r>
              <a:rPr lang="en-US" altLang="zh-TW" baseline="0" dirty="0" smtClean="0"/>
              <a:t>  tiling </a:t>
            </a:r>
            <a:endParaRPr lang="zh-TW" altLang="en-US" dirty="0"/>
          </a:p>
        </p:txBody>
      </p:sp>
      <p:sp>
        <p:nvSpPr>
          <p:cNvPr id="4" name="投影片編號版面配置區 3"/>
          <p:cNvSpPr>
            <a:spLocks noGrp="1"/>
          </p:cNvSpPr>
          <p:nvPr>
            <p:ph type="sldNum" sz="quarter" idx="10"/>
          </p:nvPr>
        </p:nvSpPr>
        <p:spPr/>
        <p:txBody>
          <a:bodyPr/>
          <a:lstStyle/>
          <a:p>
            <a:fld id="{6EE41FF7-5430-4743-90E7-1CCDE11DA1F6}" type="slidenum">
              <a:rPr lang="zh-TW" altLang="en-US" smtClean="0"/>
              <a:pPr/>
              <a:t>12</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CTL</a:t>
            </a:r>
            <a:r>
              <a:rPr lang="en-US" altLang="zh-TW" baseline="0" dirty="0" smtClean="0"/>
              <a:t>  </a:t>
            </a:r>
            <a:r>
              <a:rPr lang="en-US" altLang="zh-TW" dirty="0" smtClean="0"/>
              <a:t>MF ,VD</a:t>
            </a:r>
            <a:r>
              <a:rPr lang="en-US" altLang="zh-TW" baseline="0" dirty="0" smtClean="0"/>
              <a:t>, and HD </a:t>
            </a:r>
            <a:r>
              <a:rPr lang="zh-TW" altLang="en-US" baseline="0" dirty="0" smtClean="0"/>
              <a:t>都比  </a:t>
            </a:r>
            <a:r>
              <a:rPr lang="en-US" altLang="zh-TW" baseline="0" dirty="0" smtClean="0"/>
              <a:t>SYM </a:t>
            </a:r>
            <a:r>
              <a:rPr lang="zh-TW" altLang="en-US" baseline="0" dirty="0" smtClean="0"/>
              <a:t>小  因為主環流和次環流減小</a:t>
            </a:r>
            <a:endParaRPr lang="en-US" altLang="zh-TW" baseline="0" dirty="0" smtClean="0"/>
          </a:p>
          <a:p>
            <a:r>
              <a:rPr lang="en-US" altLang="zh-TW" baseline="0" dirty="0" smtClean="0"/>
              <a:t>HD </a:t>
            </a:r>
            <a:r>
              <a:rPr lang="zh-TW" altLang="en-US" baseline="0" dirty="0" smtClean="0"/>
              <a:t>使的</a:t>
            </a:r>
            <a:r>
              <a:rPr lang="en-US" altLang="zh-TW" baseline="0" dirty="0" smtClean="0"/>
              <a:t>RMW</a:t>
            </a:r>
            <a:r>
              <a:rPr lang="zh-TW" altLang="en-US" baseline="0" dirty="0" smtClean="0"/>
              <a:t>兩邊的切線風速增加，</a:t>
            </a:r>
            <a:endParaRPr lang="en-US" altLang="zh-TW" baseline="0" dirty="0" smtClean="0"/>
          </a:p>
          <a:p>
            <a:r>
              <a:rPr lang="en-US" altLang="zh-TW" baseline="0" dirty="0" smtClean="0"/>
              <a:t>Eddy</a:t>
            </a:r>
            <a:r>
              <a:rPr lang="zh-TW" altLang="en-US" baseline="0" dirty="0" smtClean="0"/>
              <a:t>使</a:t>
            </a:r>
            <a:r>
              <a:rPr lang="en-US" altLang="zh-TW" baseline="0" dirty="0" smtClean="0"/>
              <a:t>RMW</a:t>
            </a:r>
            <a:r>
              <a:rPr lang="zh-TW" altLang="en-US" baseline="0" dirty="0" smtClean="0"/>
              <a:t>內側切線風速增加  與</a:t>
            </a:r>
            <a:r>
              <a:rPr lang="en-US" altLang="zh-TW" baseline="0" dirty="0" err="1" smtClean="0"/>
              <a:t>wang</a:t>
            </a:r>
            <a:r>
              <a:rPr lang="en-US" altLang="zh-TW" baseline="0" dirty="0" smtClean="0"/>
              <a:t> 2002b </a:t>
            </a:r>
            <a:r>
              <a:rPr lang="zh-TW" altLang="en-US" baseline="0" dirty="0" smtClean="0"/>
              <a:t>一致</a:t>
            </a:r>
            <a:endParaRPr lang="en-US" altLang="zh-TW" baseline="0" dirty="0" smtClean="0"/>
          </a:p>
          <a:p>
            <a:endParaRPr lang="en-US" altLang="zh-TW" baseline="0" dirty="0" smtClean="0"/>
          </a:p>
          <a:p>
            <a:r>
              <a:rPr lang="en-US" altLang="zh-TW" baseline="0" dirty="0" smtClean="0"/>
              <a:t>“Mention about </a:t>
            </a:r>
            <a:r>
              <a:rPr lang="en-US" altLang="zh-TW" baseline="0" dirty="0" err="1" smtClean="0"/>
              <a:t>eyewall</a:t>
            </a:r>
            <a:r>
              <a:rPr lang="en-US" altLang="zh-TW" baseline="0" dirty="0" smtClean="0"/>
              <a:t> title”</a:t>
            </a:r>
          </a:p>
          <a:p>
            <a:endParaRPr lang="zh-TW" altLang="en-US" dirty="0"/>
          </a:p>
        </p:txBody>
      </p:sp>
      <p:sp>
        <p:nvSpPr>
          <p:cNvPr id="4" name="投影片編號版面配置區 3"/>
          <p:cNvSpPr>
            <a:spLocks noGrp="1"/>
          </p:cNvSpPr>
          <p:nvPr>
            <p:ph type="sldNum" sz="quarter" idx="10"/>
          </p:nvPr>
        </p:nvSpPr>
        <p:spPr/>
        <p:txBody>
          <a:bodyPr/>
          <a:lstStyle/>
          <a:p>
            <a:fld id="{6EE41FF7-5430-4743-90E7-1CCDE11DA1F6}" type="slidenum">
              <a:rPr lang="zh-TW" altLang="en-US" smtClean="0"/>
              <a:pPr/>
              <a:t>15</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正的渦度時變率 在</a:t>
            </a:r>
            <a:r>
              <a:rPr lang="en-US" altLang="zh-TW" dirty="0" smtClean="0"/>
              <a:t>3.5</a:t>
            </a:r>
            <a:r>
              <a:rPr lang="zh-TW" altLang="en-US" dirty="0" smtClean="0"/>
              <a:t>公里以下  負的渦度時變率在</a:t>
            </a:r>
            <a:r>
              <a:rPr lang="en-US" altLang="zh-TW" dirty="0" smtClean="0"/>
              <a:t>3.5</a:t>
            </a:r>
            <a:r>
              <a:rPr lang="zh-TW" altLang="en-US" dirty="0" smtClean="0"/>
              <a:t>公里以上</a:t>
            </a:r>
            <a:endParaRPr lang="en-US" altLang="zh-TW" dirty="0" smtClean="0"/>
          </a:p>
          <a:p>
            <a:endParaRPr lang="en-US" altLang="zh-TW" dirty="0" smtClean="0"/>
          </a:p>
          <a:p>
            <a:r>
              <a:rPr lang="en-US" altLang="zh-TW" dirty="0" smtClean="0"/>
              <a:t>d) Eddy indicate inward PV mixing and reduce </a:t>
            </a:r>
            <a:r>
              <a:rPr lang="en-US" altLang="zh-TW" dirty="0" err="1" smtClean="0"/>
              <a:t>eyewall</a:t>
            </a:r>
            <a:r>
              <a:rPr lang="en-US" altLang="zh-TW" baseline="0" dirty="0" smtClean="0"/>
              <a:t> tilt </a:t>
            </a:r>
            <a:endParaRPr lang="zh-TW" altLang="en-US" dirty="0"/>
          </a:p>
        </p:txBody>
      </p:sp>
      <p:sp>
        <p:nvSpPr>
          <p:cNvPr id="4" name="投影片編號版面配置區 3"/>
          <p:cNvSpPr>
            <a:spLocks noGrp="1"/>
          </p:cNvSpPr>
          <p:nvPr>
            <p:ph type="sldNum" sz="quarter" idx="10"/>
          </p:nvPr>
        </p:nvSpPr>
        <p:spPr/>
        <p:txBody>
          <a:bodyPr/>
          <a:lstStyle/>
          <a:p>
            <a:fld id="{6EE41FF7-5430-4743-90E7-1CCDE11DA1F6}" type="slidenum">
              <a:rPr lang="zh-TW" altLang="en-US" smtClean="0"/>
              <a:pPr/>
              <a:t>16</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在眼牆內參數化擴散項，從地面向上向外混和高相當位溫的空氣，從眼溢入相當位溫高的空氣到眼牆，這表示有額外的能量輸入，使得改變卡諾熱機成為超強的風暴。</a:t>
            </a:r>
            <a:endParaRPr lang="zh-TW" altLang="en-US" dirty="0"/>
          </a:p>
        </p:txBody>
      </p:sp>
      <p:sp>
        <p:nvSpPr>
          <p:cNvPr id="4" name="投影片編號版面配置區 3"/>
          <p:cNvSpPr>
            <a:spLocks noGrp="1"/>
          </p:cNvSpPr>
          <p:nvPr>
            <p:ph type="sldNum" sz="quarter" idx="10"/>
          </p:nvPr>
        </p:nvSpPr>
        <p:spPr/>
        <p:txBody>
          <a:bodyPr/>
          <a:lstStyle/>
          <a:p>
            <a:fld id="{6EE41FF7-5430-4743-90E7-1CCDE11DA1F6}" type="slidenum">
              <a:rPr lang="zh-TW" altLang="en-US" smtClean="0"/>
              <a:pPr/>
              <a:t>17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2010/4/12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2010/4/12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2010/4/12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2010/4/12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2010/4/12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2010/4/12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2010/4/12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2010/4/12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2010/4/12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2010/4/12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2010/4/12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2010/4/12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dirty="0" smtClean="0"/>
              <a:t>The Effect of Internally Generated Inner-Core Asymmetries on Tropical Cyclone Potential Intensity</a:t>
            </a:r>
            <a:endParaRPr lang="zh-TW" altLang="en-US" dirty="0"/>
          </a:p>
        </p:txBody>
      </p:sp>
      <p:sp>
        <p:nvSpPr>
          <p:cNvPr id="3" name="副標題 2"/>
          <p:cNvSpPr>
            <a:spLocks noGrp="1"/>
          </p:cNvSpPr>
          <p:nvPr>
            <p:ph type="subTitle" idx="1"/>
          </p:nvPr>
        </p:nvSpPr>
        <p:spPr/>
        <p:txBody>
          <a:bodyPr/>
          <a:lstStyle/>
          <a:p>
            <a:endParaRPr lang="en-US" altLang="zh-TW" dirty="0" smtClean="0"/>
          </a:p>
          <a:p>
            <a:r>
              <a:rPr lang="zh-TW" altLang="en-US" dirty="0" smtClean="0"/>
              <a:t>陳登舜</a:t>
            </a:r>
            <a:endParaRPr lang="zh-TW" altLang="en-US" dirty="0"/>
          </a:p>
        </p:txBody>
      </p:sp>
      <p:sp>
        <p:nvSpPr>
          <p:cNvPr id="4" name="文字方塊 3"/>
          <p:cNvSpPr txBox="1"/>
          <p:nvPr/>
        </p:nvSpPr>
        <p:spPr>
          <a:xfrm>
            <a:off x="785786" y="5857892"/>
            <a:ext cx="8072494" cy="923330"/>
          </a:xfrm>
          <a:prstGeom prst="rect">
            <a:avLst/>
          </a:prstGeom>
          <a:noFill/>
        </p:spPr>
        <p:txBody>
          <a:bodyPr wrap="square" rtlCol="0">
            <a:spAutoFit/>
          </a:bodyPr>
          <a:lstStyle/>
          <a:p>
            <a:pPr marL="441325" indent="-441325"/>
            <a:r>
              <a:rPr lang="en-US" altLang="zh-TW" dirty="0" smtClean="0"/>
              <a:t>Yang Bo, </a:t>
            </a:r>
            <a:r>
              <a:rPr lang="en-US" altLang="zh-TW" dirty="0" err="1" smtClean="0"/>
              <a:t>Yuqing</a:t>
            </a:r>
            <a:r>
              <a:rPr lang="en-US" altLang="zh-TW" dirty="0" smtClean="0"/>
              <a:t> Wang, and Bin Wang,2007:The Effect of Internally Generated Inner-Core Asymmetries on Tropical Cyclone Potential Intensity, </a:t>
            </a:r>
            <a:r>
              <a:rPr lang="en-US" altLang="zh-TW" i="1" dirty="0" smtClean="0"/>
              <a:t>Atmos. Sci., </a:t>
            </a:r>
            <a:r>
              <a:rPr lang="en-US" altLang="zh-TW" b="1" dirty="0" smtClean="0"/>
              <a:t>64</a:t>
            </a:r>
            <a:r>
              <a:rPr lang="en-US" altLang="zh-TW" dirty="0" smtClean="0"/>
              <a:t>, 1165-1188</a:t>
            </a:r>
            <a:endParaRPr lang="zh-TW" altLang="en-US" dirty="0"/>
          </a:p>
        </p:txBody>
      </p:sp>
      <p:sp>
        <p:nvSpPr>
          <p:cNvPr id="5" name="文字方塊 4"/>
          <p:cNvSpPr txBox="1"/>
          <p:nvPr/>
        </p:nvSpPr>
        <p:spPr>
          <a:xfrm>
            <a:off x="714348" y="5500702"/>
            <a:ext cx="2000264" cy="461665"/>
          </a:xfrm>
          <a:prstGeom prst="rect">
            <a:avLst/>
          </a:prstGeom>
          <a:noFill/>
        </p:spPr>
        <p:txBody>
          <a:bodyPr wrap="square" rtlCol="0">
            <a:spAutoFit/>
          </a:bodyPr>
          <a:lstStyle/>
          <a:p>
            <a:r>
              <a:rPr lang="en-US" altLang="zh-TW" sz="2400" dirty="0" smtClean="0"/>
              <a:t>Reference :</a:t>
            </a:r>
            <a:endParaRPr lang="zh-TW"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srcRect/>
          <a:stretch>
            <a:fillRect/>
          </a:stretch>
        </p:blipFill>
        <p:spPr bwMode="auto">
          <a:xfrm>
            <a:off x="0" y="457788"/>
            <a:ext cx="4812821" cy="2928958"/>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714876" y="428604"/>
            <a:ext cx="4357718" cy="3306793"/>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214282" y="3643314"/>
            <a:ext cx="2928958" cy="2814724"/>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3000364" y="3674474"/>
            <a:ext cx="2857520" cy="2806904"/>
          </a:xfrm>
          <a:prstGeom prst="rect">
            <a:avLst/>
          </a:prstGeom>
          <a:noFill/>
          <a:ln w="9525">
            <a:noFill/>
            <a:miter lim="800000"/>
            <a:headEnd/>
            <a:tailEnd/>
          </a:ln>
        </p:spPr>
      </p:pic>
      <p:sp>
        <p:nvSpPr>
          <p:cNvPr id="8" name="文字方塊 7"/>
          <p:cNvSpPr txBox="1"/>
          <p:nvPr/>
        </p:nvSpPr>
        <p:spPr>
          <a:xfrm>
            <a:off x="6286512" y="4000504"/>
            <a:ext cx="2000264" cy="369332"/>
          </a:xfrm>
          <a:prstGeom prst="rect">
            <a:avLst/>
          </a:prstGeom>
          <a:noFill/>
          <a:ln>
            <a:solidFill>
              <a:schemeClr val="tx1"/>
            </a:solidFill>
          </a:ln>
        </p:spPr>
        <p:txBody>
          <a:bodyPr wrap="square" rtlCol="0">
            <a:spAutoFit/>
          </a:bodyPr>
          <a:lstStyle/>
          <a:p>
            <a:r>
              <a:rPr lang="en-US" altLang="zh-TW" dirty="0" smtClean="0"/>
              <a:t>120-240h averaged</a:t>
            </a:r>
            <a:endParaRPr lang="zh-TW" altLang="en-US" dirty="0"/>
          </a:p>
        </p:txBody>
      </p:sp>
      <p:sp>
        <p:nvSpPr>
          <p:cNvPr id="9" name="文字方塊 8"/>
          <p:cNvSpPr txBox="1"/>
          <p:nvPr/>
        </p:nvSpPr>
        <p:spPr>
          <a:xfrm>
            <a:off x="938390" y="3581604"/>
            <a:ext cx="1857388" cy="276999"/>
          </a:xfrm>
          <a:prstGeom prst="rect">
            <a:avLst/>
          </a:prstGeom>
          <a:solidFill>
            <a:schemeClr val="bg1"/>
          </a:solidFill>
        </p:spPr>
        <p:txBody>
          <a:bodyPr wrap="square" rtlCol="0">
            <a:spAutoFit/>
          </a:bodyPr>
          <a:lstStyle/>
          <a:p>
            <a:r>
              <a:rPr lang="en-US" altLang="zh-TW" sz="1200" dirty="0" smtClean="0"/>
              <a:t>Total surface heat  flux</a:t>
            </a:r>
            <a:endParaRPr lang="zh-TW" altLang="en-US" sz="1200" dirty="0"/>
          </a:p>
        </p:txBody>
      </p:sp>
      <p:cxnSp>
        <p:nvCxnSpPr>
          <p:cNvPr id="11" name="直線接點 10"/>
          <p:cNvCxnSpPr/>
          <p:nvPr/>
        </p:nvCxnSpPr>
        <p:spPr>
          <a:xfrm rot="5400000" flipH="1" flipV="1">
            <a:off x="964381" y="1035827"/>
            <a:ext cx="857256" cy="500066"/>
          </a:xfrm>
          <a:prstGeom prst="line">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rot="5400000" flipH="1" flipV="1">
            <a:off x="892943" y="2607463"/>
            <a:ext cx="785818" cy="285752"/>
          </a:xfrm>
          <a:prstGeom prst="line">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rot="5400000">
            <a:off x="1679555" y="1607331"/>
            <a:ext cx="213520" cy="79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rot="5400000">
            <a:off x="2999570" y="1356504"/>
            <a:ext cx="142876"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rot="5400000">
            <a:off x="2108183" y="1463661"/>
            <a:ext cx="21431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rot="5400000">
            <a:off x="3285322" y="1356504"/>
            <a:ext cx="142876"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rot="5400000">
            <a:off x="2715406" y="1356504"/>
            <a:ext cx="142876"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rot="5400000">
            <a:off x="3499636" y="1356504"/>
            <a:ext cx="142876"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4643438" y="6072206"/>
            <a:ext cx="1928826"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文字方塊 40"/>
          <p:cNvSpPr txBox="1"/>
          <p:nvPr/>
        </p:nvSpPr>
        <p:spPr>
          <a:xfrm>
            <a:off x="6643702" y="5929330"/>
            <a:ext cx="2285984" cy="369332"/>
          </a:xfrm>
          <a:prstGeom prst="rect">
            <a:avLst/>
          </a:prstGeom>
          <a:noFill/>
        </p:spPr>
        <p:txBody>
          <a:bodyPr wrap="square" rtlCol="0">
            <a:spAutoFit/>
          </a:bodyPr>
          <a:lstStyle/>
          <a:p>
            <a:r>
              <a:rPr lang="en-US" altLang="zh-TW" dirty="0" smtClean="0"/>
              <a:t>Strong downdraft </a:t>
            </a:r>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眼牆傾斜與熱帶氣旋的最大強度</a:t>
            </a:r>
            <a:endParaRPr lang="zh-TW" altLang="en-US" dirty="0">
              <a:latin typeface="標楷體" pitchFamily="65" charset="-120"/>
              <a:ea typeface="標楷體" pitchFamily="65" charset="-120"/>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1315095" y="1600200"/>
            <a:ext cx="6513810" cy="4525963"/>
          </a:xfrm>
          <a:prstGeom prst="rect">
            <a:avLst/>
          </a:prstGeom>
          <a:noFill/>
          <a:ln w="9525">
            <a:noFill/>
            <a:miter lim="800000"/>
            <a:headEnd/>
            <a:tailEnd/>
          </a:ln>
        </p:spPr>
      </p:pic>
      <p:sp>
        <p:nvSpPr>
          <p:cNvPr id="6" name="矩形 5"/>
          <p:cNvSpPr/>
          <p:nvPr/>
        </p:nvSpPr>
        <p:spPr>
          <a:xfrm>
            <a:off x="1678910" y="5977970"/>
            <a:ext cx="1143008"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848024" y="5981312"/>
            <a:ext cx="1143008"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7500958" y="2285992"/>
            <a:ext cx="1643042" cy="646331"/>
          </a:xfrm>
          <a:prstGeom prst="rect">
            <a:avLst/>
          </a:prstGeom>
          <a:noFill/>
        </p:spPr>
        <p:txBody>
          <a:bodyPr wrap="square" rtlCol="0">
            <a:spAutoFit/>
          </a:bodyPr>
          <a:lstStyle/>
          <a:p>
            <a:r>
              <a:rPr lang="en-US" altLang="zh-TW" dirty="0" smtClean="0">
                <a:solidFill>
                  <a:srgbClr val="0070C0"/>
                </a:solidFill>
              </a:rPr>
              <a:t>Condensational Hearting </a:t>
            </a:r>
            <a:endParaRPr lang="zh-TW" altLang="en-US" dirty="0">
              <a:solidFill>
                <a:srgbClr val="0070C0"/>
              </a:solidFill>
            </a:endParaRPr>
          </a:p>
        </p:txBody>
      </p:sp>
      <p:sp>
        <p:nvSpPr>
          <p:cNvPr id="10" name="文字方塊 9"/>
          <p:cNvSpPr txBox="1"/>
          <p:nvPr/>
        </p:nvSpPr>
        <p:spPr>
          <a:xfrm>
            <a:off x="7572396" y="4500570"/>
            <a:ext cx="1143008" cy="646331"/>
          </a:xfrm>
          <a:prstGeom prst="rect">
            <a:avLst/>
          </a:prstGeom>
          <a:noFill/>
        </p:spPr>
        <p:txBody>
          <a:bodyPr wrap="square" rtlCol="0">
            <a:spAutoFit/>
          </a:bodyPr>
          <a:lstStyle/>
          <a:p>
            <a:r>
              <a:rPr lang="en-US" altLang="zh-TW" dirty="0" smtClean="0">
                <a:solidFill>
                  <a:srgbClr val="0070C0"/>
                </a:solidFill>
              </a:rPr>
              <a:t>Relative </a:t>
            </a:r>
          </a:p>
          <a:p>
            <a:r>
              <a:rPr lang="en-US" altLang="zh-TW" dirty="0" smtClean="0">
                <a:solidFill>
                  <a:srgbClr val="0070C0"/>
                </a:solidFill>
              </a:rPr>
              <a:t>Humidity</a:t>
            </a:r>
            <a:endParaRPr lang="zh-TW" altLang="en-US" dirty="0">
              <a:solidFill>
                <a:srgbClr val="0070C0"/>
              </a:solidFill>
            </a:endParaRPr>
          </a:p>
        </p:txBody>
      </p:sp>
      <p:sp>
        <p:nvSpPr>
          <p:cNvPr id="11" name="文字方塊 10"/>
          <p:cNvSpPr txBox="1"/>
          <p:nvPr/>
        </p:nvSpPr>
        <p:spPr>
          <a:xfrm>
            <a:off x="2214546" y="1214422"/>
            <a:ext cx="1357322" cy="369332"/>
          </a:xfrm>
          <a:prstGeom prst="rect">
            <a:avLst/>
          </a:prstGeom>
          <a:noFill/>
        </p:spPr>
        <p:txBody>
          <a:bodyPr wrap="square" rtlCol="0">
            <a:spAutoFit/>
          </a:bodyPr>
          <a:lstStyle/>
          <a:p>
            <a:r>
              <a:rPr lang="zh-TW" altLang="en-US" dirty="0" smtClean="0">
                <a:solidFill>
                  <a:srgbClr val="0070C0"/>
                </a:solidFill>
              </a:rPr>
              <a:t>對稱性</a:t>
            </a:r>
            <a:endParaRPr lang="zh-TW" altLang="en-US" dirty="0">
              <a:solidFill>
                <a:srgbClr val="0070C0"/>
              </a:solidFill>
            </a:endParaRPr>
          </a:p>
        </p:txBody>
      </p:sp>
      <p:sp>
        <p:nvSpPr>
          <p:cNvPr id="12" name="文字方塊 11"/>
          <p:cNvSpPr txBox="1"/>
          <p:nvPr/>
        </p:nvSpPr>
        <p:spPr>
          <a:xfrm>
            <a:off x="5715008" y="1225078"/>
            <a:ext cx="1357322" cy="369332"/>
          </a:xfrm>
          <a:prstGeom prst="rect">
            <a:avLst/>
          </a:prstGeom>
          <a:noFill/>
        </p:spPr>
        <p:txBody>
          <a:bodyPr wrap="square" rtlCol="0">
            <a:spAutoFit/>
          </a:bodyPr>
          <a:lstStyle/>
          <a:p>
            <a:r>
              <a:rPr lang="zh-TW" altLang="en-US" dirty="0" smtClean="0">
                <a:solidFill>
                  <a:srgbClr val="0070C0"/>
                </a:solidFill>
              </a:rPr>
              <a:t>非對稱性</a:t>
            </a:r>
            <a:endParaRPr lang="zh-TW" altLang="en-US" dirty="0">
              <a:solidFill>
                <a:srgbClr val="0070C0"/>
              </a:solidFill>
            </a:endParaRPr>
          </a:p>
        </p:txBody>
      </p:sp>
      <p:cxnSp>
        <p:nvCxnSpPr>
          <p:cNvPr id="14" name="直線接點 13"/>
          <p:cNvCxnSpPr/>
          <p:nvPr/>
        </p:nvCxnSpPr>
        <p:spPr>
          <a:xfrm rot="5400000">
            <a:off x="2357422" y="2428868"/>
            <a:ext cx="1000132" cy="4286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rot="5400000">
            <a:off x="5429256" y="2643182"/>
            <a:ext cx="928694" cy="2143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785786" y="5786454"/>
            <a:ext cx="1428760" cy="369332"/>
          </a:xfrm>
          <a:prstGeom prst="rect">
            <a:avLst/>
          </a:prstGeom>
          <a:solidFill>
            <a:schemeClr val="bg1"/>
          </a:solidFill>
        </p:spPr>
        <p:txBody>
          <a:bodyPr wrap="square" rtlCol="0">
            <a:spAutoFit/>
          </a:bodyPr>
          <a:lstStyle/>
          <a:p>
            <a:r>
              <a:rPr lang="en-US" altLang="zh-TW" dirty="0" smtClean="0">
                <a:solidFill>
                  <a:srgbClr val="00B0F0"/>
                </a:solidFill>
              </a:rPr>
              <a:t>Relative  dry</a:t>
            </a:r>
            <a:endParaRPr lang="zh-TW" altLang="en-US" dirty="0">
              <a:solidFill>
                <a:srgbClr val="00B0F0"/>
              </a:solidFill>
            </a:endParaRPr>
          </a:p>
        </p:txBody>
      </p:sp>
      <p:cxnSp>
        <p:nvCxnSpPr>
          <p:cNvPr id="24" name="直線單箭頭接點 23"/>
          <p:cNvCxnSpPr>
            <a:stCxn id="22" idx="0"/>
          </p:cNvCxnSpPr>
          <p:nvPr/>
        </p:nvCxnSpPr>
        <p:spPr>
          <a:xfrm rot="5400000" flipH="1" flipV="1">
            <a:off x="2285984" y="4643446"/>
            <a:ext cx="357190" cy="19288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2428860" y="5143512"/>
            <a:ext cx="785818" cy="369332"/>
          </a:xfrm>
          <a:prstGeom prst="rect">
            <a:avLst/>
          </a:prstGeom>
          <a:noFill/>
        </p:spPr>
        <p:txBody>
          <a:bodyPr wrap="square" rtlCol="0">
            <a:spAutoFit/>
          </a:bodyPr>
          <a:lstStyle/>
          <a:p>
            <a:r>
              <a:rPr lang="en-US" altLang="zh-TW" b="1" dirty="0" smtClean="0">
                <a:solidFill>
                  <a:schemeClr val="accent2">
                    <a:lumMod val="50000"/>
                  </a:schemeClr>
                </a:solidFill>
              </a:rPr>
              <a:t>86%</a:t>
            </a:r>
            <a:endParaRPr lang="zh-TW" altLang="en-US" b="1" dirty="0">
              <a:solidFill>
                <a:schemeClr val="accent2">
                  <a:lumMod val="50000"/>
                </a:schemeClr>
              </a:solidFill>
            </a:endParaRPr>
          </a:p>
        </p:txBody>
      </p:sp>
      <p:sp>
        <p:nvSpPr>
          <p:cNvPr id="26" name="文字方塊 25"/>
          <p:cNvSpPr txBox="1"/>
          <p:nvPr/>
        </p:nvSpPr>
        <p:spPr>
          <a:xfrm>
            <a:off x="5643570" y="5143512"/>
            <a:ext cx="785818" cy="369332"/>
          </a:xfrm>
          <a:prstGeom prst="rect">
            <a:avLst/>
          </a:prstGeom>
          <a:noFill/>
        </p:spPr>
        <p:txBody>
          <a:bodyPr wrap="square" rtlCol="0">
            <a:spAutoFit/>
          </a:bodyPr>
          <a:lstStyle/>
          <a:p>
            <a:r>
              <a:rPr lang="en-US" altLang="zh-TW" b="1" dirty="0" smtClean="0">
                <a:solidFill>
                  <a:schemeClr val="accent2">
                    <a:lumMod val="50000"/>
                  </a:schemeClr>
                </a:solidFill>
              </a:rPr>
              <a:t>90%</a:t>
            </a:r>
            <a:endParaRPr lang="zh-TW" altLang="en-US"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眼牆傾斜與熱帶氣旋的最大強度</a:t>
            </a:r>
            <a:endParaRPr lang="zh-TW" altLang="en-US"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1275428" y="1600201"/>
            <a:ext cx="6511282" cy="4428783"/>
          </a:xfrm>
          <a:prstGeom prst="rect">
            <a:avLst/>
          </a:prstGeom>
          <a:noFill/>
          <a:ln w="9525">
            <a:noFill/>
            <a:miter lim="800000"/>
            <a:headEnd/>
            <a:tailEnd/>
          </a:ln>
        </p:spPr>
      </p:pic>
      <p:sp>
        <p:nvSpPr>
          <p:cNvPr id="5" name="文字方塊 4"/>
          <p:cNvSpPr txBox="1"/>
          <p:nvPr/>
        </p:nvSpPr>
        <p:spPr>
          <a:xfrm>
            <a:off x="7500958" y="2285992"/>
            <a:ext cx="1643042" cy="923330"/>
          </a:xfrm>
          <a:prstGeom prst="rect">
            <a:avLst/>
          </a:prstGeom>
          <a:noFill/>
        </p:spPr>
        <p:txBody>
          <a:bodyPr wrap="square" rtlCol="0">
            <a:spAutoFit/>
          </a:bodyPr>
          <a:lstStyle/>
          <a:p>
            <a:r>
              <a:rPr lang="en-US" altLang="zh-TW" dirty="0" smtClean="0">
                <a:solidFill>
                  <a:srgbClr val="0070C0"/>
                </a:solidFill>
              </a:rPr>
              <a:t>Equivalent </a:t>
            </a:r>
          </a:p>
          <a:p>
            <a:r>
              <a:rPr lang="en-US" altLang="zh-TW" dirty="0" smtClean="0">
                <a:solidFill>
                  <a:srgbClr val="0070C0"/>
                </a:solidFill>
              </a:rPr>
              <a:t>Potential </a:t>
            </a:r>
          </a:p>
          <a:p>
            <a:r>
              <a:rPr lang="en-US" altLang="zh-TW" dirty="0" smtClean="0">
                <a:solidFill>
                  <a:srgbClr val="0070C0"/>
                </a:solidFill>
              </a:rPr>
              <a:t>Temperature</a:t>
            </a:r>
            <a:endParaRPr lang="zh-TW" altLang="en-US" dirty="0">
              <a:solidFill>
                <a:srgbClr val="0070C0"/>
              </a:solidFill>
            </a:endParaRPr>
          </a:p>
        </p:txBody>
      </p:sp>
      <p:sp>
        <p:nvSpPr>
          <p:cNvPr id="6" name="文字方塊 5"/>
          <p:cNvSpPr txBox="1"/>
          <p:nvPr/>
        </p:nvSpPr>
        <p:spPr>
          <a:xfrm>
            <a:off x="7572396" y="4500570"/>
            <a:ext cx="1143008" cy="646331"/>
          </a:xfrm>
          <a:prstGeom prst="rect">
            <a:avLst/>
          </a:prstGeom>
          <a:noFill/>
        </p:spPr>
        <p:txBody>
          <a:bodyPr wrap="square" rtlCol="0">
            <a:spAutoFit/>
          </a:bodyPr>
          <a:lstStyle/>
          <a:p>
            <a:r>
              <a:rPr lang="en-US" altLang="zh-TW" dirty="0" smtClean="0">
                <a:solidFill>
                  <a:srgbClr val="0070C0"/>
                </a:solidFill>
              </a:rPr>
              <a:t>Potential  </a:t>
            </a:r>
          </a:p>
          <a:p>
            <a:r>
              <a:rPr lang="en-US" altLang="zh-TW" dirty="0" err="1" smtClean="0">
                <a:solidFill>
                  <a:srgbClr val="0070C0"/>
                </a:solidFill>
              </a:rPr>
              <a:t>Vorticity</a:t>
            </a:r>
            <a:endParaRPr lang="zh-TW" altLang="en-US" dirty="0">
              <a:solidFill>
                <a:srgbClr val="0070C0"/>
              </a:solidFill>
            </a:endParaRPr>
          </a:p>
        </p:txBody>
      </p:sp>
      <p:sp>
        <p:nvSpPr>
          <p:cNvPr id="7" name="文字方塊 6"/>
          <p:cNvSpPr txBox="1"/>
          <p:nvPr/>
        </p:nvSpPr>
        <p:spPr>
          <a:xfrm>
            <a:off x="2214546" y="1214422"/>
            <a:ext cx="1357322" cy="369332"/>
          </a:xfrm>
          <a:prstGeom prst="rect">
            <a:avLst/>
          </a:prstGeom>
          <a:noFill/>
        </p:spPr>
        <p:txBody>
          <a:bodyPr wrap="square" rtlCol="0">
            <a:spAutoFit/>
          </a:bodyPr>
          <a:lstStyle/>
          <a:p>
            <a:r>
              <a:rPr lang="zh-TW" altLang="en-US" dirty="0" smtClean="0">
                <a:solidFill>
                  <a:srgbClr val="0070C0"/>
                </a:solidFill>
              </a:rPr>
              <a:t>對稱性</a:t>
            </a:r>
            <a:endParaRPr lang="zh-TW" altLang="en-US" dirty="0">
              <a:solidFill>
                <a:srgbClr val="0070C0"/>
              </a:solidFill>
            </a:endParaRPr>
          </a:p>
        </p:txBody>
      </p:sp>
      <p:sp>
        <p:nvSpPr>
          <p:cNvPr id="8" name="文字方塊 7"/>
          <p:cNvSpPr txBox="1"/>
          <p:nvPr/>
        </p:nvSpPr>
        <p:spPr>
          <a:xfrm>
            <a:off x="5715008" y="1225078"/>
            <a:ext cx="1357322" cy="369332"/>
          </a:xfrm>
          <a:prstGeom prst="rect">
            <a:avLst/>
          </a:prstGeom>
          <a:noFill/>
        </p:spPr>
        <p:txBody>
          <a:bodyPr wrap="square" rtlCol="0">
            <a:spAutoFit/>
          </a:bodyPr>
          <a:lstStyle/>
          <a:p>
            <a:r>
              <a:rPr lang="zh-TW" altLang="en-US" dirty="0" smtClean="0">
                <a:solidFill>
                  <a:srgbClr val="0070C0"/>
                </a:solidFill>
              </a:rPr>
              <a:t>非對稱性</a:t>
            </a:r>
            <a:endParaRPr lang="zh-TW" altLang="en-US" dirty="0">
              <a:solidFill>
                <a:srgbClr val="0070C0"/>
              </a:solidFill>
            </a:endParaRPr>
          </a:p>
        </p:txBody>
      </p:sp>
      <p:sp>
        <p:nvSpPr>
          <p:cNvPr id="9" name="文字方塊 8"/>
          <p:cNvSpPr txBox="1"/>
          <p:nvPr/>
        </p:nvSpPr>
        <p:spPr>
          <a:xfrm>
            <a:off x="357158" y="3500438"/>
            <a:ext cx="1428760" cy="369332"/>
          </a:xfrm>
          <a:prstGeom prst="rect">
            <a:avLst/>
          </a:prstGeom>
          <a:solidFill>
            <a:schemeClr val="bg1"/>
          </a:solidFill>
        </p:spPr>
        <p:txBody>
          <a:bodyPr wrap="square" rtlCol="0">
            <a:spAutoFit/>
          </a:bodyPr>
          <a:lstStyle/>
          <a:p>
            <a:r>
              <a:rPr lang="en-US" altLang="zh-TW" dirty="0" smtClean="0">
                <a:solidFill>
                  <a:srgbClr val="FF0000"/>
                </a:solidFill>
              </a:rPr>
              <a:t>Relative  cold</a:t>
            </a:r>
            <a:endParaRPr lang="zh-TW" altLang="en-US" dirty="0">
              <a:solidFill>
                <a:srgbClr val="FF0000"/>
              </a:solidFill>
            </a:endParaRPr>
          </a:p>
        </p:txBody>
      </p:sp>
      <p:cxnSp>
        <p:nvCxnSpPr>
          <p:cNvPr id="10" name="直線單箭頭接點 9"/>
          <p:cNvCxnSpPr>
            <a:stCxn id="9" idx="0"/>
            <a:endCxn id="14" idx="2"/>
          </p:cNvCxnSpPr>
          <p:nvPr/>
        </p:nvCxnSpPr>
        <p:spPr>
          <a:xfrm rot="5400000" flipH="1" flipV="1">
            <a:off x="1845567" y="2524237"/>
            <a:ext cx="202172" cy="175023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rot="16200000" flipH="1">
            <a:off x="4679157" y="5322107"/>
            <a:ext cx="1357322" cy="2857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3929058" y="6143644"/>
            <a:ext cx="4286248" cy="369332"/>
          </a:xfrm>
          <a:prstGeom prst="rect">
            <a:avLst/>
          </a:prstGeom>
          <a:noFill/>
        </p:spPr>
        <p:txBody>
          <a:bodyPr wrap="square" rtlCol="0">
            <a:spAutoFit/>
          </a:bodyPr>
          <a:lstStyle/>
          <a:p>
            <a:r>
              <a:rPr lang="en-US" altLang="zh-TW" dirty="0" smtClean="0">
                <a:solidFill>
                  <a:srgbClr val="FF0000"/>
                </a:solidFill>
              </a:rPr>
              <a:t>Well-mixing PV and angular momentum </a:t>
            </a:r>
            <a:endParaRPr lang="zh-TW" altLang="en-US" dirty="0">
              <a:solidFill>
                <a:srgbClr val="FF0000"/>
              </a:solidFill>
            </a:endParaRPr>
          </a:p>
        </p:txBody>
      </p:sp>
      <p:sp>
        <p:nvSpPr>
          <p:cNvPr id="14" name="文字方塊 13"/>
          <p:cNvSpPr txBox="1"/>
          <p:nvPr/>
        </p:nvSpPr>
        <p:spPr>
          <a:xfrm>
            <a:off x="2428860" y="2928934"/>
            <a:ext cx="785818" cy="369332"/>
          </a:xfrm>
          <a:prstGeom prst="rect">
            <a:avLst/>
          </a:prstGeom>
          <a:noFill/>
        </p:spPr>
        <p:txBody>
          <a:bodyPr wrap="square" rtlCol="0">
            <a:spAutoFit/>
          </a:bodyPr>
          <a:lstStyle/>
          <a:p>
            <a:r>
              <a:rPr lang="en-US" altLang="zh-TW" b="1" dirty="0" smtClean="0">
                <a:solidFill>
                  <a:schemeClr val="accent2">
                    <a:lumMod val="50000"/>
                  </a:schemeClr>
                </a:solidFill>
              </a:rPr>
              <a:t>357K</a:t>
            </a:r>
            <a:endParaRPr lang="zh-TW" altLang="en-US" b="1" dirty="0">
              <a:solidFill>
                <a:schemeClr val="accent2">
                  <a:lumMod val="50000"/>
                </a:schemeClr>
              </a:solidFill>
            </a:endParaRPr>
          </a:p>
        </p:txBody>
      </p:sp>
      <p:sp>
        <p:nvSpPr>
          <p:cNvPr id="15" name="文字方塊 14"/>
          <p:cNvSpPr txBox="1"/>
          <p:nvPr/>
        </p:nvSpPr>
        <p:spPr>
          <a:xfrm>
            <a:off x="5643570" y="2928934"/>
            <a:ext cx="785818" cy="369332"/>
          </a:xfrm>
          <a:prstGeom prst="rect">
            <a:avLst/>
          </a:prstGeom>
          <a:noFill/>
        </p:spPr>
        <p:txBody>
          <a:bodyPr wrap="square" rtlCol="0">
            <a:spAutoFit/>
          </a:bodyPr>
          <a:lstStyle/>
          <a:p>
            <a:r>
              <a:rPr lang="en-US" altLang="zh-TW" b="1" dirty="0" smtClean="0">
                <a:solidFill>
                  <a:schemeClr val="accent2">
                    <a:lumMod val="50000"/>
                  </a:schemeClr>
                </a:solidFill>
              </a:rPr>
              <a:t>359K</a:t>
            </a:r>
            <a:endParaRPr lang="zh-TW" altLang="en-US"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1428728" y="214290"/>
            <a:ext cx="6766727" cy="4525963"/>
          </a:xfrm>
          <a:prstGeom prst="rect">
            <a:avLst/>
          </a:prstGeom>
          <a:noFill/>
          <a:ln w="9525">
            <a:noFill/>
            <a:miter lim="800000"/>
            <a:headEnd/>
            <a:tailEnd/>
          </a:ln>
        </p:spPr>
      </p:pic>
      <p:sp>
        <p:nvSpPr>
          <p:cNvPr id="5" name="文字方塊 4"/>
          <p:cNvSpPr txBox="1"/>
          <p:nvPr/>
        </p:nvSpPr>
        <p:spPr>
          <a:xfrm>
            <a:off x="1357290" y="5072074"/>
            <a:ext cx="7072362"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  前人研究認為由於螺旋雨帶所造成的下沉氣流會抑制熱帶氣旋的強度（</a:t>
            </a:r>
            <a:r>
              <a:rPr lang="en-US" altLang="zh-TW" dirty="0" smtClean="0">
                <a:latin typeface="Arial Unicode MS" pitchFamily="34" charset="-120"/>
                <a:ea typeface="Arial Unicode MS" pitchFamily="34" charset="-120"/>
                <a:cs typeface="Arial Unicode MS" pitchFamily="34" charset="-120"/>
              </a:rPr>
              <a:t>Barnes et al. 1983; Powell 1990a,b</a:t>
            </a:r>
            <a:r>
              <a:rPr lang="zh-TW" altLang="en-US" dirty="0" smtClean="0">
                <a:latin typeface="標楷體" pitchFamily="65" charset="-120"/>
                <a:ea typeface="標楷體" pitchFamily="65" charset="-120"/>
              </a:rPr>
              <a:t>），由於：</a:t>
            </a:r>
            <a:endParaRPr lang="en-US" altLang="zh-TW" dirty="0" smtClean="0">
              <a:latin typeface="標楷體" pitchFamily="65" charset="-120"/>
              <a:ea typeface="標楷體" pitchFamily="65" charset="-120"/>
            </a:endParaRPr>
          </a:p>
          <a:p>
            <a:pPr marL="342900" indent="-342900">
              <a:buAutoNum type="arabicParenR"/>
            </a:pPr>
            <a:r>
              <a:rPr lang="zh-TW" altLang="en-US" dirty="0" smtClean="0">
                <a:latin typeface="標楷體" pitchFamily="65" charset="-120"/>
                <a:ea typeface="標楷體" pitchFamily="65" charset="-120"/>
              </a:rPr>
              <a:t>較乾且冷的空氣會被邊界層內流帶入眼牆區域</a:t>
            </a:r>
            <a:endParaRPr lang="en-US" altLang="zh-TW" dirty="0" smtClean="0">
              <a:latin typeface="標楷體" pitchFamily="65" charset="-120"/>
              <a:ea typeface="標楷體" pitchFamily="65" charset="-120"/>
            </a:endParaRPr>
          </a:p>
          <a:p>
            <a:pPr marL="342900" indent="-342900">
              <a:buAutoNum type="arabicParenR"/>
            </a:pPr>
            <a:r>
              <a:rPr lang="zh-TW" altLang="en-US" dirty="0" smtClean="0">
                <a:latin typeface="標楷體" pitchFamily="65" charset="-120"/>
                <a:ea typeface="標楷體" pitchFamily="65" charset="-120"/>
              </a:rPr>
              <a:t>下沉氣流會在邊界層形成阻塞效應，減少質量與水汽輻合</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收支分析</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400" dirty="0" smtClean="0">
                <a:latin typeface="標楷體" pitchFamily="65" charset="-120"/>
                <a:ea typeface="標楷體" pitchFamily="65" charset="-120"/>
              </a:rPr>
              <a:t>角動量</a:t>
            </a:r>
            <a:r>
              <a:rPr lang="en-US" altLang="zh-TW" sz="2400" dirty="0" smtClean="0">
                <a:latin typeface="標楷體" pitchFamily="65" charset="-120"/>
                <a:ea typeface="標楷體" pitchFamily="65" charset="-120"/>
              </a:rPr>
              <a:t>(</a:t>
            </a:r>
            <a:r>
              <a:rPr lang="en-US" altLang="zh-TW" sz="2400" dirty="0" smtClean="0">
                <a:latin typeface="Arial Unicode MS" pitchFamily="34" charset="-120"/>
                <a:ea typeface="Arial Unicode MS" pitchFamily="34" charset="-120"/>
                <a:cs typeface="Arial Unicode MS" pitchFamily="34" charset="-120"/>
              </a:rPr>
              <a:t>Angular Momentum</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收支</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位渦</a:t>
            </a:r>
            <a:r>
              <a:rPr lang="en-US" altLang="zh-TW" sz="2400" dirty="0" smtClean="0">
                <a:latin typeface="標楷體" pitchFamily="65" charset="-120"/>
                <a:ea typeface="標楷體" pitchFamily="65" charset="-120"/>
              </a:rPr>
              <a:t>(</a:t>
            </a:r>
            <a:r>
              <a:rPr lang="en-US" altLang="zh-TW" sz="2400" dirty="0" smtClean="0">
                <a:latin typeface="Arial Unicode MS" pitchFamily="34" charset="-120"/>
                <a:ea typeface="Arial Unicode MS" pitchFamily="34" charset="-120"/>
                <a:cs typeface="Arial Unicode MS" pitchFamily="34" charset="-120"/>
              </a:rPr>
              <a:t>Potential </a:t>
            </a:r>
            <a:r>
              <a:rPr lang="en-US" altLang="zh-TW" sz="2400" dirty="0" err="1" smtClean="0">
                <a:latin typeface="Arial Unicode MS" pitchFamily="34" charset="-120"/>
                <a:ea typeface="Arial Unicode MS" pitchFamily="34" charset="-120"/>
                <a:cs typeface="Arial Unicode MS" pitchFamily="34" charset="-120"/>
              </a:rPr>
              <a:t>Vorticity</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收支</a:t>
            </a:r>
            <a:endParaRPr lang="en-US" altLang="zh-TW" sz="2400" dirty="0" smtClean="0">
              <a:latin typeface="標楷體" pitchFamily="65" charset="-120"/>
              <a:ea typeface="標楷體" pitchFamily="65" charset="-120"/>
            </a:endParaRPr>
          </a:p>
          <a:p>
            <a:pPr>
              <a:buNone/>
            </a:pPr>
            <a:r>
              <a:rPr lang="en-US" altLang="zh-TW" sz="2400" dirty="0" smtClean="0">
                <a:latin typeface="標楷體" pitchFamily="65" charset="-120"/>
                <a:ea typeface="標楷體" pitchFamily="65" charset="-120"/>
                <a:cs typeface="Arial Unicode MS" pitchFamily="34" charset="-120"/>
              </a:rPr>
              <a:t>   </a:t>
            </a:r>
            <a:r>
              <a:rPr lang="en-US" altLang="zh-TW" sz="2400" dirty="0" smtClean="0">
                <a:solidFill>
                  <a:srgbClr val="0070C0"/>
                </a:solidFill>
                <a:latin typeface="Arial Unicode MS" pitchFamily="34" charset="-120"/>
                <a:ea typeface="Arial Unicode MS" pitchFamily="34" charset="-120"/>
                <a:cs typeface="Arial Unicode MS" pitchFamily="34" charset="-120"/>
              </a:rPr>
              <a:t>Hoskins et al. (1985)</a:t>
            </a:r>
          </a:p>
          <a:p>
            <a:r>
              <a:rPr lang="zh-TW" altLang="en-US" sz="2400" dirty="0" smtClean="0">
                <a:latin typeface="標楷體" pitchFamily="65" charset="-120"/>
                <a:ea typeface="標楷體" pitchFamily="65" charset="-120"/>
              </a:rPr>
              <a:t>相當位溫</a:t>
            </a:r>
            <a:r>
              <a:rPr lang="en-US" altLang="zh-TW" sz="2400" dirty="0" smtClean="0">
                <a:latin typeface="標楷體" pitchFamily="65" charset="-120"/>
                <a:ea typeface="標楷體" pitchFamily="65" charset="-120"/>
              </a:rPr>
              <a:t>(</a:t>
            </a:r>
            <a:r>
              <a:rPr lang="en-US" altLang="zh-TW" sz="2400" dirty="0" smtClean="0">
                <a:latin typeface="Arial Unicode MS" pitchFamily="34" charset="-120"/>
                <a:ea typeface="Arial Unicode MS" pitchFamily="34" charset="-120"/>
                <a:cs typeface="Arial Unicode MS" pitchFamily="34" charset="-120"/>
              </a:rPr>
              <a:t>Equivalent Potential Temperature</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收支</a:t>
            </a:r>
            <a:endParaRPr lang="en-US" altLang="zh-TW" sz="2400" dirty="0" smtClean="0">
              <a:latin typeface="標楷體" pitchFamily="65" charset="-120"/>
              <a:ea typeface="標楷體" pitchFamily="65" charset="-120"/>
            </a:endParaRPr>
          </a:p>
          <a:p>
            <a:pPr>
              <a:buNone/>
            </a:pPr>
            <a:r>
              <a:rPr lang="en-US" altLang="zh-TW" sz="2400" dirty="0" smtClean="0">
                <a:latin typeface="標楷體" pitchFamily="65" charset="-120"/>
                <a:ea typeface="標楷體" pitchFamily="65" charset="-120"/>
              </a:rPr>
              <a:t>   </a:t>
            </a:r>
            <a:r>
              <a:rPr lang="en-US" altLang="zh-TW" sz="2400" dirty="0" err="1" smtClean="0">
                <a:solidFill>
                  <a:srgbClr val="0070C0"/>
                </a:solidFill>
                <a:latin typeface="Arial Unicode MS" pitchFamily="34" charset="-120"/>
                <a:ea typeface="Arial Unicode MS" pitchFamily="34" charset="-120"/>
                <a:cs typeface="Arial Unicode MS" pitchFamily="34" charset="-120"/>
              </a:rPr>
              <a:t>Rotunno</a:t>
            </a:r>
            <a:r>
              <a:rPr lang="en-US" altLang="zh-TW" sz="2400" dirty="0" smtClean="0">
                <a:solidFill>
                  <a:srgbClr val="0070C0"/>
                </a:solidFill>
                <a:latin typeface="Arial Unicode MS" pitchFamily="34" charset="-120"/>
                <a:ea typeface="Arial Unicode MS" pitchFamily="34" charset="-120"/>
                <a:cs typeface="Arial Unicode MS" pitchFamily="34" charset="-120"/>
              </a:rPr>
              <a:t> and Emanuel (1987)</a:t>
            </a:r>
            <a:endParaRPr lang="zh-TW" altLang="en-US" sz="2400" dirty="0">
              <a:solidFill>
                <a:srgbClr val="0070C0"/>
              </a:solidFill>
              <a:latin typeface="Arial Unicode MS" pitchFamily="34" charset="-120"/>
              <a:ea typeface="Arial Unicode MS" pitchFamily="34" charset="-120"/>
              <a:cs typeface="Arial Unicode MS" pitchFamily="34"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角動量收支</a:t>
            </a:r>
            <a:endParaRPr lang="zh-TW" altLang="en-US" dirty="0">
              <a:latin typeface="標楷體" pitchFamily="65" charset="-120"/>
              <a:ea typeface="標楷體" pitchFamily="65" charset="-120"/>
            </a:endParaRPr>
          </a:p>
        </p:txBody>
      </p:sp>
      <p:pic>
        <p:nvPicPr>
          <p:cNvPr id="9218" name="Picture 2"/>
          <p:cNvPicPr>
            <a:picLocks noGrp="1" noChangeAspect="1" noChangeArrowheads="1"/>
          </p:cNvPicPr>
          <p:nvPr>
            <p:ph idx="1"/>
          </p:nvPr>
        </p:nvPicPr>
        <p:blipFill>
          <a:blip r:embed="rId3" cstate="print"/>
          <a:srcRect/>
          <a:stretch>
            <a:fillRect/>
          </a:stretch>
        </p:blipFill>
        <p:spPr bwMode="auto">
          <a:xfrm>
            <a:off x="0" y="1714488"/>
            <a:ext cx="4691726" cy="3786214"/>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4490834" y="1691394"/>
            <a:ext cx="4623982" cy="3880746"/>
          </a:xfrm>
          <a:prstGeom prst="rect">
            <a:avLst/>
          </a:prstGeom>
          <a:noFill/>
          <a:ln w="9525">
            <a:noFill/>
            <a:miter lim="800000"/>
            <a:headEnd/>
            <a:tailEnd/>
          </a:ln>
        </p:spPr>
      </p:pic>
      <p:sp>
        <p:nvSpPr>
          <p:cNvPr id="6" name="文字方塊 5"/>
          <p:cNvSpPr txBox="1"/>
          <p:nvPr/>
        </p:nvSpPr>
        <p:spPr>
          <a:xfrm>
            <a:off x="2214546" y="1214422"/>
            <a:ext cx="1357322" cy="369332"/>
          </a:xfrm>
          <a:prstGeom prst="rect">
            <a:avLst/>
          </a:prstGeom>
          <a:noFill/>
        </p:spPr>
        <p:txBody>
          <a:bodyPr wrap="square" rtlCol="0">
            <a:spAutoFit/>
          </a:bodyPr>
          <a:lstStyle/>
          <a:p>
            <a:r>
              <a:rPr lang="zh-TW" altLang="en-US" dirty="0" smtClean="0">
                <a:solidFill>
                  <a:srgbClr val="0070C0"/>
                </a:solidFill>
              </a:rPr>
              <a:t>對稱性</a:t>
            </a:r>
            <a:endParaRPr lang="zh-TW" altLang="en-US" dirty="0">
              <a:solidFill>
                <a:srgbClr val="0070C0"/>
              </a:solidFill>
            </a:endParaRPr>
          </a:p>
        </p:txBody>
      </p:sp>
      <p:sp>
        <p:nvSpPr>
          <p:cNvPr id="7" name="文字方塊 6"/>
          <p:cNvSpPr txBox="1"/>
          <p:nvPr/>
        </p:nvSpPr>
        <p:spPr>
          <a:xfrm>
            <a:off x="5715008" y="1225078"/>
            <a:ext cx="1357322" cy="369332"/>
          </a:xfrm>
          <a:prstGeom prst="rect">
            <a:avLst/>
          </a:prstGeom>
          <a:noFill/>
        </p:spPr>
        <p:txBody>
          <a:bodyPr wrap="square" rtlCol="0">
            <a:spAutoFit/>
          </a:bodyPr>
          <a:lstStyle/>
          <a:p>
            <a:r>
              <a:rPr lang="zh-TW" altLang="en-US" dirty="0" smtClean="0">
                <a:solidFill>
                  <a:srgbClr val="0070C0"/>
                </a:solidFill>
              </a:rPr>
              <a:t>非對稱性</a:t>
            </a:r>
            <a:endParaRPr lang="zh-TW" altLang="en-US" dirty="0">
              <a:solidFill>
                <a:srgbClr val="0070C0"/>
              </a:solidFill>
            </a:endParaRPr>
          </a:p>
        </p:txBody>
      </p:sp>
      <p:grpSp>
        <p:nvGrpSpPr>
          <p:cNvPr id="16" name="群組 15"/>
          <p:cNvGrpSpPr/>
          <p:nvPr/>
        </p:nvGrpSpPr>
        <p:grpSpPr>
          <a:xfrm>
            <a:off x="285720" y="5705288"/>
            <a:ext cx="8477299" cy="742950"/>
            <a:chOff x="285720" y="5705288"/>
            <a:chExt cx="8477299" cy="742950"/>
          </a:xfrm>
        </p:grpSpPr>
        <p:pic>
          <p:nvPicPr>
            <p:cNvPr id="9220" name="Picture 4"/>
            <p:cNvPicPr>
              <a:picLocks noChangeAspect="1" noChangeArrowheads="1"/>
            </p:cNvPicPr>
            <p:nvPr/>
          </p:nvPicPr>
          <p:blipFill>
            <a:blip r:embed="rId5" cstate="print"/>
            <a:srcRect/>
            <a:stretch>
              <a:fillRect/>
            </a:stretch>
          </p:blipFill>
          <p:spPr bwMode="auto">
            <a:xfrm>
              <a:off x="285720" y="5800746"/>
              <a:ext cx="3924300" cy="628650"/>
            </a:xfrm>
            <a:prstGeom prst="rect">
              <a:avLst/>
            </a:prstGeom>
            <a:noFill/>
            <a:ln w="9525">
              <a:noFill/>
              <a:miter lim="800000"/>
              <a:headEnd/>
              <a:tailEnd/>
            </a:ln>
          </p:spPr>
        </p:pic>
        <p:pic>
          <p:nvPicPr>
            <p:cNvPr id="9221" name="Picture 5"/>
            <p:cNvPicPr>
              <a:picLocks noChangeAspect="1" noChangeArrowheads="1"/>
            </p:cNvPicPr>
            <p:nvPr/>
          </p:nvPicPr>
          <p:blipFill>
            <a:blip r:embed="rId6" cstate="print"/>
            <a:srcRect/>
            <a:stretch>
              <a:fillRect/>
            </a:stretch>
          </p:blipFill>
          <p:spPr bwMode="auto">
            <a:xfrm>
              <a:off x="4114188" y="5705288"/>
              <a:ext cx="3209925" cy="742950"/>
            </a:xfrm>
            <a:prstGeom prst="rect">
              <a:avLst/>
            </a:prstGeom>
            <a:noFill/>
            <a:ln w="9525">
              <a:noFill/>
              <a:miter lim="800000"/>
              <a:headEnd/>
              <a:tailEnd/>
            </a:ln>
          </p:spPr>
        </p:pic>
        <p:pic>
          <p:nvPicPr>
            <p:cNvPr id="9222" name="Picture 6"/>
            <p:cNvPicPr>
              <a:picLocks noChangeAspect="1" noChangeArrowheads="1"/>
            </p:cNvPicPr>
            <p:nvPr/>
          </p:nvPicPr>
          <p:blipFill>
            <a:blip r:embed="rId7" cstate="print"/>
            <a:srcRect/>
            <a:stretch>
              <a:fillRect/>
            </a:stretch>
          </p:blipFill>
          <p:spPr bwMode="auto">
            <a:xfrm>
              <a:off x="7286644" y="5909874"/>
              <a:ext cx="1476375" cy="447675"/>
            </a:xfrm>
            <a:prstGeom prst="rect">
              <a:avLst/>
            </a:prstGeom>
            <a:noFill/>
            <a:ln w="9525">
              <a:noFill/>
              <a:miter lim="800000"/>
              <a:headEnd/>
              <a:tailEnd/>
            </a:ln>
          </p:spPr>
        </p:pic>
      </p:grpSp>
      <p:sp>
        <p:nvSpPr>
          <p:cNvPr id="11" name="文字方塊 10"/>
          <p:cNvSpPr txBox="1"/>
          <p:nvPr/>
        </p:nvSpPr>
        <p:spPr>
          <a:xfrm>
            <a:off x="2143108" y="6215082"/>
            <a:ext cx="571504" cy="369332"/>
          </a:xfrm>
          <a:prstGeom prst="rect">
            <a:avLst/>
          </a:prstGeom>
          <a:noFill/>
        </p:spPr>
        <p:txBody>
          <a:bodyPr wrap="square" rtlCol="0">
            <a:spAutoFit/>
          </a:bodyPr>
          <a:lstStyle/>
          <a:p>
            <a:r>
              <a:rPr lang="en-US" altLang="zh-TW" b="1" dirty="0" smtClean="0">
                <a:solidFill>
                  <a:srgbClr val="00B050"/>
                </a:solidFill>
              </a:rPr>
              <a:t>MF</a:t>
            </a:r>
            <a:endParaRPr lang="zh-TW" altLang="en-US" b="1" dirty="0">
              <a:solidFill>
                <a:srgbClr val="00B050"/>
              </a:solidFill>
            </a:endParaRPr>
          </a:p>
        </p:txBody>
      </p:sp>
      <p:sp>
        <p:nvSpPr>
          <p:cNvPr id="12" name="文字方塊 11"/>
          <p:cNvSpPr txBox="1"/>
          <p:nvPr/>
        </p:nvSpPr>
        <p:spPr>
          <a:xfrm>
            <a:off x="5643570" y="6215082"/>
            <a:ext cx="571504" cy="369332"/>
          </a:xfrm>
          <a:prstGeom prst="rect">
            <a:avLst/>
          </a:prstGeom>
          <a:noFill/>
        </p:spPr>
        <p:txBody>
          <a:bodyPr wrap="square" rtlCol="0">
            <a:spAutoFit/>
          </a:bodyPr>
          <a:lstStyle/>
          <a:p>
            <a:r>
              <a:rPr lang="en-US" altLang="zh-TW" b="1" dirty="0" smtClean="0">
                <a:solidFill>
                  <a:srgbClr val="00B050"/>
                </a:solidFill>
              </a:rPr>
              <a:t>EF</a:t>
            </a:r>
            <a:endParaRPr lang="zh-TW" altLang="en-US" b="1" dirty="0">
              <a:solidFill>
                <a:srgbClr val="00B050"/>
              </a:solidFill>
            </a:endParaRPr>
          </a:p>
        </p:txBody>
      </p:sp>
      <p:sp>
        <p:nvSpPr>
          <p:cNvPr id="13" name="文字方塊 12"/>
          <p:cNvSpPr txBox="1"/>
          <p:nvPr/>
        </p:nvSpPr>
        <p:spPr>
          <a:xfrm>
            <a:off x="7500958" y="6215082"/>
            <a:ext cx="571504" cy="369332"/>
          </a:xfrm>
          <a:prstGeom prst="rect">
            <a:avLst/>
          </a:prstGeom>
          <a:noFill/>
        </p:spPr>
        <p:txBody>
          <a:bodyPr wrap="square" rtlCol="0">
            <a:spAutoFit/>
          </a:bodyPr>
          <a:lstStyle/>
          <a:p>
            <a:r>
              <a:rPr lang="en-US" altLang="zh-TW" b="1" dirty="0" smtClean="0">
                <a:solidFill>
                  <a:srgbClr val="00B050"/>
                </a:solidFill>
              </a:rPr>
              <a:t>HD</a:t>
            </a:r>
            <a:endParaRPr lang="zh-TW" altLang="en-US" b="1" dirty="0">
              <a:solidFill>
                <a:srgbClr val="00B050"/>
              </a:solidFill>
            </a:endParaRPr>
          </a:p>
        </p:txBody>
      </p:sp>
      <p:sp>
        <p:nvSpPr>
          <p:cNvPr id="14" name="文字方塊 13"/>
          <p:cNvSpPr txBox="1"/>
          <p:nvPr/>
        </p:nvSpPr>
        <p:spPr>
          <a:xfrm>
            <a:off x="8143900" y="6215082"/>
            <a:ext cx="571504" cy="369332"/>
          </a:xfrm>
          <a:prstGeom prst="rect">
            <a:avLst/>
          </a:prstGeom>
          <a:noFill/>
        </p:spPr>
        <p:txBody>
          <a:bodyPr wrap="square" rtlCol="0">
            <a:spAutoFit/>
          </a:bodyPr>
          <a:lstStyle/>
          <a:p>
            <a:r>
              <a:rPr lang="en-US" altLang="zh-TW" b="1" smtClean="0">
                <a:solidFill>
                  <a:srgbClr val="00B050"/>
                </a:solidFill>
              </a:rPr>
              <a:t>VD</a:t>
            </a:r>
            <a:endParaRPr lang="zh-TW" altLang="en-US" b="1" dirty="0">
              <a:solidFill>
                <a:srgbClr val="00B050"/>
              </a:solidFill>
            </a:endParaRPr>
          </a:p>
        </p:txBody>
      </p:sp>
      <p:sp>
        <p:nvSpPr>
          <p:cNvPr id="15" name="文字方塊 14"/>
          <p:cNvSpPr txBox="1"/>
          <p:nvPr/>
        </p:nvSpPr>
        <p:spPr>
          <a:xfrm>
            <a:off x="357158" y="6215082"/>
            <a:ext cx="571504" cy="369332"/>
          </a:xfrm>
          <a:prstGeom prst="rect">
            <a:avLst/>
          </a:prstGeom>
          <a:noFill/>
        </p:spPr>
        <p:txBody>
          <a:bodyPr wrap="square" rtlCol="0">
            <a:spAutoFit/>
          </a:bodyPr>
          <a:lstStyle/>
          <a:p>
            <a:r>
              <a:rPr lang="en-US" altLang="zh-TW" b="1" smtClean="0">
                <a:solidFill>
                  <a:srgbClr val="00B050"/>
                </a:solidFill>
              </a:rPr>
              <a:t>TL</a:t>
            </a:r>
            <a:endParaRPr lang="zh-TW" altLang="en-US" b="1" dirty="0">
              <a:solidFill>
                <a:srgbClr val="00B05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位渦收支</a:t>
            </a:r>
            <a:endParaRPr lang="zh-TW" altLang="en-US" dirty="0">
              <a:latin typeface="標楷體" pitchFamily="65" charset="-120"/>
              <a:ea typeface="標楷體" pitchFamily="65" charset="-120"/>
            </a:endParaRPr>
          </a:p>
        </p:txBody>
      </p:sp>
      <p:pic>
        <p:nvPicPr>
          <p:cNvPr id="10242" name="Picture 2"/>
          <p:cNvPicPr>
            <a:picLocks noGrp="1" noChangeAspect="1" noChangeArrowheads="1"/>
          </p:cNvPicPr>
          <p:nvPr>
            <p:ph idx="1"/>
          </p:nvPr>
        </p:nvPicPr>
        <p:blipFill>
          <a:blip r:embed="rId3" cstate="print"/>
          <a:srcRect/>
          <a:stretch>
            <a:fillRect/>
          </a:stretch>
        </p:blipFill>
        <p:spPr bwMode="auto">
          <a:xfrm>
            <a:off x="0" y="1674294"/>
            <a:ext cx="4500562" cy="3804925"/>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4409910" y="1723048"/>
            <a:ext cx="4734090" cy="3777654"/>
          </a:xfrm>
          <a:prstGeom prst="rect">
            <a:avLst/>
          </a:prstGeom>
          <a:noFill/>
          <a:ln w="9525">
            <a:noFill/>
            <a:miter lim="800000"/>
            <a:headEnd/>
            <a:tailEnd/>
          </a:ln>
        </p:spPr>
      </p:pic>
      <p:sp>
        <p:nvSpPr>
          <p:cNvPr id="6" name="文字方塊 5"/>
          <p:cNvSpPr txBox="1"/>
          <p:nvPr/>
        </p:nvSpPr>
        <p:spPr>
          <a:xfrm>
            <a:off x="2214546" y="1214422"/>
            <a:ext cx="1357322" cy="369332"/>
          </a:xfrm>
          <a:prstGeom prst="rect">
            <a:avLst/>
          </a:prstGeom>
          <a:noFill/>
        </p:spPr>
        <p:txBody>
          <a:bodyPr wrap="square" rtlCol="0">
            <a:spAutoFit/>
          </a:bodyPr>
          <a:lstStyle/>
          <a:p>
            <a:r>
              <a:rPr lang="zh-TW" altLang="en-US" dirty="0" smtClean="0">
                <a:solidFill>
                  <a:srgbClr val="0070C0"/>
                </a:solidFill>
              </a:rPr>
              <a:t>對稱性</a:t>
            </a:r>
            <a:endParaRPr lang="zh-TW" altLang="en-US" dirty="0">
              <a:solidFill>
                <a:srgbClr val="0070C0"/>
              </a:solidFill>
            </a:endParaRPr>
          </a:p>
        </p:txBody>
      </p:sp>
      <p:sp>
        <p:nvSpPr>
          <p:cNvPr id="7" name="文字方塊 6"/>
          <p:cNvSpPr txBox="1"/>
          <p:nvPr/>
        </p:nvSpPr>
        <p:spPr>
          <a:xfrm>
            <a:off x="5715008" y="1225078"/>
            <a:ext cx="1357322" cy="369332"/>
          </a:xfrm>
          <a:prstGeom prst="rect">
            <a:avLst/>
          </a:prstGeom>
          <a:noFill/>
        </p:spPr>
        <p:txBody>
          <a:bodyPr wrap="square" rtlCol="0">
            <a:spAutoFit/>
          </a:bodyPr>
          <a:lstStyle/>
          <a:p>
            <a:r>
              <a:rPr lang="zh-TW" altLang="en-US" dirty="0" smtClean="0">
                <a:solidFill>
                  <a:srgbClr val="0070C0"/>
                </a:solidFill>
              </a:rPr>
              <a:t>非對稱性</a:t>
            </a:r>
            <a:endParaRPr lang="zh-TW" altLang="en-US" dirty="0">
              <a:solidFill>
                <a:srgbClr val="0070C0"/>
              </a:solidFill>
            </a:endParaRPr>
          </a:p>
        </p:txBody>
      </p:sp>
      <p:grpSp>
        <p:nvGrpSpPr>
          <p:cNvPr id="11" name="群組 10"/>
          <p:cNvGrpSpPr/>
          <p:nvPr/>
        </p:nvGrpSpPr>
        <p:grpSpPr>
          <a:xfrm>
            <a:off x="608018" y="5715016"/>
            <a:ext cx="7873616" cy="571504"/>
            <a:chOff x="608018" y="5715016"/>
            <a:chExt cx="7873616" cy="571504"/>
          </a:xfrm>
        </p:grpSpPr>
        <p:pic>
          <p:nvPicPr>
            <p:cNvPr id="10244" name="Picture 4"/>
            <p:cNvPicPr>
              <a:picLocks noChangeAspect="1" noChangeArrowheads="1"/>
            </p:cNvPicPr>
            <p:nvPr/>
          </p:nvPicPr>
          <p:blipFill>
            <a:blip r:embed="rId5" cstate="print"/>
            <a:srcRect/>
            <a:stretch>
              <a:fillRect/>
            </a:stretch>
          </p:blipFill>
          <p:spPr bwMode="auto">
            <a:xfrm>
              <a:off x="608018" y="5715016"/>
              <a:ext cx="3284135" cy="571504"/>
            </a:xfrm>
            <a:prstGeom prst="rect">
              <a:avLst/>
            </a:prstGeom>
            <a:noFill/>
            <a:ln w="9525">
              <a:noFill/>
              <a:miter lim="800000"/>
              <a:headEnd/>
              <a:tailEnd/>
            </a:ln>
          </p:spPr>
        </p:pic>
        <p:pic>
          <p:nvPicPr>
            <p:cNvPr id="10245" name="Picture 5"/>
            <p:cNvPicPr>
              <a:picLocks noChangeAspect="1" noChangeArrowheads="1"/>
            </p:cNvPicPr>
            <p:nvPr/>
          </p:nvPicPr>
          <p:blipFill>
            <a:blip r:embed="rId6" cstate="print"/>
            <a:srcRect/>
            <a:stretch>
              <a:fillRect/>
            </a:stretch>
          </p:blipFill>
          <p:spPr bwMode="auto">
            <a:xfrm>
              <a:off x="3878053" y="5838435"/>
              <a:ext cx="1931841" cy="402467"/>
            </a:xfrm>
            <a:prstGeom prst="rect">
              <a:avLst/>
            </a:prstGeom>
            <a:noFill/>
            <a:ln w="9525">
              <a:noFill/>
              <a:miter lim="800000"/>
              <a:headEnd/>
              <a:tailEnd/>
            </a:ln>
          </p:spPr>
        </p:pic>
        <p:pic>
          <p:nvPicPr>
            <p:cNvPr id="10246" name="Picture 6"/>
            <p:cNvPicPr>
              <a:picLocks noChangeAspect="1" noChangeArrowheads="1"/>
            </p:cNvPicPr>
            <p:nvPr/>
          </p:nvPicPr>
          <p:blipFill>
            <a:blip r:embed="rId7" cstate="print"/>
            <a:srcRect/>
            <a:stretch>
              <a:fillRect/>
            </a:stretch>
          </p:blipFill>
          <p:spPr bwMode="auto">
            <a:xfrm>
              <a:off x="5728757" y="5763656"/>
              <a:ext cx="2752877" cy="507109"/>
            </a:xfrm>
            <a:prstGeom prst="rect">
              <a:avLst/>
            </a:prstGeom>
            <a:noFill/>
            <a:ln w="9525">
              <a:noFill/>
              <a:miter lim="800000"/>
              <a:headEnd/>
              <a:tailEnd/>
            </a:ln>
          </p:spPr>
        </p:pic>
      </p:grpSp>
      <p:sp>
        <p:nvSpPr>
          <p:cNvPr id="12" name="文字方塊 11"/>
          <p:cNvSpPr txBox="1"/>
          <p:nvPr/>
        </p:nvSpPr>
        <p:spPr>
          <a:xfrm>
            <a:off x="1428728" y="6072206"/>
            <a:ext cx="1143008" cy="646331"/>
          </a:xfrm>
          <a:prstGeom prst="rect">
            <a:avLst/>
          </a:prstGeom>
          <a:noFill/>
        </p:spPr>
        <p:txBody>
          <a:bodyPr wrap="square" rtlCol="0">
            <a:spAutoFit/>
          </a:bodyPr>
          <a:lstStyle/>
          <a:p>
            <a:pPr algn="ctr"/>
            <a:r>
              <a:rPr lang="en-US" altLang="zh-TW" b="1" dirty="0" smtClean="0">
                <a:solidFill>
                  <a:srgbClr val="00B050"/>
                </a:solidFill>
              </a:rPr>
              <a:t>mean </a:t>
            </a:r>
          </a:p>
          <a:p>
            <a:pPr algn="ctr"/>
            <a:r>
              <a:rPr lang="en-US" altLang="zh-TW" b="1" dirty="0" smtClean="0">
                <a:solidFill>
                  <a:srgbClr val="00B050"/>
                </a:solidFill>
              </a:rPr>
              <a:t>advection</a:t>
            </a:r>
            <a:endParaRPr lang="zh-TW" altLang="en-US" b="1" dirty="0">
              <a:solidFill>
                <a:srgbClr val="00B050"/>
              </a:solidFill>
            </a:endParaRPr>
          </a:p>
        </p:txBody>
      </p:sp>
      <p:sp>
        <p:nvSpPr>
          <p:cNvPr id="13" name="文字方塊 12"/>
          <p:cNvSpPr txBox="1"/>
          <p:nvPr/>
        </p:nvSpPr>
        <p:spPr>
          <a:xfrm>
            <a:off x="2714612" y="6215082"/>
            <a:ext cx="1000132" cy="369332"/>
          </a:xfrm>
          <a:prstGeom prst="rect">
            <a:avLst/>
          </a:prstGeom>
          <a:noFill/>
        </p:spPr>
        <p:txBody>
          <a:bodyPr wrap="square" rtlCol="0">
            <a:spAutoFit/>
          </a:bodyPr>
          <a:lstStyle/>
          <a:p>
            <a:r>
              <a:rPr lang="en-US" altLang="zh-TW" b="1" dirty="0" smtClean="0">
                <a:solidFill>
                  <a:srgbClr val="00B050"/>
                </a:solidFill>
              </a:rPr>
              <a:t>Heating </a:t>
            </a:r>
            <a:endParaRPr lang="zh-TW" altLang="en-US" b="1" dirty="0">
              <a:solidFill>
                <a:srgbClr val="00B050"/>
              </a:solidFill>
            </a:endParaRPr>
          </a:p>
        </p:txBody>
      </p:sp>
      <p:sp>
        <p:nvSpPr>
          <p:cNvPr id="14" name="文字方塊 13"/>
          <p:cNvSpPr txBox="1"/>
          <p:nvPr/>
        </p:nvSpPr>
        <p:spPr>
          <a:xfrm>
            <a:off x="4214810" y="6215082"/>
            <a:ext cx="1285884" cy="369332"/>
          </a:xfrm>
          <a:prstGeom prst="rect">
            <a:avLst/>
          </a:prstGeom>
          <a:noFill/>
        </p:spPr>
        <p:txBody>
          <a:bodyPr wrap="square" rtlCol="0">
            <a:spAutoFit/>
          </a:bodyPr>
          <a:lstStyle/>
          <a:p>
            <a:r>
              <a:rPr lang="en-US" altLang="zh-TW" b="1" dirty="0" smtClean="0">
                <a:solidFill>
                  <a:srgbClr val="00B050"/>
                </a:solidFill>
              </a:rPr>
              <a:t>diffusion</a:t>
            </a:r>
            <a:endParaRPr lang="zh-TW" altLang="en-US" b="1" dirty="0">
              <a:solidFill>
                <a:srgbClr val="00B050"/>
              </a:solidFill>
            </a:endParaRPr>
          </a:p>
        </p:txBody>
      </p:sp>
      <p:sp>
        <p:nvSpPr>
          <p:cNvPr id="15" name="文字方塊 14"/>
          <p:cNvSpPr txBox="1"/>
          <p:nvPr/>
        </p:nvSpPr>
        <p:spPr>
          <a:xfrm>
            <a:off x="6929454" y="6215082"/>
            <a:ext cx="857256" cy="369332"/>
          </a:xfrm>
          <a:prstGeom prst="rect">
            <a:avLst/>
          </a:prstGeom>
          <a:noFill/>
        </p:spPr>
        <p:txBody>
          <a:bodyPr wrap="square" rtlCol="0">
            <a:spAutoFit/>
          </a:bodyPr>
          <a:lstStyle/>
          <a:p>
            <a:r>
              <a:rPr lang="en-US" altLang="zh-TW" b="1" dirty="0" smtClean="0">
                <a:solidFill>
                  <a:srgbClr val="00B050"/>
                </a:solidFill>
              </a:rPr>
              <a:t>eddy </a:t>
            </a:r>
            <a:endParaRPr lang="zh-TW" altLang="en-US" b="1" dirty="0">
              <a:solidFill>
                <a:srgbClr val="00B05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群組 18"/>
          <p:cNvGrpSpPr/>
          <p:nvPr/>
        </p:nvGrpSpPr>
        <p:grpSpPr>
          <a:xfrm>
            <a:off x="905864" y="5493602"/>
            <a:ext cx="7656936" cy="516894"/>
            <a:chOff x="500034" y="5740442"/>
            <a:chExt cx="7656936" cy="516894"/>
          </a:xfrm>
        </p:grpSpPr>
        <p:pic>
          <p:nvPicPr>
            <p:cNvPr id="11268" name="Picture 4"/>
            <p:cNvPicPr>
              <a:picLocks noChangeAspect="1" noChangeArrowheads="1"/>
            </p:cNvPicPr>
            <p:nvPr/>
          </p:nvPicPr>
          <p:blipFill>
            <a:blip r:embed="rId3" cstate="print"/>
            <a:srcRect/>
            <a:stretch>
              <a:fillRect/>
            </a:stretch>
          </p:blipFill>
          <p:spPr bwMode="auto">
            <a:xfrm>
              <a:off x="500034" y="5786454"/>
              <a:ext cx="466728" cy="440058"/>
            </a:xfrm>
            <a:prstGeom prst="rect">
              <a:avLst/>
            </a:prstGeom>
            <a:noFill/>
            <a:ln w="9525">
              <a:noFill/>
              <a:miter lim="800000"/>
              <a:headEnd/>
              <a:tailEnd/>
            </a:ln>
          </p:spPr>
        </p:pic>
        <p:pic>
          <p:nvPicPr>
            <p:cNvPr id="11270" name="Picture 6"/>
            <p:cNvPicPr>
              <a:picLocks noChangeAspect="1" noChangeArrowheads="1"/>
            </p:cNvPicPr>
            <p:nvPr/>
          </p:nvPicPr>
          <p:blipFill>
            <a:blip r:embed="rId4" cstate="print"/>
            <a:srcRect/>
            <a:stretch>
              <a:fillRect/>
            </a:stretch>
          </p:blipFill>
          <p:spPr bwMode="auto">
            <a:xfrm>
              <a:off x="912548" y="5747542"/>
              <a:ext cx="1433523" cy="500066"/>
            </a:xfrm>
            <a:prstGeom prst="rect">
              <a:avLst/>
            </a:prstGeom>
            <a:noFill/>
            <a:ln w="9525">
              <a:noFill/>
              <a:miter lim="800000"/>
              <a:headEnd/>
              <a:tailEnd/>
            </a:ln>
          </p:spPr>
        </p:pic>
        <p:pic>
          <p:nvPicPr>
            <p:cNvPr id="11271" name="Picture 7"/>
            <p:cNvPicPr>
              <a:picLocks noChangeAspect="1" noChangeArrowheads="1"/>
            </p:cNvPicPr>
            <p:nvPr/>
          </p:nvPicPr>
          <p:blipFill>
            <a:blip r:embed="rId5" cstate="print"/>
            <a:srcRect/>
            <a:stretch>
              <a:fillRect/>
            </a:stretch>
          </p:blipFill>
          <p:spPr bwMode="auto">
            <a:xfrm>
              <a:off x="2326740" y="5818090"/>
              <a:ext cx="1306838" cy="406720"/>
            </a:xfrm>
            <a:prstGeom prst="rect">
              <a:avLst/>
            </a:prstGeom>
            <a:noFill/>
            <a:ln w="9525">
              <a:noFill/>
              <a:miter lim="800000"/>
              <a:headEnd/>
              <a:tailEnd/>
            </a:ln>
          </p:spPr>
        </p:pic>
        <p:pic>
          <p:nvPicPr>
            <p:cNvPr id="11272" name="Picture 8"/>
            <p:cNvPicPr>
              <a:picLocks noChangeAspect="1" noChangeArrowheads="1"/>
            </p:cNvPicPr>
            <p:nvPr/>
          </p:nvPicPr>
          <p:blipFill>
            <a:blip r:embed="rId6" cstate="print"/>
            <a:srcRect/>
            <a:stretch>
              <a:fillRect/>
            </a:stretch>
          </p:blipFill>
          <p:spPr bwMode="auto">
            <a:xfrm>
              <a:off x="3603953" y="5740442"/>
              <a:ext cx="2029889" cy="464911"/>
            </a:xfrm>
            <a:prstGeom prst="rect">
              <a:avLst/>
            </a:prstGeom>
            <a:noFill/>
            <a:ln w="9525">
              <a:noFill/>
              <a:miter lim="800000"/>
              <a:headEnd/>
              <a:tailEnd/>
            </a:ln>
          </p:spPr>
        </p:pic>
        <p:pic>
          <p:nvPicPr>
            <p:cNvPr id="11273" name="Picture 9"/>
            <p:cNvPicPr>
              <a:picLocks noChangeAspect="1" noChangeArrowheads="1"/>
            </p:cNvPicPr>
            <p:nvPr/>
          </p:nvPicPr>
          <p:blipFill>
            <a:blip r:embed="rId7" cstate="print"/>
            <a:srcRect/>
            <a:stretch>
              <a:fillRect/>
            </a:stretch>
          </p:blipFill>
          <p:spPr bwMode="auto">
            <a:xfrm>
              <a:off x="5663308" y="5757270"/>
              <a:ext cx="2493662" cy="500066"/>
            </a:xfrm>
            <a:prstGeom prst="rect">
              <a:avLst/>
            </a:prstGeom>
            <a:noFill/>
            <a:ln w="9525">
              <a:noFill/>
              <a:miter lim="800000"/>
              <a:headEnd/>
              <a:tailEnd/>
            </a:ln>
          </p:spPr>
        </p:pic>
      </p:grpSp>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相當位溫收支</a:t>
            </a:r>
            <a:endParaRPr lang="zh-TW" altLang="en-US" dirty="0">
              <a:latin typeface="標楷體" pitchFamily="65" charset="-120"/>
              <a:ea typeface="標楷體" pitchFamily="65" charset="-120"/>
            </a:endParaRPr>
          </a:p>
        </p:txBody>
      </p:sp>
      <p:pic>
        <p:nvPicPr>
          <p:cNvPr id="11266" name="Picture 2"/>
          <p:cNvPicPr>
            <a:picLocks noGrp="1" noChangeAspect="1" noChangeArrowheads="1"/>
          </p:cNvPicPr>
          <p:nvPr>
            <p:ph idx="1"/>
          </p:nvPr>
        </p:nvPicPr>
        <p:blipFill>
          <a:blip r:embed="rId8" cstate="print"/>
          <a:srcRect/>
          <a:stretch>
            <a:fillRect/>
          </a:stretch>
        </p:blipFill>
        <p:spPr bwMode="auto">
          <a:xfrm>
            <a:off x="23513" y="1724216"/>
            <a:ext cx="4619925" cy="3786214"/>
          </a:xfrm>
          <a:prstGeom prst="rect">
            <a:avLst/>
          </a:prstGeom>
          <a:noFill/>
          <a:ln w="9525">
            <a:noFill/>
            <a:miter lim="800000"/>
            <a:headEnd/>
            <a:tailEnd/>
          </a:ln>
        </p:spPr>
      </p:pic>
      <p:pic>
        <p:nvPicPr>
          <p:cNvPr id="11267" name="Picture 3"/>
          <p:cNvPicPr>
            <a:picLocks noChangeAspect="1" noChangeArrowheads="1"/>
          </p:cNvPicPr>
          <p:nvPr/>
        </p:nvPicPr>
        <p:blipFill>
          <a:blip r:embed="rId9" cstate="print"/>
          <a:srcRect/>
          <a:stretch>
            <a:fillRect/>
          </a:stretch>
        </p:blipFill>
        <p:spPr bwMode="auto">
          <a:xfrm>
            <a:off x="4500562" y="1715177"/>
            <a:ext cx="4643439" cy="3856963"/>
          </a:xfrm>
          <a:prstGeom prst="rect">
            <a:avLst/>
          </a:prstGeom>
          <a:noFill/>
          <a:ln w="9525">
            <a:noFill/>
            <a:miter lim="800000"/>
            <a:headEnd/>
            <a:tailEnd/>
          </a:ln>
        </p:spPr>
      </p:pic>
      <p:sp>
        <p:nvSpPr>
          <p:cNvPr id="6" name="文字方塊 5"/>
          <p:cNvSpPr txBox="1"/>
          <p:nvPr/>
        </p:nvSpPr>
        <p:spPr>
          <a:xfrm>
            <a:off x="2214546" y="1214422"/>
            <a:ext cx="1357322" cy="369332"/>
          </a:xfrm>
          <a:prstGeom prst="rect">
            <a:avLst/>
          </a:prstGeom>
          <a:noFill/>
        </p:spPr>
        <p:txBody>
          <a:bodyPr wrap="square" rtlCol="0">
            <a:spAutoFit/>
          </a:bodyPr>
          <a:lstStyle/>
          <a:p>
            <a:r>
              <a:rPr lang="zh-TW" altLang="en-US" dirty="0" smtClean="0">
                <a:solidFill>
                  <a:srgbClr val="0070C0"/>
                </a:solidFill>
              </a:rPr>
              <a:t>對稱性</a:t>
            </a:r>
            <a:endParaRPr lang="zh-TW" altLang="en-US" dirty="0">
              <a:solidFill>
                <a:srgbClr val="0070C0"/>
              </a:solidFill>
            </a:endParaRPr>
          </a:p>
        </p:txBody>
      </p:sp>
      <p:sp>
        <p:nvSpPr>
          <p:cNvPr id="7" name="文字方塊 6"/>
          <p:cNvSpPr txBox="1"/>
          <p:nvPr/>
        </p:nvSpPr>
        <p:spPr>
          <a:xfrm>
            <a:off x="5715008" y="1225078"/>
            <a:ext cx="1357322" cy="369332"/>
          </a:xfrm>
          <a:prstGeom prst="rect">
            <a:avLst/>
          </a:prstGeom>
          <a:noFill/>
        </p:spPr>
        <p:txBody>
          <a:bodyPr wrap="square" rtlCol="0">
            <a:spAutoFit/>
          </a:bodyPr>
          <a:lstStyle/>
          <a:p>
            <a:r>
              <a:rPr lang="zh-TW" altLang="en-US" dirty="0" smtClean="0">
                <a:solidFill>
                  <a:srgbClr val="0070C0"/>
                </a:solidFill>
              </a:rPr>
              <a:t>非對稱性</a:t>
            </a:r>
            <a:endParaRPr lang="zh-TW" altLang="en-US" dirty="0">
              <a:solidFill>
                <a:srgbClr val="0070C0"/>
              </a:solidFill>
            </a:endParaRPr>
          </a:p>
        </p:txBody>
      </p:sp>
      <p:grpSp>
        <p:nvGrpSpPr>
          <p:cNvPr id="18" name="群組 17"/>
          <p:cNvGrpSpPr/>
          <p:nvPr/>
        </p:nvGrpSpPr>
        <p:grpSpPr>
          <a:xfrm>
            <a:off x="1392658" y="6215082"/>
            <a:ext cx="3107904" cy="453393"/>
            <a:chOff x="1019556" y="6380756"/>
            <a:chExt cx="3107904" cy="453393"/>
          </a:xfrm>
        </p:grpSpPr>
        <p:pic>
          <p:nvPicPr>
            <p:cNvPr id="11275" name="Picture 11"/>
            <p:cNvPicPr>
              <a:picLocks noChangeAspect="1" noChangeArrowheads="1"/>
            </p:cNvPicPr>
            <p:nvPr/>
          </p:nvPicPr>
          <p:blipFill>
            <a:blip r:embed="rId10" cstate="print"/>
            <a:srcRect/>
            <a:stretch>
              <a:fillRect/>
            </a:stretch>
          </p:blipFill>
          <p:spPr bwMode="auto">
            <a:xfrm>
              <a:off x="3494044" y="6385987"/>
              <a:ext cx="633416" cy="420055"/>
            </a:xfrm>
            <a:prstGeom prst="rect">
              <a:avLst/>
            </a:prstGeom>
            <a:noFill/>
            <a:ln w="9525">
              <a:noFill/>
              <a:miter lim="800000"/>
              <a:headEnd/>
              <a:tailEnd/>
            </a:ln>
          </p:spPr>
        </p:pic>
        <p:grpSp>
          <p:nvGrpSpPr>
            <p:cNvPr id="17" name="群組 16"/>
            <p:cNvGrpSpPr/>
            <p:nvPr/>
          </p:nvGrpSpPr>
          <p:grpSpPr>
            <a:xfrm>
              <a:off x="1019556" y="6380756"/>
              <a:ext cx="2480405" cy="453393"/>
              <a:chOff x="1019556" y="6380756"/>
              <a:chExt cx="2480405" cy="453393"/>
            </a:xfrm>
          </p:grpSpPr>
          <p:pic>
            <p:nvPicPr>
              <p:cNvPr id="11274" name="Picture 10"/>
              <p:cNvPicPr>
                <a:picLocks noChangeAspect="1" noChangeArrowheads="1"/>
              </p:cNvPicPr>
              <p:nvPr/>
            </p:nvPicPr>
            <p:blipFill>
              <a:blip r:embed="rId11" cstate="print"/>
              <a:srcRect/>
              <a:stretch>
                <a:fillRect/>
              </a:stretch>
            </p:blipFill>
            <p:spPr bwMode="auto">
              <a:xfrm>
                <a:off x="1146318" y="6380756"/>
                <a:ext cx="2353643" cy="453393"/>
              </a:xfrm>
              <a:prstGeom prst="rect">
                <a:avLst/>
              </a:prstGeom>
              <a:noFill/>
              <a:ln w="9525">
                <a:noFill/>
                <a:miter lim="800000"/>
                <a:headEnd/>
                <a:tailEnd/>
              </a:ln>
            </p:spPr>
          </p:pic>
          <p:pic>
            <p:nvPicPr>
              <p:cNvPr id="11276" name="Picture 12"/>
              <p:cNvPicPr>
                <a:picLocks noChangeAspect="1" noChangeArrowheads="1"/>
              </p:cNvPicPr>
              <p:nvPr/>
            </p:nvPicPr>
            <p:blipFill>
              <a:blip r:embed="rId12" cstate="print"/>
              <a:srcRect/>
              <a:stretch>
                <a:fillRect/>
              </a:stretch>
            </p:blipFill>
            <p:spPr bwMode="auto">
              <a:xfrm>
                <a:off x="1019556" y="6530018"/>
                <a:ext cx="142876" cy="135732"/>
              </a:xfrm>
              <a:prstGeom prst="rect">
                <a:avLst/>
              </a:prstGeom>
              <a:noFill/>
              <a:ln w="9525">
                <a:noFill/>
                <a:miter lim="800000"/>
                <a:headEnd/>
                <a:tailEnd/>
              </a:ln>
            </p:spPr>
          </p:pic>
        </p:grpSp>
      </p:grpSp>
      <p:sp>
        <p:nvSpPr>
          <p:cNvPr id="20" name="文字方塊 19"/>
          <p:cNvSpPr txBox="1"/>
          <p:nvPr/>
        </p:nvSpPr>
        <p:spPr>
          <a:xfrm>
            <a:off x="1285852" y="5929330"/>
            <a:ext cx="1571636" cy="338554"/>
          </a:xfrm>
          <a:prstGeom prst="rect">
            <a:avLst/>
          </a:prstGeom>
          <a:noFill/>
        </p:spPr>
        <p:txBody>
          <a:bodyPr wrap="square" rtlCol="0">
            <a:spAutoFit/>
          </a:bodyPr>
          <a:lstStyle/>
          <a:p>
            <a:r>
              <a:rPr lang="en-US" altLang="zh-TW" sz="1600" b="1" dirty="0" smtClean="0">
                <a:solidFill>
                  <a:srgbClr val="00B050"/>
                </a:solidFill>
              </a:rPr>
              <a:t>horizontal adv</a:t>
            </a:r>
            <a:endParaRPr lang="zh-TW" altLang="en-US" sz="1600" b="1" dirty="0">
              <a:solidFill>
                <a:srgbClr val="00B050"/>
              </a:solidFill>
            </a:endParaRPr>
          </a:p>
        </p:txBody>
      </p:sp>
      <p:sp>
        <p:nvSpPr>
          <p:cNvPr id="21" name="文字方塊 20"/>
          <p:cNvSpPr txBox="1"/>
          <p:nvPr/>
        </p:nvSpPr>
        <p:spPr>
          <a:xfrm>
            <a:off x="2880286" y="5929330"/>
            <a:ext cx="1571636" cy="338554"/>
          </a:xfrm>
          <a:prstGeom prst="rect">
            <a:avLst/>
          </a:prstGeom>
          <a:noFill/>
        </p:spPr>
        <p:txBody>
          <a:bodyPr wrap="square" rtlCol="0">
            <a:spAutoFit/>
          </a:bodyPr>
          <a:lstStyle/>
          <a:p>
            <a:r>
              <a:rPr lang="en-US" altLang="zh-TW" sz="1600" b="1" dirty="0" smtClean="0">
                <a:solidFill>
                  <a:srgbClr val="00B050"/>
                </a:solidFill>
              </a:rPr>
              <a:t>vertical adv</a:t>
            </a:r>
            <a:endParaRPr lang="zh-TW" altLang="en-US" sz="1600" b="1" dirty="0">
              <a:solidFill>
                <a:srgbClr val="00B050"/>
              </a:solidFill>
            </a:endParaRPr>
          </a:p>
        </p:txBody>
      </p:sp>
      <p:sp>
        <p:nvSpPr>
          <p:cNvPr id="22" name="文字方塊 21"/>
          <p:cNvSpPr txBox="1"/>
          <p:nvPr/>
        </p:nvSpPr>
        <p:spPr>
          <a:xfrm>
            <a:off x="2571736" y="6560130"/>
            <a:ext cx="1500198" cy="369332"/>
          </a:xfrm>
          <a:prstGeom prst="rect">
            <a:avLst/>
          </a:prstGeom>
          <a:noFill/>
        </p:spPr>
        <p:txBody>
          <a:bodyPr wrap="square" rtlCol="0">
            <a:spAutoFit/>
          </a:bodyPr>
          <a:lstStyle/>
          <a:p>
            <a:r>
              <a:rPr lang="en-US" altLang="zh-TW" b="1" dirty="0" smtClean="0">
                <a:solidFill>
                  <a:srgbClr val="00B050"/>
                </a:solidFill>
              </a:rPr>
              <a:t>diffusion</a:t>
            </a:r>
            <a:endParaRPr lang="zh-TW" altLang="en-US" b="1" dirty="0">
              <a:solidFill>
                <a:srgbClr val="00B050"/>
              </a:solidFill>
            </a:endParaRPr>
          </a:p>
        </p:txBody>
      </p:sp>
      <p:sp>
        <p:nvSpPr>
          <p:cNvPr id="23" name="文字方塊 22"/>
          <p:cNvSpPr txBox="1"/>
          <p:nvPr/>
        </p:nvSpPr>
        <p:spPr>
          <a:xfrm>
            <a:off x="5929322" y="5917188"/>
            <a:ext cx="928694" cy="369332"/>
          </a:xfrm>
          <a:prstGeom prst="rect">
            <a:avLst/>
          </a:prstGeom>
          <a:noFill/>
        </p:spPr>
        <p:txBody>
          <a:bodyPr wrap="square" rtlCol="0">
            <a:spAutoFit/>
          </a:bodyPr>
          <a:lstStyle/>
          <a:p>
            <a:r>
              <a:rPr lang="en-US" altLang="zh-TW" b="1" dirty="0" smtClean="0">
                <a:solidFill>
                  <a:srgbClr val="00B050"/>
                </a:solidFill>
              </a:rPr>
              <a:t>eddy</a:t>
            </a:r>
            <a:endParaRPr lang="zh-TW" altLang="en-US" b="1" dirty="0">
              <a:solidFill>
                <a:srgbClr val="00B050"/>
              </a:solidFill>
            </a:endParaRPr>
          </a:p>
        </p:txBody>
      </p:sp>
      <p:sp>
        <p:nvSpPr>
          <p:cNvPr id="24" name="矩形 23"/>
          <p:cNvSpPr/>
          <p:nvPr/>
        </p:nvSpPr>
        <p:spPr>
          <a:xfrm>
            <a:off x="1357290" y="5500702"/>
            <a:ext cx="1357322"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2714612" y="5572140"/>
            <a:ext cx="1285884"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2714612" y="5500702"/>
            <a:ext cx="1357322"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4071934" y="5500702"/>
            <a:ext cx="4500594" cy="500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1357290" y="6239847"/>
            <a:ext cx="3214710" cy="4058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p:cNvSpPr/>
          <p:nvPr/>
        </p:nvSpPr>
        <p:spPr>
          <a:xfrm>
            <a:off x="1214414" y="4286256"/>
            <a:ext cx="571504"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1428728" y="1714488"/>
            <a:ext cx="5974227" cy="461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大綱</a:t>
            </a:r>
            <a:endParaRPr lang="zh-TW" altLang="en-US" dirty="0"/>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前言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研究動機</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模式及實驗設定</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內核不對稱對於強度與結構的影響</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收支分析</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結論</a:t>
            </a: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Carnot Heat Engine</a:t>
            </a:r>
            <a:endParaRPr lang="zh-TW" altLang="en-US" dirty="0"/>
          </a:p>
        </p:txBody>
      </p:sp>
      <p:pic>
        <p:nvPicPr>
          <p:cNvPr id="2050" name="Picture 2" descr="C:\Users\Dennis\Desktop\TC carnot engine.jpg"/>
          <p:cNvPicPr>
            <a:picLocks noChangeAspect="1" noChangeArrowheads="1"/>
          </p:cNvPicPr>
          <p:nvPr/>
        </p:nvPicPr>
        <p:blipFill>
          <a:blip r:embed="rId2" cstate="print"/>
          <a:srcRect/>
          <a:stretch>
            <a:fillRect/>
          </a:stretch>
        </p:blipFill>
        <p:spPr bwMode="auto">
          <a:xfrm>
            <a:off x="857224" y="1500174"/>
            <a:ext cx="7353301" cy="51181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前言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400" dirty="0" smtClean="0">
                <a:latin typeface="標楷體" pitchFamily="65" charset="-120"/>
                <a:ea typeface="標楷體" pitchFamily="65" charset="-120"/>
              </a:rPr>
              <a:t>在</a:t>
            </a:r>
            <a:r>
              <a:rPr lang="en-US" altLang="zh-TW" sz="2400" dirty="0" smtClean="0">
                <a:latin typeface="標楷體" pitchFamily="65" charset="-120"/>
                <a:ea typeface="標楷體" pitchFamily="65" charset="-120"/>
              </a:rPr>
              <a:t>Emanuel</a:t>
            </a:r>
            <a:r>
              <a:rPr lang="zh-TW" altLang="en-US" sz="2400" dirty="0" smtClean="0">
                <a:latin typeface="標楷體" pitchFamily="65" charset="-120"/>
                <a:ea typeface="標楷體" pitchFamily="65" charset="-120"/>
              </a:rPr>
              <a:t>的</a:t>
            </a:r>
            <a:r>
              <a:rPr lang="en-US" altLang="zh-TW" sz="2400" dirty="0" smtClean="0">
                <a:latin typeface="標楷體" pitchFamily="65" charset="-120"/>
                <a:ea typeface="標楷體" pitchFamily="65" charset="-120"/>
              </a:rPr>
              <a:t>PI</a:t>
            </a:r>
            <a:r>
              <a:rPr lang="zh-TW" altLang="en-US" sz="2400" dirty="0" smtClean="0">
                <a:latin typeface="標楷體" pitchFamily="65" charset="-120"/>
                <a:ea typeface="標楷體" pitchFamily="65" charset="-120"/>
              </a:rPr>
              <a:t>理論（</a:t>
            </a:r>
            <a:r>
              <a:rPr lang="en-US" altLang="zh-TW" sz="2400" dirty="0" smtClean="0">
                <a:latin typeface="標楷體" pitchFamily="65" charset="-120"/>
                <a:ea typeface="標楷體" pitchFamily="65" charset="-120"/>
              </a:rPr>
              <a:t>Emanuel 1986,1988,1995</a:t>
            </a:r>
            <a:r>
              <a:rPr lang="zh-TW" altLang="en-US" sz="2400" dirty="0" smtClean="0">
                <a:latin typeface="標楷體" pitchFamily="65" charset="-120"/>
                <a:ea typeface="標楷體" pitchFamily="65" charset="-120"/>
              </a:rPr>
              <a:t>），一個熱帶氣旋被假設成一個軸對稱的卡諾熱機</a:t>
            </a:r>
            <a:r>
              <a:rPr lang="en-US" altLang="zh-TW" sz="2400" dirty="0" smtClean="0">
                <a:latin typeface="標楷體" pitchFamily="65" charset="-120"/>
                <a:ea typeface="標楷體" pitchFamily="65" charset="-120"/>
              </a:rPr>
              <a:t>(Carnot heat engine)</a:t>
            </a:r>
            <a:r>
              <a:rPr lang="zh-TW" altLang="en-US" sz="2400" dirty="0" smtClean="0">
                <a:latin typeface="標楷體" pitchFamily="65" charset="-120"/>
                <a:ea typeface="標楷體" pitchFamily="65" charset="-120"/>
              </a:rPr>
              <a:t>，由暖洋面提供額外的熱，再由上對流層較冷的外流帶出熱。</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PI</a:t>
            </a:r>
            <a:r>
              <a:rPr lang="zh-TW" altLang="en-US" sz="2400" dirty="0" smtClean="0">
                <a:latin typeface="標楷體" pitchFamily="65" charset="-120"/>
                <a:ea typeface="標楷體" pitchFamily="65" charset="-120"/>
              </a:rPr>
              <a:t>是由海面海洋與大氣焓</a:t>
            </a:r>
            <a:r>
              <a:rPr lang="en-US" altLang="zh-TW" sz="2400" dirty="0" smtClean="0">
                <a:latin typeface="標楷體" pitchFamily="65" charset="-120"/>
                <a:ea typeface="標楷體" pitchFamily="65" charset="-120"/>
              </a:rPr>
              <a:t>(enthalpy)</a:t>
            </a:r>
            <a:r>
              <a:rPr lang="zh-TW" altLang="en-US" sz="2400" dirty="0" smtClean="0">
                <a:latin typeface="標楷體" pitchFamily="65" charset="-120"/>
                <a:ea typeface="標楷體" pitchFamily="65" charset="-120"/>
              </a:rPr>
              <a:t>之差異計算出來。</a:t>
            </a:r>
            <a:endParaRPr lang="zh-TW" altLang="en-US" sz="2400" dirty="0">
              <a:latin typeface="標楷體" pitchFamily="65" charset="-120"/>
              <a:ea typeface="標楷體" pitchFamily="65" charset="-120"/>
            </a:endParaRPr>
          </a:p>
        </p:txBody>
      </p:sp>
      <p:pic>
        <p:nvPicPr>
          <p:cNvPr id="1027" name="Picture 3"/>
          <p:cNvPicPr>
            <a:picLocks noChangeAspect="1" noChangeArrowheads="1"/>
          </p:cNvPicPr>
          <p:nvPr/>
        </p:nvPicPr>
        <p:blipFill>
          <a:blip r:embed="rId3" cstate="print"/>
          <a:srcRect/>
          <a:stretch>
            <a:fillRect/>
          </a:stretch>
        </p:blipFill>
        <p:spPr bwMode="auto">
          <a:xfrm>
            <a:off x="71406" y="5072074"/>
            <a:ext cx="5267325" cy="809625"/>
          </a:xfrm>
          <a:prstGeom prst="rect">
            <a:avLst/>
          </a:prstGeom>
          <a:noFill/>
          <a:ln w="9525">
            <a:noFill/>
            <a:miter lim="800000"/>
            <a:headEnd/>
            <a:tailEnd/>
          </a:ln>
        </p:spPr>
      </p:pic>
      <p:sp>
        <p:nvSpPr>
          <p:cNvPr id="6" name="文字方塊 5"/>
          <p:cNvSpPr txBox="1"/>
          <p:nvPr/>
        </p:nvSpPr>
        <p:spPr>
          <a:xfrm>
            <a:off x="5072066" y="3857628"/>
            <a:ext cx="4572032" cy="2585323"/>
          </a:xfrm>
          <a:prstGeom prst="rect">
            <a:avLst/>
          </a:prstGeom>
          <a:noFill/>
        </p:spPr>
        <p:txBody>
          <a:bodyPr wrap="square" rtlCol="0">
            <a:spAutoFit/>
          </a:bodyPr>
          <a:lstStyle/>
          <a:p>
            <a:r>
              <a:rPr lang="en-US" altLang="zh-TW" dirty="0" err="1" smtClean="0">
                <a:latin typeface="標楷體" pitchFamily="65" charset="-120"/>
                <a:ea typeface="標楷體" pitchFamily="65" charset="-120"/>
              </a:rPr>
              <a:t>Vm</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在最大暴風半徑的最大梯度風</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Cp:</a:t>
            </a:r>
            <a:r>
              <a:rPr lang="zh-TW" altLang="en-US" dirty="0" smtClean="0">
                <a:latin typeface="標楷體" pitchFamily="65" charset="-120"/>
                <a:ea typeface="標楷體" pitchFamily="65" charset="-120"/>
              </a:rPr>
              <a:t>熱容</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Ts:</a:t>
            </a:r>
            <a:r>
              <a:rPr lang="zh-TW" altLang="en-US" dirty="0" smtClean="0">
                <a:latin typeface="標楷體" pitchFamily="65" charset="-120"/>
                <a:ea typeface="標楷體" pitchFamily="65" charset="-120"/>
              </a:rPr>
              <a:t>眼牆底部的海平面溫度</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To:</a:t>
            </a:r>
            <a:r>
              <a:rPr lang="zh-TW" altLang="en-US" dirty="0" smtClean="0">
                <a:latin typeface="標楷體" pitchFamily="65" charset="-120"/>
                <a:ea typeface="標楷體" pitchFamily="65" charset="-120"/>
              </a:rPr>
              <a:t>平均外流溫度</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Ck:</a:t>
            </a:r>
            <a:r>
              <a:rPr lang="zh-TW" altLang="en-US" dirty="0" smtClean="0">
                <a:latin typeface="標楷體" pitchFamily="65" charset="-120"/>
                <a:ea typeface="標楷體" pitchFamily="65" charset="-120"/>
              </a:rPr>
              <a:t>焓的熱交換係數</a:t>
            </a:r>
            <a:endParaRPr lang="en-US" altLang="zh-TW" dirty="0" smtClean="0">
              <a:latin typeface="標楷體" pitchFamily="65" charset="-120"/>
              <a:ea typeface="標楷體" pitchFamily="65" charset="-120"/>
            </a:endParaRPr>
          </a:p>
          <a:p>
            <a:r>
              <a:rPr lang="en-US" altLang="zh-TW" dirty="0" err="1" smtClean="0">
                <a:latin typeface="標楷體" pitchFamily="65" charset="-120"/>
                <a:ea typeface="標楷體" pitchFamily="65" charset="-120"/>
              </a:rPr>
              <a:t>Cd</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動量的拖曳係數</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海平面的飽和相當位溫</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邊界的相當位溫</a:t>
            </a:r>
            <a:endParaRPr lang="en-US" altLang="zh-TW" dirty="0" smtClean="0">
              <a:latin typeface="標楷體" pitchFamily="65" charset="-120"/>
              <a:ea typeface="標楷體" pitchFamily="65" charset="-120"/>
            </a:endParaRPr>
          </a:p>
          <a:p>
            <a:endParaRPr lang="zh-TW" altLang="en-US" dirty="0"/>
          </a:p>
        </p:txBody>
      </p:sp>
      <p:graphicFrame>
        <p:nvGraphicFramePr>
          <p:cNvPr id="7" name="物件 6"/>
          <p:cNvGraphicFramePr>
            <a:graphicFrameLocks noChangeAspect="1"/>
          </p:cNvGraphicFramePr>
          <p:nvPr/>
        </p:nvGraphicFramePr>
        <p:xfrm>
          <a:off x="5143504" y="5572140"/>
          <a:ext cx="231776" cy="241300"/>
        </p:xfrm>
        <a:graphic>
          <a:graphicData uri="http://schemas.openxmlformats.org/presentationml/2006/ole">
            <p:oleObj spid="_x0000_s1028" name="方程式" r:id="rId4" imgW="177480" imgH="241200" progId="Equation.3">
              <p:embed/>
            </p:oleObj>
          </a:graphicData>
        </a:graphic>
      </p:graphicFrame>
      <p:graphicFrame>
        <p:nvGraphicFramePr>
          <p:cNvPr id="1029" name="Object 5"/>
          <p:cNvGraphicFramePr>
            <a:graphicFrameLocks noChangeAspect="1"/>
          </p:cNvGraphicFramePr>
          <p:nvPr/>
        </p:nvGraphicFramePr>
        <p:xfrm>
          <a:off x="5143504" y="5788020"/>
          <a:ext cx="231775" cy="241300"/>
        </p:xfrm>
        <a:graphic>
          <a:graphicData uri="http://schemas.openxmlformats.org/presentationml/2006/ole">
            <p:oleObj spid="_x0000_s1029" name="方程式" r:id="rId5" imgW="177480" imgH="241200" progId="Equation.3">
              <p:embed/>
            </p:oleObj>
          </a:graphicData>
        </a:graphic>
      </p:graphicFrame>
      <p:sp>
        <p:nvSpPr>
          <p:cNvPr id="11" name="圓角矩形 10"/>
          <p:cNvSpPr/>
          <p:nvPr/>
        </p:nvSpPr>
        <p:spPr>
          <a:xfrm>
            <a:off x="500034" y="3857628"/>
            <a:ext cx="8286808" cy="22860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1357290" y="4214818"/>
            <a:ext cx="2857520" cy="461665"/>
          </a:xfrm>
          <a:prstGeom prst="rect">
            <a:avLst/>
          </a:prstGeom>
          <a:noFill/>
        </p:spPr>
        <p:txBody>
          <a:bodyPr wrap="square" rtlCol="0">
            <a:spAutoFit/>
          </a:bodyPr>
          <a:lstStyle/>
          <a:p>
            <a:r>
              <a:rPr lang="en-US" altLang="zh-TW" sz="2400" u="sng" dirty="0" smtClean="0"/>
              <a:t>Potential Intensity (PI)</a:t>
            </a:r>
            <a:endParaRPr lang="zh-TW" altLang="en-US" sz="2400"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前言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二</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85000" lnSpcReduction="10000"/>
          </a:bodyPr>
          <a:lstStyle/>
          <a:p>
            <a:pPr>
              <a:spcBef>
                <a:spcPts val="1800"/>
              </a:spcBef>
            </a:pPr>
            <a:r>
              <a:rPr lang="zh-TW" altLang="en-US" sz="2800" dirty="0" smtClean="0">
                <a:latin typeface="標楷體" pitchFamily="65" charset="-120"/>
                <a:ea typeface="標楷體" pitchFamily="65" charset="-120"/>
              </a:rPr>
              <a:t>真實的熱帶氣旋很少是軸對稱性結構的，一般非對稱性結構的</a:t>
            </a:r>
            <a:r>
              <a:rPr lang="zh-TW" altLang="en-US" sz="2800" dirty="0" smtClean="0">
                <a:latin typeface="標楷體" pitchFamily="65" charset="-120"/>
                <a:ea typeface="標楷體" pitchFamily="65" charset="-120"/>
              </a:rPr>
              <a:t>特性有</a:t>
            </a:r>
            <a:r>
              <a:rPr lang="zh-TW" altLang="en-US" sz="2800" dirty="0" smtClean="0">
                <a:latin typeface="標楷體" pitchFamily="65" charset="-120"/>
                <a:ea typeface="標楷體" pitchFamily="65" charset="-120"/>
              </a:rPr>
              <a:t>：</a:t>
            </a:r>
            <a:r>
              <a:rPr lang="en-US" altLang="zh-TW" sz="2800" dirty="0" smtClean="0">
                <a:latin typeface="標楷體" pitchFamily="65" charset="-120"/>
                <a:ea typeface="標楷體" pitchFamily="65" charset="-120"/>
              </a:rPr>
              <a:t>1. </a:t>
            </a:r>
            <a:r>
              <a:rPr lang="zh-TW" altLang="en-US" sz="2800" dirty="0" smtClean="0">
                <a:latin typeface="標楷體" pitchFamily="65" charset="-120"/>
                <a:ea typeface="標楷體" pitchFamily="65" charset="-120"/>
              </a:rPr>
              <a:t>準滯留或是移動的螺旋雨帶；</a:t>
            </a:r>
            <a:r>
              <a:rPr lang="en-US" altLang="zh-TW" sz="2800"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渦旋羅士培波；</a:t>
            </a:r>
            <a:r>
              <a:rPr lang="en-US" altLang="zh-TW" sz="2800" dirty="0" smtClean="0">
                <a:latin typeface="標楷體" pitchFamily="65" charset="-120"/>
                <a:ea typeface="標楷體" pitchFamily="65" charset="-120"/>
              </a:rPr>
              <a:t>3.</a:t>
            </a:r>
            <a:r>
              <a:rPr lang="zh-TW" altLang="en-US" sz="2800" dirty="0" smtClean="0">
                <a:latin typeface="標楷體" pitchFamily="65" charset="-120"/>
                <a:ea typeface="標楷體" pitchFamily="65" charset="-120"/>
              </a:rPr>
              <a:t>多角形的眼；</a:t>
            </a:r>
            <a:r>
              <a:rPr lang="en-US" altLang="zh-TW" sz="2800" dirty="0" smtClean="0">
                <a:latin typeface="標楷體" pitchFamily="65" charset="-120"/>
                <a:ea typeface="標楷體" pitchFamily="65" charset="-120"/>
              </a:rPr>
              <a:t>4.</a:t>
            </a:r>
            <a:r>
              <a:rPr lang="zh-TW" altLang="en-US" sz="2800" dirty="0" smtClean="0">
                <a:latin typeface="標楷體" pitchFamily="65" charset="-120"/>
                <a:ea typeface="標楷體" pitchFamily="65" charset="-120"/>
              </a:rPr>
              <a:t>中尺度渦旋嵌入眼牆。</a:t>
            </a:r>
            <a:endParaRPr lang="en-US" altLang="zh-TW" sz="2800" dirty="0" smtClean="0">
              <a:latin typeface="標楷體" pitchFamily="65" charset="-120"/>
              <a:ea typeface="標楷體" pitchFamily="65" charset="-120"/>
            </a:endParaRPr>
          </a:p>
          <a:p>
            <a:pPr>
              <a:spcBef>
                <a:spcPts val="1800"/>
              </a:spcBef>
            </a:pPr>
            <a:r>
              <a:rPr lang="zh-TW" altLang="en-US" sz="2800" dirty="0" smtClean="0">
                <a:latin typeface="標楷體" pitchFamily="65" charset="-120"/>
                <a:ea typeface="標楷體" pitchFamily="65" charset="-120"/>
              </a:rPr>
              <a:t>熱帶氣旋內核的非對稱性結構可能由於</a:t>
            </a:r>
            <a:r>
              <a:rPr lang="zh-TW" altLang="en-US" sz="2800" dirty="0" smtClean="0">
                <a:solidFill>
                  <a:srgbClr val="00B0F0"/>
                </a:solidFill>
                <a:latin typeface="標楷體" pitchFamily="65" charset="-120"/>
                <a:ea typeface="標楷體" pitchFamily="65" charset="-120"/>
              </a:rPr>
              <a:t>外部作用力</a:t>
            </a:r>
            <a:r>
              <a:rPr lang="en-US" altLang="zh-TW" sz="2800" dirty="0" smtClean="0">
                <a:latin typeface="標楷體" pitchFamily="65" charset="-120"/>
                <a:ea typeface="標楷體" pitchFamily="65" charset="-120"/>
              </a:rPr>
              <a:t>(external forcing)(ex: Beta</a:t>
            </a:r>
            <a:r>
              <a:rPr lang="zh-TW" altLang="en-US" sz="2800" dirty="0" smtClean="0">
                <a:latin typeface="標楷體" pitchFamily="65" charset="-120"/>
                <a:ea typeface="標楷體" pitchFamily="65" charset="-120"/>
              </a:rPr>
              <a:t>效應</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大尺度環境流場</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或是</a:t>
            </a:r>
            <a:r>
              <a:rPr lang="zh-TW" altLang="en-US" sz="2800" dirty="0" smtClean="0">
                <a:solidFill>
                  <a:srgbClr val="00B0F0"/>
                </a:solidFill>
                <a:latin typeface="標楷體" pitchFamily="65" charset="-120"/>
                <a:ea typeface="標楷體" pitchFamily="65" charset="-120"/>
              </a:rPr>
              <a:t>內部動力</a:t>
            </a:r>
            <a:r>
              <a:rPr lang="en-US" altLang="zh-TW" sz="2800" dirty="0" smtClean="0">
                <a:latin typeface="標楷體" pitchFamily="65" charset="-120"/>
                <a:ea typeface="標楷體" pitchFamily="65" charset="-120"/>
              </a:rPr>
              <a:t>(internal dynamics)</a:t>
            </a:r>
          </a:p>
          <a:p>
            <a:pPr>
              <a:spcBef>
                <a:spcPts val="1800"/>
              </a:spcBef>
            </a:pPr>
            <a:r>
              <a:rPr lang="en-US" altLang="zh-TW" sz="2800" dirty="0" smtClean="0">
                <a:latin typeface="標楷體" pitchFamily="65" charset="-120"/>
                <a:ea typeface="標楷體" pitchFamily="65" charset="-120"/>
              </a:rPr>
              <a:t>Montgomery et al. (2002)</a:t>
            </a:r>
            <a:r>
              <a:rPr lang="zh-TW" altLang="en-US" sz="2800" dirty="0" smtClean="0">
                <a:latin typeface="標楷體" pitchFamily="65" charset="-120"/>
                <a:ea typeface="標楷體" pitchFamily="65" charset="-120"/>
              </a:rPr>
              <a:t>指出在成熟階段，內核的不對稱性會限制熱帶氣旋的強度。</a:t>
            </a:r>
            <a:endParaRPr lang="en-US" altLang="zh-TW" sz="2800" dirty="0" smtClean="0">
              <a:latin typeface="標楷體" pitchFamily="65" charset="-120"/>
              <a:ea typeface="標楷體" pitchFamily="65" charset="-120"/>
            </a:endParaRPr>
          </a:p>
          <a:p>
            <a:pPr>
              <a:spcBef>
                <a:spcPts val="1800"/>
              </a:spcBef>
            </a:pPr>
            <a:r>
              <a:rPr lang="en-US" altLang="zh-TW" sz="2800" dirty="0" err="1" smtClean="0">
                <a:latin typeface="標楷體" pitchFamily="65" charset="-120"/>
                <a:ea typeface="標楷體" pitchFamily="65" charset="-120"/>
              </a:rPr>
              <a:t>Heymsfield</a:t>
            </a:r>
            <a:r>
              <a:rPr lang="en-US" altLang="zh-TW" sz="2800" dirty="0" smtClean="0">
                <a:latin typeface="標楷體" pitchFamily="65" charset="-120"/>
                <a:ea typeface="標楷體" pitchFamily="65" charset="-120"/>
              </a:rPr>
              <a:t> et al.(2001) </a:t>
            </a:r>
            <a:r>
              <a:rPr lang="zh-TW" altLang="en-US" sz="2800" dirty="0" smtClean="0">
                <a:latin typeface="標楷體" pitchFamily="65" charset="-120"/>
                <a:ea typeface="標楷體" pitchFamily="65" charset="-120"/>
              </a:rPr>
              <a:t>利用</a:t>
            </a:r>
            <a:r>
              <a:rPr lang="en-US" altLang="zh-TW" sz="2800" dirty="0" smtClean="0">
                <a:latin typeface="標楷體" pitchFamily="65" charset="-120"/>
                <a:ea typeface="標楷體" pitchFamily="65" charset="-120"/>
              </a:rPr>
              <a:t>NASA</a:t>
            </a:r>
            <a:r>
              <a:rPr lang="zh-TW" altLang="en-US" sz="2800" dirty="0" smtClean="0">
                <a:latin typeface="標楷體" pitchFamily="65" charset="-120"/>
                <a:ea typeface="標楷體" pitchFamily="65" charset="-120"/>
              </a:rPr>
              <a:t>飛機觀測資料，研究</a:t>
            </a:r>
            <a:r>
              <a:rPr lang="en-US" altLang="zh-TW" sz="2800" dirty="0" smtClean="0">
                <a:latin typeface="標楷體" pitchFamily="65" charset="-120"/>
                <a:ea typeface="標楷體" pitchFamily="65" charset="-120"/>
              </a:rPr>
              <a:t>Bonnie</a:t>
            </a:r>
            <a:r>
              <a:rPr lang="zh-TW" altLang="en-US" sz="2800" dirty="0" smtClean="0">
                <a:latin typeface="標楷體" pitchFamily="65" charset="-120"/>
                <a:ea typeface="標楷體" pitchFamily="65" charset="-120"/>
              </a:rPr>
              <a:t>颶風強對流之非對稱性，發現在強度快速增強之前出現很明顯的內核不對稱性。</a:t>
            </a:r>
            <a:endParaRPr lang="en-US" altLang="zh-TW" sz="28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研究動機</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400" dirty="0" smtClean="0">
                <a:latin typeface="標楷體" pitchFamily="65" charset="-120"/>
                <a:ea typeface="標楷體" pitchFamily="65" charset="-120"/>
              </a:rPr>
              <a:t>熱帶氣旋與環境流場的交互作用難度很高，又因內動力過程可以產生非對稱性</a:t>
            </a:r>
            <a:r>
              <a:rPr lang="en-US" altLang="zh-TW" sz="2400" dirty="0" smtClean="0">
                <a:latin typeface="標楷體" pitchFamily="65" charset="-120"/>
                <a:ea typeface="標楷體" pitchFamily="65" charset="-120"/>
              </a:rPr>
              <a:t>(Wang 2001,2002a,b</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Chen and </a:t>
            </a:r>
            <a:r>
              <a:rPr lang="en-US" altLang="zh-TW" sz="2400" dirty="0" err="1" smtClean="0">
                <a:latin typeface="標楷體" pitchFamily="65" charset="-120"/>
                <a:ea typeface="標楷體" pitchFamily="65" charset="-120"/>
              </a:rPr>
              <a:t>Yau</a:t>
            </a:r>
            <a:r>
              <a:rPr lang="en-US" altLang="zh-TW" sz="2400" dirty="0" smtClean="0">
                <a:latin typeface="標楷體" pitchFamily="65" charset="-120"/>
                <a:ea typeface="標楷體" pitchFamily="65" charset="-120"/>
              </a:rPr>
              <a:t> 2001)</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什麼尺度的內動力過程所形成的內核非對稱？又如何在沒有外部作用力下，內核非對稱性影響熱帶氣旋的</a:t>
            </a:r>
            <a:r>
              <a:rPr lang="en-US" altLang="zh-TW" sz="2400" dirty="0" smtClean="0">
                <a:latin typeface="標楷體" pitchFamily="65" charset="-120"/>
                <a:ea typeface="標楷體" pitchFamily="65" charset="-120"/>
              </a:rPr>
              <a:t>PI</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a:buNone/>
            </a:pP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模式設定</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2257427"/>
          </a:xfrm>
        </p:spPr>
        <p:txBody>
          <a:bodyPr>
            <a:normAutofit/>
          </a:bodyPr>
          <a:lstStyle/>
          <a:p>
            <a:r>
              <a:rPr lang="en-US" altLang="zh-TW" sz="2400" dirty="0" smtClean="0">
                <a:latin typeface="標楷體" pitchFamily="65" charset="-120"/>
                <a:ea typeface="標楷體" pitchFamily="65" charset="-120"/>
              </a:rPr>
              <a:t>Wang(1999,2001,2002c)</a:t>
            </a:r>
            <a:r>
              <a:rPr lang="zh-TW" altLang="en-US" sz="2400" dirty="0" smtClean="0">
                <a:latin typeface="標楷體" pitchFamily="65" charset="-120"/>
                <a:ea typeface="標楷體" pitchFamily="65" charset="-120"/>
              </a:rPr>
              <a:t>熱帶氣旋模式（</a:t>
            </a:r>
            <a:r>
              <a:rPr lang="en-US" altLang="zh-TW" sz="2400" dirty="0" smtClean="0">
                <a:latin typeface="標楷體" pitchFamily="65" charset="-120"/>
                <a:ea typeface="標楷體" pitchFamily="65" charset="-120"/>
              </a:rPr>
              <a:t>Tropical Cyclone Model V. 3,TCM3</a:t>
            </a:r>
            <a:r>
              <a:rPr lang="zh-TW" altLang="en-US" sz="2400" dirty="0" smtClean="0">
                <a:latin typeface="標楷體" pitchFamily="65" charset="-120"/>
                <a:ea typeface="標楷體" pitchFamily="65" charset="-120"/>
              </a:rPr>
              <a:t>），三維靜力</a:t>
            </a:r>
            <a:r>
              <a:rPr lang="en-US" altLang="zh-TW" sz="2400" dirty="0" smtClean="0">
                <a:latin typeface="標楷體" pitchFamily="65" charset="-120"/>
                <a:ea typeface="標楷體" pitchFamily="65" charset="-120"/>
              </a:rPr>
              <a:t>PE</a:t>
            </a:r>
            <a:r>
              <a:rPr lang="zh-TW" altLang="en-US" sz="2400" dirty="0" smtClean="0">
                <a:latin typeface="標楷體" pitchFamily="65" charset="-120"/>
                <a:ea typeface="標楷體" pitchFamily="65" charset="-120"/>
              </a:rPr>
              <a:t>模式。</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三層槽狀且可移動網域，</a:t>
            </a:r>
            <a:r>
              <a:rPr lang="en-US" altLang="zh-TW" sz="2400" dirty="0" smtClean="0">
                <a:latin typeface="標楷體" pitchFamily="65" charset="-120"/>
                <a:ea typeface="標楷體" pitchFamily="65" charset="-120"/>
              </a:rPr>
              <a:t>two-way interaction</a:t>
            </a:r>
          </a:p>
          <a:p>
            <a:r>
              <a:rPr lang="en-US" altLang="zh-TW" sz="2400" dirty="0" smtClean="0">
                <a:latin typeface="標楷體" pitchFamily="65" charset="-120"/>
                <a:ea typeface="標楷體" pitchFamily="65" charset="-120"/>
              </a:rPr>
              <a:t>Explicit mixed-ice phase microphysics </a:t>
            </a:r>
          </a:p>
          <a:p>
            <a:r>
              <a:rPr lang="en-US" altLang="zh-TW" sz="2400" dirty="0" smtClean="0">
                <a:latin typeface="標楷體" pitchFamily="65" charset="-120"/>
                <a:ea typeface="標楷體" pitchFamily="65" charset="-120"/>
              </a:rPr>
              <a:t>Include the effect of sea spray evaporation</a:t>
            </a:r>
          </a:p>
        </p:txBody>
      </p:sp>
      <p:pic>
        <p:nvPicPr>
          <p:cNvPr id="3074" name="Picture 2"/>
          <p:cNvPicPr>
            <a:picLocks noChangeAspect="1" noChangeArrowheads="1"/>
          </p:cNvPicPr>
          <p:nvPr/>
        </p:nvPicPr>
        <p:blipFill>
          <a:blip r:embed="rId2" cstate="print"/>
          <a:srcRect/>
          <a:stretch>
            <a:fillRect/>
          </a:stretch>
        </p:blipFill>
        <p:spPr bwMode="auto">
          <a:xfrm>
            <a:off x="888891" y="4214818"/>
            <a:ext cx="3981450" cy="8382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33352" y="5600721"/>
            <a:ext cx="4724400" cy="82867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4695825" y="5572140"/>
            <a:ext cx="4448175" cy="857250"/>
          </a:xfrm>
          <a:prstGeom prst="rect">
            <a:avLst/>
          </a:prstGeom>
          <a:noFill/>
          <a:ln w="9525">
            <a:noFill/>
            <a:miter lim="800000"/>
            <a:headEnd/>
            <a:tailEnd/>
          </a:ln>
        </p:spPr>
      </p:pic>
      <p:sp>
        <p:nvSpPr>
          <p:cNvPr id="7" name="文字方塊 6"/>
          <p:cNvSpPr txBox="1"/>
          <p:nvPr/>
        </p:nvSpPr>
        <p:spPr>
          <a:xfrm>
            <a:off x="5175171" y="4137732"/>
            <a:ext cx="3254481" cy="1077218"/>
          </a:xfrm>
          <a:prstGeom prst="rect">
            <a:avLst/>
          </a:prstGeom>
          <a:noFill/>
        </p:spPr>
        <p:txBody>
          <a:bodyPr wrap="none" rtlCol="0">
            <a:spAutoFit/>
          </a:bodyPr>
          <a:lstStyle/>
          <a:p>
            <a:r>
              <a:rPr lang="en-US" altLang="zh-TW" sz="1600" dirty="0" smtClean="0"/>
              <a:t>d:grid spacing </a:t>
            </a:r>
          </a:p>
          <a:p>
            <a:r>
              <a:rPr lang="en-US" altLang="zh-TW" sz="1600" dirty="0" smtClean="0"/>
              <a:t>K:von Karman constant(0.4)</a:t>
            </a:r>
          </a:p>
          <a:p>
            <a:r>
              <a:rPr lang="en-US" altLang="zh-TW" sz="1600" dirty="0" smtClean="0"/>
              <a:t>eta0 &amp; eta1: constant</a:t>
            </a:r>
          </a:p>
          <a:p>
            <a:r>
              <a:rPr lang="en-US" altLang="zh-TW" sz="1600" dirty="0" smtClean="0"/>
              <a:t>K</a:t>
            </a:r>
            <a:r>
              <a:rPr lang="en-US" altLang="zh-TW" sz="1600" baseline="-25000" dirty="0" smtClean="0"/>
              <a:t>H0</a:t>
            </a:r>
            <a:r>
              <a:rPr lang="en-US" altLang="zh-TW" sz="1600" dirty="0" smtClean="0"/>
              <a:t>:background diffusion coefficient</a:t>
            </a:r>
            <a:endParaRPr lang="zh-TW" altLang="en-US" sz="1600" dirty="0"/>
          </a:p>
        </p:txBody>
      </p:sp>
      <p:sp>
        <p:nvSpPr>
          <p:cNvPr id="8" name="文字方塊 7"/>
          <p:cNvSpPr txBox="1"/>
          <p:nvPr/>
        </p:nvSpPr>
        <p:spPr>
          <a:xfrm>
            <a:off x="1714480" y="6345816"/>
            <a:ext cx="2214578" cy="369332"/>
          </a:xfrm>
          <a:prstGeom prst="rect">
            <a:avLst/>
          </a:prstGeom>
          <a:noFill/>
        </p:spPr>
        <p:txBody>
          <a:bodyPr wrap="square" rtlCol="0">
            <a:spAutoFit/>
          </a:bodyPr>
          <a:lstStyle/>
          <a:p>
            <a:r>
              <a:rPr lang="en-US" altLang="zh-TW" dirty="0" smtClean="0"/>
              <a:t>Cartesian Coordinate</a:t>
            </a:r>
            <a:endParaRPr lang="zh-TW" altLang="en-US" dirty="0"/>
          </a:p>
        </p:txBody>
      </p:sp>
      <p:sp>
        <p:nvSpPr>
          <p:cNvPr id="9" name="文字方塊 8"/>
          <p:cNvSpPr txBox="1"/>
          <p:nvPr/>
        </p:nvSpPr>
        <p:spPr>
          <a:xfrm>
            <a:off x="5857884" y="6357958"/>
            <a:ext cx="2571768" cy="369332"/>
          </a:xfrm>
          <a:prstGeom prst="rect">
            <a:avLst/>
          </a:prstGeom>
          <a:noFill/>
        </p:spPr>
        <p:txBody>
          <a:bodyPr wrap="square" rtlCol="0">
            <a:spAutoFit/>
          </a:bodyPr>
          <a:lstStyle/>
          <a:p>
            <a:r>
              <a:rPr lang="en-US" altLang="zh-TW" dirty="0" smtClean="0"/>
              <a:t>Cylindrical Coordinate</a:t>
            </a:r>
            <a:endParaRPr lang="zh-TW" altLang="en-US" dirty="0"/>
          </a:p>
        </p:txBody>
      </p:sp>
      <p:sp>
        <p:nvSpPr>
          <p:cNvPr id="10" name="圓角矩形 9"/>
          <p:cNvSpPr/>
          <p:nvPr/>
        </p:nvSpPr>
        <p:spPr>
          <a:xfrm>
            <a:off x="285720" y="3786190"/>
            <a:ext cx="8715436" cy="29289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28596" y="3929066"/>
            <a:ext cx="4214842" cy="369332"/>
          </a:xfrm>
          <a:prstGeom prst="rect">
            <a:avLst/>
          </a:prstGeom>
          <a:noFill/>
        </p:spPr>
        <p:txBody>
          <a:bodyPr wrap="square" rtlCol="0">
            <a:spAutoFit/>
          </a:bodyPr>
          <a:lstStyle/>
          <a:p>
            <a:pPr>
              <a:buNone/>
            </a:pPr>
            <a:r>
              <a:rPr lang="zh-TW" altLang="en-US" dirty="0" smtClean="0">
                <a:latin typeface="標楷體" pitchFamily="65" charset="-120"/>
                <a:ea typeface="標楷體" pitchFamily="65" charset="-120"/>
              </a:rPr>
              <a:t>次網格尺度</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subgrid</a:t>
            </a:r>
            <a:r>
              <a:rPr lang="en-US" altLang="zh-TW" dirty="0" smtClean="0">
                <a:latin typeface="標楷體" pitchFamily="65" charset="-120"/>
                <a:ea typeface="標楷體" pitchFamily="65" charset="-120"/>
              </a:rPr>
              <a:t>-scale)</a:t>
            </a:r>
            <a:r>
              <a:rPr lang="zh-TW" altLang="en-US" dirty="0" smtClean="0">
                <a:latin typeface="標楷體" pitchFamily="65" charset="-120"/>
                <a:ea typeface="標楷體" pitchFamily="65" charset="-120"/>
              </a:rPr>
              <a:t>水平擴散</a:t>
            </a:r>
            <a:endParaRPr lang="en-US" altLang="zh-TW" dirty="0" smtClean="0">
              <a:latin typeface="標楷體" pitchFamily="65" charset="-120"/>
              <a:ea typeface="標楷體" pitchFamily="65" charset="-120"/>
            </a:endParaRPr>
          </a:p>
        </p:txBody>
      </p:sp>
      <p:sp>
        <p:nvSpPr>
          <p:cNvPr id="12" name="文字方塊 11"/>
          <p:cNvSpPr txBox="1"/>
          <p:nvPr/>
        </p:nvSpPr>
        <p:spPr>
          <a:xfrm>
            <a:off x="428596" y="5143512"/>
            <a:ext cx="4143404" cy="369332"/>
          </a:xfrm>
          <a:prstGeom prst="rect">
            <a:avLst/>
          </a:prstGeom>
          <a:noFill/>
        </p:spPr>
        <p:txBody>
          <a:bodyPr wrap="square" rtlCol="0">
            <a:spAutoFit/>
          </a:bodyPr>
          <a:lstStyle/>
          <a:p>
            <a:pPr>
              <a:buNone/>
            </a:pPr>
            <a:r>
              <a:rPr lang="en-US" altLang="zh-TW" dirty="0" smtClean="0">
                <a:latin typeface="Arial Unicode MS" pitchFamily="34" charset="-120"/>
                <a:ea typeface="Arial Unicode MS" pitchFamily="34" charset="-120"/>
                <a:cs typeface="Arial Unicode MS" pitchFamily="34" charset="-120"/>
              </a:rPr>
              <a:t>The deformation of horizontal wind</a:t>
            </a:r>
            <a:endParaRPr lang="zh-TW" altLang="en-US" dirty="0">
              <a:latin typeface="Arial Unicode MS" pitchFamily="34" charset="-120"/>
              <a:ea typeface="Arial Unicode MS" pitchFamily="34" charset="-120"/>
              <a:cs typeface="Arial Unicode MS" pitchFamily="34"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實驗設定</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en-US" altLang="zh-TW" sz="2400" dirty="0" smtClean="0"/>
              <a:t>CTL or 3D – in Cartesian coordinate</a:t>
            </a:r>
          </a:p>
          <a:p>
            <a:r>
              <a:rPr lang="en-US" altLang="zh-TW" sz="2400" dirty="0" smtClean="0"/>
              <a:t>SYM or 2D – in cylindrical coordinate</a:t>
            </a:r>
          </a:p>
          <a:p>
            <a:r>
              <a:rPr lang="en-US" altLang="zh-TW" sz="2400" dirty="0" smtClean="0"/>
              <a:t>Additional 3D – in Cartesian coordinate but the diffusion is calculated in cylindrical coordinate  </a:t>
            </a:r>
          </a:p>
          <a:p>
            <a:endParaRPr lang="en-US" altLang="zh-TW" sz="2400" dirty="0" smtClean="0"/>
          </a:p>
          <a:p>
            <a:endParaRPr lang="en-US" altLang="zh-TW" sz="2400" dirty="0" smtClean="0"/>
          </a:p>
          <a:p>
            <a:endParaRPr lang="en-US" altLang="zh-TW" sz="2400" dirty="0" smtClean="0"/>
          </a:p>
          <a:p>
            <a:r>
              <a:rPr lang="en-US" altLang="zh-TW" sz="2400" dirty="0" smtClean="0"/>
              <a:t>Additional 2D – in cylindrical coordinate but the diffusion is calculated in Cartesian coordinate</a:t>
            </a:r>
            <a:endParaRPr lang="zh-TW" altLang="en-US" sz="2400" dirty="0"/>
          </a:p>
        </p:txBody>
      </p:sp>
      <p:pic>
        <p:nvPicPr>
          <p:cNvPr id="4" name="Picture 3"/>
          <p:cNvPicPr>
            <a:picLocks noChangeAspect="1" noChangeArrowheads="1"/>
          </p:cNvPicPr>
          <p:nvPr/>
        </p:nvPicPr>
        <p:blipFill>
          <a:blip r:embed="rId3" cstate="print"/>
          <a:srcRect/>
          <a:stretch>
            <a:fillRect/>
          </a:stretch>
        </p:blipFill>
        <p:spPr bwMode="auto">
          <a:xfrm>
            <a:off x="2000232" y="5559998"/>
            <a:ext cx="4724400" cy="828675"/>
          </a:xfrm>
          <a:prstGeom prst="rect">
            <a:avLst/>
          </a:prstGeom>
          <a:noFill/>
          <a:ln w="9525">
            <a:noFill/>
            <a:miter lim="800000"/>
            <a:headEnd/>
            <a:tailEnd/>
          </a:ln>
        </p:spPr>
      </p:pic>
      <p:sp>
        <p:nvSpPr>
          <p:cNvPr id="5" name="文字方塊 4"/>
          <p:cNvSpPr txBox="1"/>
          <p:nvPr/>
        </p:nvSpPr>
        <p:spPr>
          <a:xfrm>
            <a:off x="3571868" y="6274378"/>
            <a:ext cx="2214578" cy="369332"/>
          </a:xfrm>
          <a:prstGeom prst="rect">
            <a:avLst/>
          </a:prstGeom>
          <a:noFill/>
        </p:spPr>
        <p:txBody>
          <a:bodyPr wrap="square" rtlCol="0">
            <a:spAutoFit/>
          </a:bodyPr>
          <a:lstStyle/>
          <a:p>
            <a:r>
              <a:rPr lang="en-US" altLang="zh-TW" dirty="0" smtClean="0"/>
              <a:t>Cartesian Coordinate</a:t>
            </a:r>
            <a:endParaRPr lang="zh-TW" altLang="en-US" dirty="0"/>
          </a:p>
        </p:txBody>
      </p:sp>
      <p:pic>
        <p:nvPicPr>
          <p:cNvPr id="6" name="Picture 4"/>
          <p:cNvPicPr>
            <a:picLocks noChangeAspect="1" noChangeArrowheads="1"/>
          </p:cNvPicPr>
          <p:nvPr/>
        </p:nvPicPr>
        <p:blipFill>
          <a:blip r:embed="rId4" cstate="print"/>
          <a:srcRect/>
          <a:stretch>
            <a:fillRect/>
          </a:stretch>
        </p:blipFill>
        <p:spPr bwMode="auto">
          <a:xfrm>
            <a:off x="2266965" y="3416858"/>
            <a:ext cx="4448175" cy="857250"/>
          </a:xfrm>
          <a:prstGeom prst="rect">
            <a:avLst/>
          </a:prstGeom>
          <a:noFill/>
          <a:ln w="9525">
            <a:noFill/>
            <a:miter lim="800000"/>
            <a:headEnd/>
            <a:tailEnd/>
          </a:ln>
        </p:spPr>
      </p:pic>
      <p:sp>
        <p:nvSpPr>
          <p:cNvPr id="7" name="文字方塊 6"/>
          <p:cNvSpPr txBox="1"/>
          <p:nvPr/>
        </p:nvSpPr>
        <p:spPr>
          <a:xfrm>
            <a:off x="3429024" y="4202676"/>
            <a:ext cx="2571768" cy="369332"/>
          </a:xfrm>
          <a:prstGeom prst="rect">
            <a:avLst/>
          </a:prstGeom>
          <a:noFill/>
        </p:spPr>
        <p:txBody>
          <a:bodyPr wrap="square" rtlCol="0">
            <a:spAutoFit/>
          </a:bodyPr>
          <a:lstStyle/>
          <a:p>
            <a:r>
              <a:rPr lang="en-US" altLang="zh-TW" dirty="0" smtClean="0"/>
              <a:t>Cylindrical Coordinate</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4500562" y="1071546"/>
            <a:ext cx="4643438" cy="2943718"/>
          </a:xfrm>
          <a:prstGeom prst="rect">
            <a:avLst/>
          </a:prstGeom>
          <a:noFill/>
          <a:ln w="9525">
            <a:noFill/>
            <a:miter lim="800000"/>
            <a:headEnd/>
            <a:tailEnd/>
          </a:ln>
        </p:spPr>
      </p:pic>
      <p:sp>
        <p:nvSpPr>
          <p:cNvPr id="2" name="標題 1"/>
          <p:cNvSpPr>
            <a:spLocks noGrp="1"/>
          </p:cNvSpPr>
          <p:nvPr>
            <p:ph type="title"/>
          </p:nvPr>
        </p:nvSpPr>
        <p:spPr/>
        <p:txBody>
          <a:bodyPr>
            <a:normAutofit fontScale="90000"/>
          </a:bodyPr>
          <a:lstStyle/>
          <a:p>
            <a:r>
              <a:rPr lang="zh-TW" altLang="en-US" dirty="0" smtClean="0">
                <a:latin typeface="標楷體" pitchFamily="65" charset="-120"/>
                <a:ea typeface="標楷體" pitchFamily="65" charset="-120"/>
              </a:rPr>
              <a:t>內核不對稱對於強度與結構的影響</a:t>
            </a:r>
            <a:endParaRPr lang="zh-TW" altLang="en-US" dirty="0"/>
          </a:p>
        </p:txBody>
      </p:sp>
      <p:pic>
        <p:nvPicPr>
          <p:cNvPr id="4100" name="Picture 4"/>
          <p:cNvPicPr>
            <a:picLocks noChangeAspect="1" noChangeArrowheads="1"/>
          </p:cNvPicPr>
          <p:nvPr/>
        </p:nvPicPr>
        <p:blipFill>
          <a:blip r:embed="rId4" cstate="print"/>
          <a:srcRect/>
          <a:stretch>
            <a:fillRect/>
          </a:stretch>
        </p:blipFill>
        <p:spPr bwMode="auto">
          <a:xfrm>
            <a:off x="71406" y="4000504"/>
            <a:ext cx="2714644" cy="2729896"/>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2811892" y="4025508"/>
            <a:ext cx="2714644" cy="2763122"/>
          </a:xfrm>
          <a:prstGeom prst="rect">
            <a:avLst/>
          </a:prstGeom>
          <a:noFill/>
          <a:ln w="9525">
            <a:noFill/>
            <a:miter lim="800000"/>
            <a:headEnd/>
            <a:tailEnd/>
          </a:ln>
        </p:spPr>
      </p:pic>
      <p:sp>
        <p:nvSpPr>
          <p:cNvPr id="8" name="橢圓 7"/>
          <p:cNvSpPr/>
          <p:nvPr/>
        </p:nvSpPr>
        <p:spPr>
          <a:xfrm>
            <a:off x="3883462" y="4801598"/>
            <a:ext cx="500066" cy="428628"/>
          </a:xfrm>
          <a:prstGeom prst="ellipse">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9" name="橢圓 8"/>
          <p:cNvSpPr/>
          <p:nvPr/>
        </p:nvSpPr>
        <p:spPr>
          <a:xfrm rot="19453011">
            <a:off x="4161749" y="5607578"/>
            <a:ext cx="428628" cy="357190"/>
          </a:xfrm>
          <a:prstGeom prst="ellipse">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10" name="橢圓 9"/>
          <p:cNvSpPr/>
          <p:nvPr/>
        </p:nvSpPr>
        <p:spPr>
          <a:xfrm rot="1912686">
            <a:off x="1311694" y="4730160"/>
            <a:ext cx="857256" cy="642942"/>
          </a:xfrm>
          <a:prstGeom prst="ellipse">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rot="2650147">
            <a:off x="808019" y="5401549"/>
            <a:ext cx="928694" cy="571504"/>
          </a:xfrm>
          <a:prstGeom prst="ellipse">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rot="20470108">
            <a:off x="3691917" y="5199229"/>
            <a:ext cx="357190" cy="642942"/>
          </a:xfrm>
          <a:prstGeom prst="ellipse">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13" name="橢圓 12"/>
          <p:cNvSpPr/>
          <p:nvPr/>
        </p:nvSpPr>
        <p:spPr>
          <a:xfrm rot="20476322">
            <a:off x="4454966" y="5015912"/>
            <a:ext cx="357190" cy="571504"/>
          </a:xfrm>
          <a:prstGeom prst="ellipse">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14" name="文字方塊 13"/>
          <p:cNvSpPr txBox="1"/>
          <p:nvPr/>
        </p:nvSpPr>
        <p:spPr>
          <a:xfrm>
            <a:off x="5520150" y="4274114"/>
            <a:ext cx="1357322" cy="369332"/>
          </a:xfrm>
          <a:prstGeom prst="rect">
            <a:avLst/>
          </a:prstGeom>
          <a:noFill/>
        </p:spPr>
        <p:txBody>
          <a:bodyPr wrap="square" rtlCol="0">
            <a:spAutoFit/>
          </a:bodyPr>
          <a:lstStyle/>
          <a:p>
            <a:r>
              <a:rPr lang="zh-TW" altLang="en-US" dirty="0" smtClean="0"/>
              <a:t>＠</a:t>
            </a:r>
            <a:r>
              <a:rPr lang="en-US" altLang="zh-TW" dirty="0" smtClean="0"/>
              <a:t>850hPa</a:t>
            </a:r>
            <a:endParaRPr lang="zh-TW" altLang="en-US" dirty="0"/>
          </a:p>
        </p:txBody>
      </p:sp>
      <p:sp>
        <p:nvSpPr>
          <p:cNvPr id="15" name="文字方塊 14"/>
          <p:cNvSpPr txBox="1"/>
          <p:nvPr/>
        </p:nvSpPr>
        <p:spPr>
          <a:xfrm>
            <a:off x="5429256" y="4643446"/>
            <a:ext cx="3857652" cy="1754326"/>
          </a:xfrm>
          <a:prstGeom prst="rect">
            <a:avLst/>
          </a:prstGeom>
          <a:noFill/>
        </p:spPr>
        <p:txBody>
          <a:bodyPr wrap="square" rtlCol="0">
            <a:spAutoFit/>
          </a:bodyPr>
          <a:lstStyle/>
          <a:p>
            <a:pPr marL="895350" indent="-895350"/>
            <a:r>
              <a:rPr lang="en-US" altLang="zh-TW" dirty="0" smtClean="0"/>
              <a:t>Contour: Total asymmetric geo-potential height</a:t>
            </a:r>
          </a:p>
          <a:p>
            <a:pPr marL="895350" indent="-895350"/>
            <a:endParaRPr lang="en-US" altLang="zh-TW" dirty="0" smtClean="0"/>
          </a:p>
          <a:p>
            <a:r>
              <a:rPr lang="en-US" altLang="zh-TW" dirty="0" smtClean="0"/>
              <a:t>Wang (2001,2002a,b) indicated these  asymmetries as convectively coupled vortex </a:t>
            </a:r>
            <a:r>
              <a:rPr lang="en-US" altLang="zh-TW" dirty="0" err="1" smtClean="0"/>
              <a:t>Rossby</a:t>
            </a:r>
            <a:r>
              <a:rPr lang="en-US" altLang="zh-TW" dirty="0" smtClean="0"/>
              <a:t> waves.</a:t>
            </a:r>
            <a:endParaRPr lang="zh-TW" altLang="en-US" dirty="0"/>
          </a:p>
        </p:txBody>
      </p:sp>
      <p:pic>
        <p:nvPicPr>
          <p:cNvPr id="4098" name="Picture 2"/>
          <p:cNvPicPr>
            <a:picLocks noGrp="1" noChangeAspect="1" noChangeArrowheads="1"/>
          </p:cNvPicPr>
          <p:nvPr>
            <p:ph idx="1"/>
          </p:nvPr>
        </p:nvPicPr>
        <p:blipFill>
          <a:blip r:embed="rId6" cstate="print"/>
          <a:srcRect/>
          <a:stretch>
            <a:fillRect/>
          </a:stretch>
        </p:blipFill>
        <p:spPr bwMode="auto">
          <a:xfrm>
            <a:off x="0" y="1142984"/>
            <a:ext cx="4572000" cy="2860589"/>
          </a:xfrm>
          <a:prstGeom prst="rect">
            <a:avLst/>
          </a:prstGeom>
          <a:noFill/>
          <a:ln w="9525">
            <a:noFill/>
            <a:miter lim="800000"/>
            <a:headEnd/>
            <a:tailEnd/>
          </a:ln>
        </p:spPr>
      </p:pic>
      <p:sp>
        <p:nvSpPr>
          <p:cNvPr id="17" name="文字方塊 16"/>
          <p:cNvSpPr txBox="1"/>
          <p:nvPr/>
        </p:nvSpPr>
        <p:spPr>
          <a:xfrm>
            <a:off x="1500166" y="4857760"/>
            <a:ext cx="357190" cy="369332"/>
          </a:xfrm>
          <a:prstGeom prst="rect">
            <a:avLst/>
          </a:prstGeom>
          <a:noFill/>
        </p:spPr>
        <p:txBody>
          <a:bodyPr wrap="square" rtlCol="0">
            <a:spAutoFit/>
          </a:bodyPr>
          <a:lstStyle/>
          <a:p>
            <a:r>
              <a:rPr lang="en-US" altLang="zh-TW" b="1" dirty="0" smtClean="0">
                <a:solidFill>
                  <a:srgbClr val="FF0000"/>
                </a:solidFill>
              </a:rPr>
              <a:t>H</a:t>
            </a:r>
            <a:endParaRPr lang="zh-TW" altLang="en-US" b="1" dirty="0">
              <a:solidFill>
                <a:srgbClr val="FF0000"/>
              </a:solidFill>
            </a:endParaRPr>
          </a:p>
        </p:txBody>
      </p:sp>
      <p:sp>
        <p:nvSpPr>
          <p:cNvPr id="18" name="文字方塊 17"/>
          <p:cNvSpPr txBox="1"/>
          <p:nvPr/>
        </p:nvSpPr>
        <p:spPr>
          <a:xfrm>
            <a:off x="1071538" y="5500702"/>
            <a:ext cx="357190" cy="369332"/>
          </a:xfrm>
          <a:prstGeom prst="rect">
            <a:avLst/>
          </a:prstGeom>
          <a:noFill/>
        </p:spPr>
        <p:txBody>
          <a:bodyPr wrap="square" rtlCol="0">
            <a:spAutoFit/>
          </a:bodyPr>
          <a:lstStyle/>
          <a:p>
            <a:r>
              <a:rPr lang="en-US" altLang="zh-TW" b="1" dirty="0" smtClean="0">
                <a:solidFill>
                  <a:srgbClr val="0070C0"/>
                </a:solidFill>
              </a:rPr>
              <a:t>L</a:t>
            </a:r>
            <a:endParaRPr lang="zh-TW" altLang="en-US" b="1" dirty="0">
              <a:solidFill>
                <a:srgbClr val="0070C0"/>
              </a:solidFill>
            </a:endParaRPr>
          </a:p>
        </p:txBody>
      </p:sp>
      <p:sp>
        <p:nvSpPr>
          <p:cNvPr id="19" name="文字方塊 18"/>
          <p:cNvSpPr txBox="1"/>
          <p:nvPr/>
        </p:nvSpPr>
        <p:spPr>
          <a:xfrm>
            <a:off x="4000496" y="4857760"/>
            <a:ext cx="357190" cy="369332"/>
          </a:xfrm>
          <a:prstGeom prst="rect">
            <a:avLst/>
          </a:prstGeom>
          <a:noFill/>
        </p:spPr>
        <p:txBody>
          <a:bodyPr wrap="square" rtlCol="0">
            <a:spAutoFit/>
          </a:bodyPr>
          <a:lstStyle/>
          <a:p>
            <a:r>
              <a:rPr lang="en-US" altLang="zh-TW" b="1" dirty="0" smtClean="0">
                <a:solidFill>
                  <a:srgbClr val="FF0000"/>
                </a:solidFill>
              </a:rPr>
              <a:t>H</a:t>
            </a:r>
            <a:endParaRPr lang="zh-TW" altLang="en-US" b="1" dirty="0">
              <a:solidFill>
                <a:srgbClr val="FF0000"/>
              </a:solidFill>
            </a:endParaRPr>
          </a:p>
        </p:txBody>
      </p:sp>
      <p:sp>
        <p:nvSpPr>
          <p:cNvPr id="20" name="文字方塊 19"/>
          <p:cNvSpPr txBox="1"/>
          <p:nvPr/>
        </p:nvSpPr>
        <p:spPr>
          <a:xfrm>
            <a:off x="4214810" y="5572140"/>
            <a:ext cx="357190" cy="369332"/>
          </a:xfrm>
          <a:prstGeom prst="rect">
            <a:avLst/>
          </a:prstGeom>
          <a:noFill/>
        </p:spPr>
        <p:txBody>
          <a:bodyPr wrap="square" rtlCol="0">
            <a:spAutoFit/>
          </a:bodyPr>
          <a:lstStyle/>
          <a:p>
            <a:r>
              <a:rPr lang="en-US" altLang="zh-TW" b="1" dirty="0" smtClean="0">
                <a:solidFill>
                  <a:srgbClr val="FF0000"/>
                </a:solidFill>
              </a:rPr>
              <a:t>H</a:t>
            </a:r>
            <a:endParaRPr lang="zh-TW" altLang="en-US" b="1" dirty="0">
              <a:solidFill>
                <a:srgbClr val="FF0000"/>
              </a:solidFill>
            </a:endParaRPr>
          </a:p>
        </p:txBody>
      </p:sp>
      <p:sp>
        <p:nvSpPr>
          <p:cNvPr id="21" name="文字方塊 20"/>
          <p:cNvSpPr txBox="1"/>
          <p:nvPr/>
        </p:nvSpPr>
        <p:spPr>
          <a:xfrm>
            <a:off x="3714744" y="5345684"/>
            <a:ext cx="357190" cy="369332"/>
          </a:xfrm>
          <a:prstGeom prst="rect">
            <a:avLst/>
          </a:prstGeom>
          <a:noFill/>
        </p:spPr>
        <p:txBody>
          <a:bodyPr wrap="square" rtlCol="0">
            <a:spAutoFit/>
          </a:bodyPr>
          <a:lstStyle/>
          <a:p>
            <a:r>
              <a:rPr lang="en-US" altLang="zh-TW" b="1" dirty="0" smtClean="0">
                <a:solidFill>
                  <a:srgbClr val="0070C0"/>
                </a:solidFill>
              </a:rPr>
              <a:t>L</a:t>
            </a:r>
            <a:endParaRPr lang="zh-TW" altLang="en-US" b="1" dirty="0">
              <a:solidFill>
                <a:srgbClr val="0070C0"/>
              </a:solidFill>
            </a:endParaRPr>
          </a:p>
        </p:txBody>
      </p:sp>
      <p:sp>
        <p:nvSpPr>
          <p:cNvPr id="22" name="文字方塊 21"/>
          <p:cNvSpPr txBox="1"/>
          <p:nvPr/>
        </p:nvSpPr>
        <p:spPr>
          <a:xfrm>
            <a:off x="4429124" y="5072074"/>
            <a:ext cx="357190" cy="369332"/>
          </a:xfrm>
          <a:prstGeom prst="rect">
            <a:avLst/>
          </a:prstGeom>
          <a:noFill/>
        </p:spPr>
        <p:txBody>
          <a:bodyPr wrap="square" rtlCol="0">
            <a:spAutoFit/>
          </a:bodyPr>
          <a:lstStyle/>
          <a:p>
            <a:r>
              <a:rPr lang="en-US" altLang="zh-TW" b="1" dirty="0" smtClean="0">
                <a:solidFill>
                  <a:srgbClr val="0070C0"/>
                </a:solidFill>
              </a:rPr>
              <a:t>L</a:t>
            </a:r>
            <a:endParaRPr lang="zh-TW" altLang="en-US" b="1"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TotalTime>
  <Words>1099</Words>
  <Application>Microsoft Office PowerPoint</Application>
  <PresentationFormat>如螢幕大小 (4:3)</PresentationFormat>
  <Paragraphs>150</Paragraphs>
  <Slides>19</Slides>
  <Notes>8</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19</vt:i4>
      </vt:variant>
    </vt:vector>
  </HeadingPairs>
  <TitlesOfParts>
    <vt:vector size="21" baseType="lpstr">
      <vt:lpstr>Office 佈景主題</vt:lpstr>
      <vt:lpstr>方程式</vt:lpstr>
      <vt:lpstr>The Effect of Internally Generated Inner-Core Asymmetries on Tropical Cyclone Potential Intensity</vt:lpstr>
      <vt:lpstr>大綱</vt:lpstr>
      <vt:lpstr>Carnot Heat Engine</vt:lpstr>
      <vt:lpstr>前言(一)</vt:lpstr>
      <vt:lpstr>前言(二)</vt:lpstr>
      <vt:lpstr>研究動機</vt:lpstr>
      <vt:lpstr>模式設定</vt:lpstr>
      <vt:lpstr>實驗設定</vt:lpstr>
      <vt:lpstr>內核不對稱對於強度與結構的影響</vt:lpstr>
      <vt:lpstr>投影片 10</vt:lpstr>
      <vt:lpstr>眼牆傾斜與熱帶氣旋的最大強度</vt:lpstr>
      <vt:lpstr>眼牆傾斜與熱帶氣旋的最大強度</vt:lpstr>
      <vt:lpstr>投影片 13</vt:lpstr>
      <vt:lpstr>收支分析</vt:lpstr>
      <vt:lpstr>角動量收支</vt:lpstr>
      <vt:lpstr>位渦收支</vt:lpstr>
      <vt:lpstr>相當位溫收支</vt:lpstr>
      <vt:lpstr>結論</vt:lpstr>
      <vt:lpstr>投影片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Internally Generated Inner-Core Asymmetries on Tropical Cyclone Potential Intensity</dc:title>
  <dc:creator>Dennis</dc:creator>
  <cp:lastModifiedBy>water</cp:lastModifiedBy>
  <cp:revision>74</cp:revision>
  <dcterms:created xsi:type="dcterms:W3CDTF">2010-04-12T01:59:00Z</dcterms:created>
  <dcterms:modified xsi:type="dcterms:W3CDTF">2010-04-12T17:41:44Z</dcterms:modified>
</cp:coreProperties>
</file>