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75" r:id="rId4"/>
    <p:sldId id="278" r:id="rId5"/>
    <p:sldId id="279" r:id="rId6"/>
    <p:sldId id="276" r:id="rId7"/>
    <p:sldId id="258" r:id="rId8"/>
    <p:sldId id="277" r:id="rId9"/>
    <p:sldId id="280" r:id="rId10"/>
    <p:sldId id="282" r:id="rId11"/>
    <p:sldId id="261" r:id="rId12"/>
    <p:sldId id="263" r:id="rId13"/>
    <p:sldId id="262" r:id="rId14"/>
    <p:sldId id="264" r:id="rId15"/>
    <p:sldId id="265" r:id="rId16"/>
    <p:sldId id="266" r:id="rId17"/>
    <p:sldId id="267" r:id="rId18"/>
    <p:sldId id="268" r:id="rId19"/>
    <p:sldId id="269" r:id="rId20"/>
    <p:sldId id="270" r:id="rId21"/>
    <p:sldId id="271" r:id="rId22"/>
    <p:sldId id="272" r:id="rId23"/>
    <p:sldId id="283" r:id="rId24"/>
    <p:sldId id="284" r:id="rId2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47" autoAdjust="0"/>
  </p:normalViewPr>
  <p:slideViewPr>
    <p:cSldViewPr>
      <p:cViewPr varScale="1">
        <p:scale>
          <a:sx n="95" d="100"/>
          <a:sy n="95" d="100"/>
        </p:scale>
        <p:origin x="-145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72508E-76DD-4F36-806A-2981980D4FD4}" type="datetimeFigureOut">
              <a:rPr lang="zh-TW" altLang="en-US" smtClean="0"/>
              <a:pPr/>
              <a:t>2010/4/8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03C7B4-7C7A-4F20-BCE0-E42E8A84AA67}"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實線：相關係數</a:t>
            </a:r>
            <a:endParaRPr lang="en-US" altLang="zh-TW" dirty="0" smtClean="0"/>
          </a:p>
          <a:p>
            <a:r>
              <a:rPr lang="zh-TW" altLang="en-US" dirty="0" smtClean="0"/>
              <a:t>虛線：有</a:t>
            </a:r>
            <a:r>
              <a:rPr lang="en-US" altLang="zh-TW" dirty="0" smtClean="0"/>
              <a:t>95%</a:t>
            </a:r>
            <a:r>
              <a:rPr lang="zh-TW" altLang="en-US" dirty="0" smtClean="0"/>
              <a:t>明顯相關的相關係數</a:t>
            </a:r>
            <a:endParaRPr lang="en-US" altLang="zh-TW" dirty="0" smtClean="0"/>
          </a:p>
        </p:txBody>
      </p:sp>
      <p:sp>
        <p:nvSpPr>
          <p:cNvPr id="4" name="投影片編號版面配置區 3"/>
          <p:cNvSpPr>
            <a:spLocks noGrp="1"/>
          </p:cNvSpPr>
          <p:nvPr>
            <p:ph type="sldNum" sz="quarter" idx="10"/>
          </p:nvPr>
        </p:nvSpPr>
        <p:spPr/>
        <p:txBody>
          <a:bodyPr/>
          <a:lstStyle/>
          <a:p>
            <a:fld id="{EC03C7B4-7C7A-4F20-BCE0-E42E8A84AA67}" type="slidenum">
              <a:rPr lang="zh-TW" altLang="en-US" smtClean="0"/>
              <a:pPr/>
              <a:t>17</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虛線</a:t>
            </a:r>
            <a:r>
              <a:rPr lang="en-US" altLang="zh-TW" dirty="0" smtClean="0"/>
              <a:t>:</a:t>
            </a:r>
            <a:r>
              <a:rPr lang="zh-TW" altLang="en-US" dirty="0" smtClean="0"/>
              <a:t>溫度</a:t>
            </a:r>
            <a:endParaRPr lang="en-US" altLang="zh-TW" dirty="0" smtClean="0"/>
          </a:p>
          <a:p>
            <a:r>
              <a:rPr lang="en-US" altLang="zh-TW" dirty="0" smtClean="0"/>
              <a:t>A&amp;D : activation of cloud</a:t>
            </a:r>
            <a:r>
              <a:rPr lang="en-US" altLang="zh-TW" baseline="0" dirty="0" smtClean="0"/>
              <a:t> droplets</a:t>
            </a:r>
            <a:r>
              <a:rPr lang="zh-TW" altLang="en-US" baseline="0" dirty="0" smtClean="0"/>
              <a:t>主要開始於雲底，再上升區由</a:t>
            </a:r>
            <a:r>
              <a:rPr lang="en-US" altLang="zh-TW" baseline="0" dirty="0" smtClean="0"/>
              <a:t>condensation</a:t>
            </a:r>
            <a:r>
              <a:rPr lang="zh-TW" altLang="en-US" baseline="0" dirty="0" smtClean="0"/>
              <a:t>的作用成長，在下沉區因</a:t>
            </a:r>
            <a:r>
              <a:rPr lang="en-US" altLang="zh-TW" baseline="0" dirty="0" smtClean="0"/>
              <a:t>evaporation</a:t>
            </a:r>
            <a:r>
              <a:rPr lang="zh-TW" altLang="en-US" baseline="0" dirty="0" smtClean="0"/>
              <a:t>的作用而使</a:t>
            </a:r>
            <a:r>
              <a:rPr lang="en-US" altLang="zh-TW" baseline="0" dirty="0" smtClean="0"/>
              <a:t>LWC</a:t>
            </a:r>
            <a:r>
              <a:rPr lang="zh-TW" altLang="en-US" baseline="0" dirty="0" smtClean="0"/>
              <a:t>減少</a:t>
            </a:r>
            <a:endParaRPr lang="en-US" altLang="zh-TW" baseline="0" dirty="0" smtClean="0"/>
          </a:p>
          <a:p>
            <a:r>
              <a:rPr lang="en-US" altLang="zh-TW" dirty="0" smtClean="0"/>
              <a:t>B&amp;E</a:t>
            </a:r>
            <a:r>
              <a:rPr lang="en-US" altLang="zh-TW" baseline="0" dirty="0" smtClean="0"/>
              <a:t> : model</a:t>
            </a:r>
            <a:r>
              <a:rPr lang="zh-TW" altLang="en-US" baseline="0" dirty="0" smtClean="0"/>
              <a:t>裡面 產生</a:t>
            </a:r>
            <a:r>
              <a:rPr lang="en-US" altLang="zh-TW" baseline="0" dirty="0" smtClean="0"/>
              <a:t>ice</a:t>
            </a:r>
            <a:r>
              <a:rPr lang="zh-TW" altLang="en-US" baseline="0" dirty="0" smtClean="0"/>
              <a:t>最主要的作用是</a:t>
            </a:r>
            <a:r>
              <a:rPr lang="en-US" altLang="zh-TW" baseline="0" dirty="0" smtClean="0"/>
              <a:t>immersion freezing(</a:t>
            </a:r>
            <a:r>
              <a:rPr lang="zh-TW" altLang="en-US" baseline="0" dirty="0" smtClean="0"/>
              <a:t>浸泡冷凝</a:t>
            </a:r>
            <a:r>
              <a:rPr lang="en-US" altLang="zh-TW" baseline="0" dirty="0" smtClean="0"/>
              <a:t>)</a:t>
            </a:r>
            <a:r>
              <a:rPr lang="zh-TW" altLang="en-US" baseline="0" dirty="0" smtClean="0"/>
              <a:t>，即在接近雲頂的過飽和區將較大的雲滴轉換成冰或冰晶</a:t>
            </a:r>
            <a:endParaRPr lang="en-US" altLang="zh-TW" baseline="0" dirty="0" smtClean="0"/>
          </a:p>
          <a:p>
            <a:r>
              <a:rPr lang="en-US" altLang="zh-TW" baseline="0" dirty="0" smtClean="0"/>
              <a:t>C&amp;F</a:t>
            </a:r>
            <a:r>
              <a:rPr lang="zh-TW" altLang="en-US" baseline="0" dirty="0" smtClean="0"/>
              <a:t> </a:t>
            </a:r>
            <a:r>
              <a:rPr lang="en-US" altLang="zh-TW" baseline="0" dirty="0" smtClean="0"/>
              <a:t>:</a:t>
            </a:r>
            <a:r>
              <a:rPr lang="zh-TW" altLang="en-US" baseline="0" dirty="0" smtClean="0"/>
              <a:t> </a:t>
            </a:r>
            <a:r>
              <a:rPr lang="en-US" altLang="zh-TW" baseline="0" dirty="0" smtClean="0"/>
              <a:t>snow</a:t>
            </a:r>
            <a:r>
              <a:rPr lang="zh-TW" altLang="en-US" baseline="0" dirty="0" smtClean="0"/>
              <a:t>的初始是由</a:t>
            </a:r>
            <a:r>
              <a:rPr lang="en-US" altLang="zh-TW" baseline="0" dirty="0" err="1" smtClean="0"/>
              <a:t>autoconversion</a:t>
            </a:r>
            <a:r>
              <a:rPr lang="zh-TW" altLang="en-US" baseline="0" dirty="0" smtClean="0"/>
              <a:t>的作用，將雲冰轉成雪</a:t>
            </a:r>
            <a:endParaRPr lang="en-US" altLang="zh-TW" baseline="0" dirty="0" smtClean="0"/>
          </a:p>
          <a:p>
            <a:endParaRPr lang="en-US" altLang="zh-TW" baseline="0" dirty="0" smtClean="0"/>
          </a:p>
          <a:p>
            <a:r>
              <a:rPr lang="zh-TW" altLang="en-US" baseline="0" dirty="0" smtClean="0"/>
              <a:t>冰和雪都在接近雲頂處形成，但是雪的初始位置較低，並且雪的成長和上升運動有關。</a:t>
            </a:r>
            <a:endParaRPr lang="en-US" altLang="zh-TW" baseline="0" dirty="0" smtClean="0"/>
          </a:p>
        </p:txBody>
      </p:sp>
      <p:sp>
        <p:nvSpPr>
          <p:cNvPr id="4" name="投影片編號版面配置區 3"/>
          <p:cNvSpPr>
            <a:spLocks noGrp="1"/>
          </p:cNvSpPr>
          <p:nvPr>
            <p:ph type="sldNum" sz="quarter" idx="10"/>
          </p:nvPr>
        </p:nvSpPr>
        <p:spPr/>
        <p:txBody>
          <a:bodyPr/>
          <a:lstStyle/>
          <a:p>
            <a:fld id="{EC03C7B4-7C7A-4F20-BCE0-E42E8A84AA67}" type="slidenum">
              <a:rPr lang="zh-TW" altLang="en-US" smtClean="0"/>
              <a:pPr/>
              <a:t>18</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10d</a:t>
            </a:r>
            <a:r>
              <a:rPr lang="zh-TW" altLang="en-US" dirty="0" smtClean="0"/>
              <a:t>顯示所有模式的</a:t>
            </a:r>
            <a:r>
              <a:rPr lang="en-US" altLang="zh-TW" dirty="0" smtClean="0"/>
              <a:t>IWP</a:t>
            </a:r>
            <a:r>
              <a:rPr lang="zh-TW" altLang="en-US" dirty="0" smtClean="0"/>
              <a:t>變異量都比觀測大很多</a:t>
            </a:r>
            <a:endParaRPr lang="en-US" altLang="zh-TW" dirty="0" smtClean="0"/>
          </a:p>
          <a:p>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然而</a:t>
            </a:r>
            <a:r>
              <a:rPr lang="en-US" altLang="zh-TW" dirty="0" smtClean="0"/>
              <a:t>cloud</a:t>
            </a:r>
            <a:r>
              <a:rPr lang="en-US" altLang="zh-TW" baseline="0" dirty="0" smtClean="0"/>
              <a:t> water droplets</a:t>
            </a:r>
            <a:r>
              <a:rPr lang="zh-TW" altLang="en-US" baseline="0" dirty="0" smtClean="0"/>
              <a:t>是由</a:t>
            </a:r>
            <a:r>
              <a:rPr lang="en-US" altLang="zh-TW" baseline="0" dirty="0" smtClean="0"/>
              <a:t>condensation</a:t>
            </a:r>
            <a:r>
              <a:rPr lang="zh-TW" altLang="en-US" baseline="0" dirty="0" smtClean="0"/>
              <a:t>成長，所以增加</a:t>
            </a:r>
            <a:r>
              <a:rPr lang="en-US" altLang="zh-TW" baseline="0" dirty="0" smtClean="0"/>
              <a:t>N0s</a:t>
            </a:r>
            <a:r>
              <a:rPr lang="zh-TW" altLang="en-US" baseline="0" dirty="0" smtClean="0"/>
              <a:t>會造成更多</a:t>
            </a:r>
            <a:r>
              <a:rPr lang="en-US" altLang="zh-TW" baseline="0" dirty="0" smtClean="0"/>
              <a:t>vapor </a:t>
            </a:r>
            <a:r>
              <a:rPr lang="zh-TW" altLang="en-US" baseline="0" dirty="0" smtClean="0"/>
              <a:t>變成</a:t>
            </a:r>
            <a:r>
              <a:rPr lang="en-US" altLang="zh-TW" baseline="0" dirty="0" smtClean="0"/>
              <a:t>snow(10d)</a:t>
            </a:r>
            <a:r>
              <a:rPr lang="zh-TW" altLang="en-US" baseline="0" dirty="0" smtClean="0"/>
              <a:t>，就使得變成</a:t>
            </a:r>
            <a:r>
              <a:rPr lang="en-US" altLang="zh-TW" baseline="0" dirty="0" smtClean="0"/>
              <a:t>cloud droplets</a:t>
            </a:r>
            <a:r>
              <a:rPr lang="zh-TW" altLang="en-US" baseline="0" dirty="0" smtClean="0"/>
              <a:t>的</a:t>
            </a:r>
            <a:r>
              <a:rPr lang="en-US" altLang="zh-TW" baseline="0" dirty="0" smtClean="0"/>
              <a:t>vapor</a:t>
            </a:r>
            <a:r>
              <a:rPr lang="zh-TW" altLang="en-US" baseline="0" dirty="0" smtClean="0"/>
              <a:t>減少 </a:t>
            </a:r>
            <a:r>
              <a:rPr lang="en-US" altLang="zh-TW" baseline="0" dirty="0" smtClean="0"/>
              <a:t>(10c)</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baseline="0" dirty="0" smtClean="0"/>
              <a:t>所以一開始給定較大的</a:t>
            </a:r>
            <a:r>
              <a:rPr lang="en-US" altLang="zh-TW" baseline="0" dirty="0" smtClean="0"/>
              <a:t>N0s</a:t>
            </a:r>
            <a:r>
              <a:rPr lang="zh-TW" altLang="en-US" baseline="0" dirty="0" smtClean="0"/>
              <a:t>會使</a:t>
            </a:r>
            <a:r>
              <a:rPr lang="en-US" altLang="zh-TW" baseline="0" dirty="0" smtClean="0"/>
              <a:t>LWC</a:t>
            </a:r>
            <a:r>
              <a:rPr lang="zh-TW" altLang="en-US" baseline="0" dirty="0" smtClean="0"/>
              <a:t>減少，因為</a:t>
            </a:r>
            <a:r>
              <a:rPr lang="en-US" altLang="zh-TW" baseline="0" dirty="0" smtClean="0"/>
              <a:t>vapor</a:t>
            </a:r>
            <a:r>
              <a:rPr lang="zh-TW" altLang="en-US" baseline="0" dirty="0" smtClean="0"/>
              <a:t>和</a:t>
            </a:r>
            <a:r>
              <a:rPr lang="en-US" altLang="zh-TW" baseline="0" dirty="0" smtClean="0"/>
              <a:t>cloud droplet</a:t>
            </a:r>
            <a:r>
              <a:rPr lang="zh-TW" altLang="en-US" baseline="0" dirty="0" smtClean="0"/>
              <a:t>會被拿去變成</a:t>
            </a:r>
            <a:r>
              <a:rPr lang="en-US" altLang="zh-TW" baseline="0" dirty="0" smtClean="0"/>
              <a:t>snow</a:t>
            </a:r>
          </a:p>
        </p:txBody>
      </p:sp>
      <p:sp>
        <p:nvSpPr>
          <p:cNvPr id="4" name="投影片編號版面配置區 3"/>
          <p:cNvSpPr>
            <a:spLocks noGrp="1"/>
          </p:cNvSpPr>
          <p:nvPr>
            <p:ph type="sldNum" sz="quarter" idx="10"/>
          </p:nvPr>
        </p:nvSpPr>
        <p:spPr/>
        <p:txBody>
          <a:bodyPr/>
          <a:lstStyle/>
          <a:p>
            <a:fld id="{EC03C7B4-7C7A-4F20-BCE0-E42E8A84AA67}" type="slidenum">
              <a:rPr lang="zh-TW" altLang="en-US" smtClean="0"/>
              <a:pPr/>
              <a:t>19</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4C79440E-F725-467A-A8E0-8A878531D319}" type="datetimeFigureOut">
              <a:rPr lang="zh-TW" altLang="en-US" smtClean="0"/>
              <a:pPr/>
              <a:t>2010/4/8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09547A6-5960-44AE-B9C8-F0E142147342}"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C79440E-F725-467A-A8E0-8A878531D319}" type="datetimeFigureOut">
              <a:rPr lang="zh-TW" altLang="en-US" smtClean="0"/>
              <a:pPr/>
              <a:t>2010/4/8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09547A6-5960-44AE-B9C8-F0E142147342}"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C79440E-F725-467A-A8E0-8A878531D319}" type="datetimeFigureOut">
              <a:rPr lang="zh-TW" altLang="en-US" smtClean="0"/>
              <a:pPr/>
              <a:t>2010/4/8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09547A6-5960-44AE-B9C8-F0E142147342}"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C79440E-F725-467A-A8E0-8A878531D319}" type="datetimeFigureOut">
              <a:rPr lang="zh-TW" altLang="en-US" smtClean="0"/>
              <a:pPr/>
              <a:t>2010/4/8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09547A6-5960-44AE-B9C8-F0E142147342}"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4C79440E-F725-467A-A8E0-8A878531D319}" type="datetimeFigureOut">
              <a:rPr lang="zh-TW" altLang="en-US" smtClean="0"/>
              <a:pPr/>
              <a:t>2010/4/8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09547A6-5960-44AE-B9C8-F0E142147342}"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4C79440E-F725-467A-A8E0-8A878531D319}" type="datetimeFigureOut">
              <a:rPr lang="zh-TW" altLang="en-US" smtClean="0"/>
              <a:pPr/>
              <a:t>2010/4/8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09547A6-5960-44AE-B9C8-F0E142147342}"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4C79440E-F725-467A-A8E0-8A878531D319}" type="datetimeFigureOut">
              <a:rPr lang="zh-TW" altLang="en-US" smtClean="0"/>
              <a:pPr/>
              <a:t>2010/4/8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09547A6-5960-44AE-B9C8-F0E142147342}"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4C79440E-F725-467A-A8E0-8A878531D319}" type="datetimeFigureOut">
              <a:rPr lang="zh-TW" altLang="en-US" smtClean="0"/>
              <a:pPr/>
              <a:t>2010/4/8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09547A6-5960-44AE-B9C8-F0E142147342}"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C79440E-F725-467A-A8E0-8A878531D319}" type="datetimeFigureOut">
              <a:rPr lang="zh-TW" altLang="en-US" smtClean="0"/>
              <a:pPr/>
              <a:t>2010/4/8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09547A6-5960-44AE-B9C8-F0E142147342}"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C79440E-F725-467A-A8E0-8A878531D319}" type="datetimeFigureOut">
              <a:rPr lang="zh-TW" altLang="en-US" smtClean="0"/>
              <a:pPr/>
              <a:t>2010/4/8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09547A6-5960-44AE-B9C8-F0E142147342}"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C79440E-F725-467A-A8E0-8A878531D319}" type="datetimeFigureOut">
              <a:rPr lang="zh-TW" altLang="en-US" smtClean="0"/>
              <a:pPr/>
              <a:t>2010/4/8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09547A6-5960-44AE-B9C8-F0E142147342}"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9440E-F725-467A-A8E0-8A878531D319}" type="datetimeFigureOut">
              <a:rPr lang="zh-TW" altLang="en-US" smtClean="0"/>
              <a:pPr/>
              <a:t>2010/4/8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547A6-5960-44AE-B9C8-F0E142147342}"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571481"/>
            <a:ext cx="7772400" cy="3028970"/>
          </a:xfrm>
        </p:spPr>
        <p:txBody>
          <a:bodyPr>
            <a:noAutofit/>
          </a:bodyPr>
          <a:lstStyle/>
          <a:p>
            <a:r>
              <a:rPr lang="en-US" altLang="zh-TW" sz="3600" dirty="0" smtClean="0"/>
              <a:t>Investigation of Microphysical Parameterizations of Snow and Ice in Arctic Clouds during M-PACE through Model-Observation Comparisons</a:t>
            </a:r>
            <a:endParaRPr lang="zh-TW" altLang="en-US" sz="3600" dirty="0"/>
          </a:p>
        </p:txBody>
      </p:sp>
      <p:sp>
        <p:nvSpPr>
          <p:cNvPr id="3" name="副標題 2"/>
          <p:cNvSpPr>
            <a:spLocks noGrp="1"/>
          </p:cNvSpPr>
          <p:nvPr>
            <p:ph type="subTitle" idx="1"/>
          </p:nvPr>
        </p:nvSpPr>
        <p:spPr/>
        <p:txBody>
          <a:bodyPr>
            <a:normAutofit/>
          </a:bodyPr>
          <a:lstStyle/>
          <a:p>
            <a:r>
              <a:rPr lang="en-US" altLang="zh-TW" dirty="0" smtClean="0"/>
              <a:t>Prudence </a:t>
            </a:r>
            <a:r>
              <a:rPr lang="en-US" altLang="zh-TW" dirty="0" err="1" smtClean="0"/>
              <a:t>Chien</a:t>
            </a:r>
            <a:endParaRPr lang="en-US" altLang="zh-TW" dirty="0"/>
          </a:p>
          <a:p>
            <a:r>
              <a:rPr lang="en-US" altLang="zh-TW" dirty="0" smtClean="0"/>
              <a:t>2010/4/6</a:t>
            </a:r>
            <a:endParaRPr lang="zh-TW" altLang="en-US" dirty="0"/>
          </a:p>
        </p:txBody>
      </p:sp>
      <p:sp>
        <p:nvSpPr>
          <p:cNvPr id="4" name="矩形 3"/>
          <p:cNvSpPr/>
          <p:nvPr/>
        </p:nvSpPr>
        <p:spPr>
          <a:xfrm>
            <a:off x="214282" y="5500702"/>
            <a:ext cx="8715436" cy="1200329"/>
          </a:xfrm>
          <a:prstGeom prst="rect">
            <a:avLst/>
          </a:prstGeom>
        </p:spPr>
        <p:txBody>
          <a:bodyPr wrap="square">
            <a:spAutoFit/>
          </a:bodyPr>
          <a:lstStyle/>
          <a:p>
            <a:r>
              <a:rPr lang="en-US" altLang="zh-TW" dirty="0" smtClean="0">
                <a:solidFill>
                  <a:srgbClr val="0070C0"/>
                </a:solidFill>
              </a:rPr>
              <a:t>Reference:</a:t>
            </a:r>
          </a:p>
          <a:p>
            <a:r>
              <a:rPr lang="en-US" altLang="zh-TW" dirty="0" smtClean="0">
                <a:solidFill>
                  <a:srgbClr val="0070C0"/>
                </a:solidFill>
              </a:rPr>
              <a:t>Solomon, A., H. Morrison, O. </a:t>
            </a:r>
            <a:r>
              <a:rPr lang="en-US" altLang="zh-TW" dirty="0" err="1" smtClean="0">
                <a:solidFill>
                  <a:srgbClr val="0070C0"/>
                </a:solidFill>
              </a:rPr>
              <a:t>Persson</a:t>
            </a:r>
            <a:r>
              <a:rPr lang="en-US" altLang="zh-TW" dirty="0" smtClean="0">
                <a:solidFill>
                  <a:srgbClr val="0070C0"/>
                </a:solidFill>
              </a:rPr>
              <a:t>, M. D. </a:t>
            </a:r>
            <a:r>
              <a:rPr lang="en-US" altLang="zh-TW" dirty="0" err="1" smtClean="0">
                <a:solidFill>
                  <a:srgbClr val="0070C0"/>
                </a:solidFill>
              </a:rPr>
              <a:t>Shupe</a:t>
            </a:r>
            <a:r>
              <a:rPr lang="en-US" altLang="zh-TW" dirty="0" smtClean="0">
                <a:solidFill>
                  <a:srgbClr val="0070C0"/>
                </a:solidFill>
              </a:rPr>
              <a:t>, and J.-W. </a:t>
            </a:r>
            <a:r>
              <a:rPr lang="en-US" altLang="zh-TW" dirty="0" err="1" smtClean="0">
                <a:solidFill>
                  <a:srgbClr val="0070C0"/>
                </a:solidFill>
              </a:rPr>
              <a:t>Bao</a:t>
            </a:r>
            <a:r>
              <a:rPr lang="en-US" altLang="zh-TW" dirty="0" smtClean="0">
                <a:solidFill>
                  <a:srgbClr val="0070C0"/>
                </a:solidFill>
              </a:rPr>
              <a:t>, 2009: Investigation of microphysical parameterizations of snow and ice in Arctic clouds during M-PACE through model-observation comparisons. </a:t>
            </a:r>
            <a:r>
              <a:rPr lang="en-US" altLang="zh-TW" i="1" dirty="0" smtClean="0">
                <a:solidFill>
                  <a:srgbClr val="0070C0"/>
                </a:solidFill>
              </a:rPr>
              <a:t>Mon. </a:t>
            </a:r>
            <a:r>
              <a:rPr lang="en-US" altLang="zh-TW" i="1" dirty="0" err="1" smtClean="0">
                <a:solidFill>
                  <a:srgbClr val="0070C0"/>
                </a:solidFill>
              </a:rPr>
              <a:t>Wea</a:t>
            </a:r>
            <a:r>
              <a:rPr lang="en-US" altLang="zh-TW" i="1" dirty="0" smtClean="0">
                <a:solidFill>
                  <a:srgbClr val="0070C0"/>
                </a:solidFill>
              </a:rPr>
              <a:t>. Rev.</a:t>
            </a:r>
            <a:r>
              <a:rPr lang="en-US" altLang="zh-TW" dirty="0" smtClean="0">
                <a:solidFill>
                  <a:srgbClr val="0070C0"/>
                </a:solidFill>
              </a:rPr>
              <a:t>, </a:t>
            </a:r>
            <a:r>
              <a:rPr lang="en-US" altLang="zh-TW" b="1" dirty="0" smtClean="0">
                <a:solidFill>
                  <a:srgbClr val="0070C0"/>
                </a:solidFill>
              </a:rPr>
              <a:t>137</a:t>
            </a:r>
            <a:r>
              <a:rPr lang="en-US" altLang="zh-TW" dirty="0" smtClean="0">
                <a:solidFill>
                  <a:srgbClr val="0070C0"/>
                </a:solidFill>
              </a:rPr>
              <a:t>, 3110–3128</a:t>
            </a:r>
            <a:endParaRPr lang="zh-TW" altLang="en-US" dirty="0" smtClean="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3" name="文字版面配置區 2"/>
          <p:cNvSpPr>
            <a:spLocks noGrp="1"/>
          </p:cNvSpPr>
          <p:nvPr>
            <p:ph type="body"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1285852" y="-48"/>
            <a:ext cx="5462588" cy="6858048"/>
            <a:chOff x="0" y="-24"/>
            <a:chExt cx="5462588" cy="6858048"/>
          </a:xfrm>
        </p:grpSpPr>
        <p:pic>
          <p:nvPicPr>
            <p:cNvPr id="4100" name="Picture 4"/>
            <p:cNvPicPr>
              <a:picLocks noChangeAspect="1" noChangeArrowheads="1"/>
            </p:cNvPicPr>
            <p:nvPr/>
          </p:nvPicPr>
          <p:blipFill>
            <a:blip r:embed="rId2" cstate="print"/>
            <a:srcRect/>
            <a:stretch>
              <a:fillRect/>
            </a:stretch>
          </p:blipFill>
          <p:spPr bwMode="auto">
            <a:xfrm>
              <a:off x="0" y="4319611"/>
              <a:ext cx="5462588" cy="2538413"/>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0" y="-24"/>
              <a:ext cx="5443538" cy="2200275"/>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0" y="2214554"/>
              <a:ext cx="5448300" cy="2147888"/>
            </a:xfrm>
            <a:prstGeom prst="rect">
              <a:avLst/>
            </a:prstGeom>
            <a:noFill/>
            <a:ln w="9525">
              <a:noFill/>
              <a:miter lim="800000"/>
              <a:headEnd/>
              <a:tailEnd/>
            </a:ln>
          </p:spPr>
        </p:pic>
      </p:grpSp>
      <p:sp>
        <p:nvSpPr>
          <p:cNvPr id="6" name="文字方塊 5"/>
          <p:cNvSpPr txBox="1"/>
          <p:nvPr/>
        </p:nvSpPr>
        <p:spPr>
          <a:xfrm>
            <a:off x="6643702" y="2782669"/>
            <a:ext cx="2500330" cy="646331"/>
          </a:xfrm>
          <a:prstGeom prst="rect">
            <a:avLst/>
          </a:prstGeom>
          <a:noFill/>
        </p:spPr>
        <p:txBody>
          <a:bodyPr wrap="square" rtlCol="0">
            <a:spAutoFit/>
          </a:bodyPr>
          <a:lstStyle/>
          <a:p>
            <a:r>
              <a:rPr lang="en-US" altLang="zh-TW" dirty="0" smtClean="0"/>
              <a:t>Surface </a:t>
            </a:r>
            <a:r>
              <a:rPr lang="en-US" altLang="zh-TW" dirty="0" err="1" smtClean="0"/>
              <a:t>downwelling</a:t>
            </a:r>
            <a:r>
              <a:rPr lang="en-US" altLang="zh-TW" dirty="0" smtClean="0"/>
              <a:t> shortwave radiation</a:t>
            </a:r>
            <a:endParaRPr lang="zh-TW" altLang="en-US" dirty="0"/>
          </a:p>
        </p:txBody>
      </p:sp>
      <p:sp>
        <p:nvSpPr>
          <p:cNvPr id="7" name="文字方塊 6"/>
          <p:cNvSpPr txBox="1"/>
          <p:nvPr/>
        </p:nvSpPr>
        <p:spPr>
          <a:xfrm>
            <a:off x="6715140" y="1059404"/>
            <a:ext cx="2071702" cy="369332"/>
          </a:xfrm>
          <a:prstGeom prst="rect">
            <a:avLst/>
          </a:prstGeom>
          <a:noFill/>
        </p:spPr>
        <p:txBody>
          <a:bodyPr wrap="square" rtlCol="0">
            <a:spAutoFit/>
          </a:bodyPr>
          <a:lstStyle/>
          <a:p>
            <a:r>
              <a:rPr lang="en-US" altLang="zh-TW" dirty="0" smtClean="0"/>
              <a:t>Liquid water path</a:t>
            </a:r>
            <a:endParaRPr lang="zh-TW" altLang="en-US" dirty="0"/>
          </a:p>
        </p:txBody>
      </p:sp>
      <p:sp>
        <p:nvSpPr>
          <p:cNvPr id="8" name="文字方塊 7"/>
          <p:cNvSpPr txBox="1"/>
          <p:nvPr/>
        </p:nvSpPr>
        <p:spPr>
          <a:xfrm>
            <a:off x="6786578" y="5000636"/>
            <a:ext cx="2071702" cy="369332"/>
          </a:xfrm>
          <a:prstGeom prst="rect">
            <a:avLst/>
          </a:prstGeom>
          <a:noFill/>
        </p:spPr>
        <p:txBody>
          <a:bodyPr wrap="square" rtlCol="0">
            <a:spAutoFit/>
          </a:bodyPr>
          <a:lstStyle/>
          <a:p>
            <a:r>
              <a:rPr lang="en-US" altLang="zh-TW" dirty="0" smtClean="0"/>
              <a:t>Vertical velocity</a:t>
            </a:r>
            <a:endParaRPr lang="zh-TW" altLang="en-US" dirty="0"/>
          </a:p>
        </p:txBody>
      </p:sp>
      <p:sp>
        <p:nvSpPr>
          <p:cNvPr id="9" name="文字方塊 8"/>
          <p:cNvSpPr txBox="1"/>
          <p:nvPr/>
        </p:nvSpPr>
        <p:spPr>
          <a:xfrm>
            <a:off x="0" y="214290"/>
            <a:ext cx="1928794" cy="646331"/>
          </a:xfrm>
          <a:prstGeom prst="rect">
            <a:avLst/>
          </a:prstGeom>
          <a:noFill/>
        </p:spPr>
        <p:txBody>
          <a:bodyPr wrap="square" rtlCol="0">
            <a:spAutoFit/>
          </a:bodyPr>
          <a:lstStyle/>
          <a:p>
            <a:r>
              <a:rPr lang="en-US" altLang="zh-TW" dirty="0" smtClean="0">
                <a:solidFill>
                  <a:srgbClr val="0070C0"/>
                </a:solidFill>
              </a:rPr>
              <a:t>0000-0100UTC</a:t>
            </a:r>
          </a:p>
          <a:p>
            <a:r>
              <a:rPr lang="en-US" altLang="zh-TW" dirty="0" smtClean="0">
                <a:solidFill>
                  <a:srgbClr val="0070C0"/>
                </a:solidFill>
              </a:rPr>
              <a:t>10 Oct (1h avg.)</a:t>
            </a:r>
            <a:endParaRPr lang="zh-TW" altLang="en-US" dirty="0">
              <a:solidFill>
                <a:srgbClr val="0070C0"/>
              </a:solidFill>
            </a:endParaRPr>
          </a:p>
        </p:txBody>
      </p:sp>
      <p:sp>
        <p:nvSpPr>
          <p:cNvPr id="10" name="文字方塊 9"/>
          <p:cNvSpPr txBox="1"/>
          <p:nvPr/>
        </p:nvSpPr>
        <p:spPr>
          <a:xfrm>
            <a:off x="6643734" y="214290"/>
            <a:ext cx="2500266" cy="646331"/>
          </a:xfrm>
          <a:prstGeom prst="rect">
            <a:avLst/>
          </a:prstGeom>
          <a:noFill/>
        </p:spPr>
        <p:txBody>
          <a:bodyPr wrap="square" rtlCol="0">
            <a:spAutoFit/>
          </a:bodyPr>
          <a:lstStyle/>
          <a:p>
            <a:r>
              <a:rPr lang="en-US" altLang="zh-TW" dirty="0" smtClean="0">
                <a:solidFill>
                  <a:srgbClr val="0070C0"/>
                </a:solidFill>
              </a:rPr>
              <a:t>1200UTC 9 Oct-1100UTC</a:t>
            </a:r>
          </a:p>
          <a:p>
            <a:r>
              <a:rPr lang="en-US" altLang="zh-TW" dirty="0" smtClean="0">
                <a:solidFill>
                  <a:srgbClr val="0070C0"/>
                </a:solidFill>
              </a:rPr>
              <a:t>10 Oct (24h avg.)</a:t>
            </a:r>
            <a:endParaRPr lang="zh-TW" altLang="en-US" dirty="0">
              <a:solidFill>
                <a:srgbClr val="0070C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928794" y="714356"/>
            <a:ext cx="3820477" cy="5367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1714488"/>
            <a:ext cx="3888451" cy="321471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b="14500"/>
          <a:stretch>
            <a:fillRect/>
          </a:stretch>
        </p:blipFill>
        <p:spPr bwMode="auto">
          <a:xfrm>
            <a:off x="3804666" y="1643050"/>
            <a:ext cx="5339334" cy="3790970"/>
          </a:xfrm>
          <a:prstGeom prst="rect">
            <a:avLst/>
          </a:prstGeom>
          <a:noFill/>
          <a:ln w="9525">
            <a:no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4729194" y="1473522"/>
            <a:ext cx="4343400" cy="2598420"/>
          </a:xfrm>
          <a:prstGeom prst="rect">
            <a:avLst/>
          </a:prstGeom>
          <a:noFill/>
          <a:ln w="9525">
            <a:noFill/>
            <a:miter lim="800000"/>
            <a:headEnd/>
            <a:tailEnd/>
          </a:ln>
        </p:spPr>
      </p:pic>
      <p:pic>
        <p:nvPicPr>
          <p:cNvPr id="3" name="Picture 4"/>
          <p:cNvPicPr>
            <a:picLocks noChangeAspect="1" noChangeArrowheads="1"/>
          </p:cNvPicPr>
          <p:nvPr/>
        </p:nvPicPr>
        <p:blipFill>
          <a:blip r:embed="rId3" cstate="print"/>
          <a:srcRect/>
          <a:stretch>
            <a:fillRect/>
          </a:stretch>
        </p:blipFill>
        <p:spPr bwMode="auto">
          <a:xfrm>
            <a:off x="142844" y="1285860"/>
            <a:ext cx="4320540" cy="2819400"/>
          </a:xfrm>
          <a:prstGeom prst="rect">
            <a:avLst/>
          </a:prstGeom>
          <a:noFill/>
          <a:ln w="9525">
            <a:noFill/>
            <a:miter lim="800000"/>
            <a:headEnd/>
            <a:tailEnd/>
          </a:ln>
        </p:spPr>
      </p:pic>
      <p:sp>
        <p:nvSpPr>
          <p:cNvPr id="4" name="文字方塊 3"/>
          <p:cNvSpPr txBox="1"/>
          <p:nvPr/>
        </p:nvSpPr>
        <p:spPr>
          <a:xfrm>
            <a:off x="714348" y="4857760"/>
            <a:ext cx="6858048" cy="923330"/>
          </a:xfrm>
          <a:prstGeom prst="rect">
            <a:avLst/>
          </a:prstGeom>
          <a:noFill/>
        </p:spPr>
        <p:txBody>
          <a:bodyPr wrap="square" rtlCol="0">
            <a:spAutoFit/>
          </a:bodyPr>
          <a:lstStyle/>
          <a:p>
            <a:pPr>
              <a:buFont typeface="Arial" pitchFamily="34" charset="0"/>
              <a:buChar char="•"/>
            </a:pPr>
            <a:r>
              <a:rPr lang="en-US" altLang="zh-TW" dirty="0" smtClean="0">
                <a:solidFill>
                  <a:schemeClr val="accent6">
                    <a:lumMod val="75000"/>
                  </a:schemeClr>
                </a:solidFill>
              </a:rPr>
              <a:t> The sensitivity of the surface </a:t>
            </a:r>
            <a:r>
              <a:rPr lang="en-US" altLang="zh-TW" dirty="0" err="1" smtClean="0">
                <a:solidFill>
                  <a:schemeClr val="accent6">
                    <a:lumMod val="75000"/>
                  </a:schemeClr>
                </a:solidFill>
              </a:rPr>
              <a:t>longwave</a:t>
            </a:r>
            <a:r>
              <a:rPr lang="en-US" altLang="zh-TW" dirty="0" smtClean="0">
                <a:solidFill>
                  <a:schemeClr val="accent6">
                    <a:lumMod val="75000"/>
                  </a:schemeClr>
                </a:solidFill>
              </a:rPr>
              <a:t> and shortwave radiation to the liquid water in the clouds.</a:t>
            </a:r>
          </a:p>
          <a:p>
            <a:pPr>
              <a:buFont typeface="Arial" pitchFamily="34" charset="0"/>
              <a:buChar char="•"/>
            </a:pPr>
            <a:r>
              <a:rPr lang="en-US" altLang="zh-TW" dirty="0" smtClean="0">
                <a:solidFill>
                  <a:schemeClr val="accent6">
                    <a:lumMod val="75000"/>
                  </a:schemeClr>
                </a:solidFill>
              </a:rPr>
              <a:t> The critical value of LWP: 150g m</a:t>
            </a:r>
            <a:r>
              <a:rPr lang="en-US" altLang="zh-TW" baseline="30000" dirty="0" smtClean="0">
                <a:solidFill>
                  <a:schemeClr val="accent6">
                    <a:lumMod val="75000"/>
                  </a:schemeClr>
                </a:solidFill>
              </a:rPr>
              <a:t>-2</a:t>
            </a:r>
            <a:endParaRPr lang="zh-TW" altLang="en-US" baseline="30000" dirty="0">
              <a:solidFill>
                <a:schemeClr val="accent6">
                  <a:lumMod val="75000"/>
                </a:schemeClr>
              </a:solidFill>
            </a:endParaRPr>
          </a:p>
        </p:txBody>
      </p:sp>
      <p:sp>
        <p:nvSpPr>
          <p:cNvPr id="5" name="文字方塊 4"/>
          <p:cNvSpPr txBox="1"/>
          <p:nvPr/>
        </p:nvSpPr>
        <p:spPr>
          <a:xfrm>
            <a:off x="714348" y="857232"/>
            <a:ext cx="2714644" cy="369332"/>
          </a:xfrm>
          <a:prstGeom prst="rect">
            <a:avLst/>
          </a:prstGeom>
          <a:noFill/>
        </p:spPr>
        <p:txBody>
          <a:bodyPr wrap="square" rtlCol="0">
            <a:spAutoFit/>
          </a:bodyPr>
          <a:lstStyle/>
          <a:p>
            <a:r>
              <a:rPr lang="en-US" altLang="zh-TW" dirty="0" smtClean="0">
                <a:solidFill>
                  <a:srgbClr val="0070C0"/>
                </a:solidFill>
              </a:rPr>
              <a:t>@</a:t>
            </a:r>
            <a:r>
              <a:rPr lang="zh-TW" altLang="en-US" dirty="0" smtClean="0">
                <a:solidFill>
                  <a:srgbClr val="0070C0"/>
                </a:solidFill>
              </a:rPr>
              <a:t> </a:t>
            </a:r>
            <a:r>
              <a:rPr lang="en-US" altLang="zh-TW" dirty="0" smtClean="0">
                <a:solidFill>
                  <a:srgbClr val="0070C0"/>
                </a:solidFill>
              </a:rPr>
              <a:t>Barrow</a:t>
            </a:r>
            <a:endParaRPr lang="zh-TW" altLang="en-US" dirty="0">
              <a:solidFill>
                <a:srgbClr val="0070C0"/>
              </a:solidFill>
            </a:endParaRPr>
          </a:p>
        </p:txBody>
      </p:sp>
      <p:sp>
        <p:nvSpPr>
          <p:cNvPr id="6" name="文字方塊 5"/>
          <p:cNvSpPr txBox="1"/>
          <p:nvPr/>
        </p:nvSpPr>
        <p:spPr>
          <a:xfrm>
            <a:off x="5072066" y="857232"/>
            <a:ext cx="2714644" cy="369332"/>
          </a:xfrm>
          <a:prstGeom prst="rect">
            <a:avLst/>
          </a:prstGeom>
          <a:noFill/>
        </p:spPr>
        <p:txBody>
          <a:bodyPr wrap="square" rtlCol="0">
            <a:spAutoFit/>
          </a:bodyPr>
          <a:lstStyle/>
          <a:p>
            <a:r>
              <a:rPr lang="en-US" altLang="zh-TW" dirty="0" smtClean="0">
                <a:solidFill>
                  <a:srgbClr val="0070C0"/>
                </a:solidFill>
              </a:rPr>
              <a:t>@</a:t>
            </a:r>
            <a:r>
              <a:rPr lang="zh-TW" altLang="en-US" dirty="0" smtClean="0">
                <a:solidFill>
                  <a:srgbClr val="0070C0"/>
                </a:solidFill>
              </a:rPr>
              <a:t> </a:t>
            </a:r>
            <a:r>
              <a:rPr lang="en-US" altLang="zh-TW" dirty="0" err="1" smtClean="0">
                <a:solidFill>
                  <a:srgbClr val="0070C0"/>
                </a:solidFill>
              </a:rPr>
              <a:t>Atqasuk</a:t>
            </a:r>
            <a:endParaRPr lang="zh-TW" altLang="en-US" dirty="0">
              <a:solidFill>
                <a:srgbClr val="0070C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785794"/>
            <a:ext cx="5755005" cy="5772150"/>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5829300" y="1000108"/>
            <a:ext cx="3314700" cy="4234815"/>
          </a:xfrm>
          <a:prstGeom prst="rect">
            <a:avLst/>
          </a:prstGeom>
          <a:noFill/>
          <a:ln w="9525">
            <a:noFill/>
            <a:miter lim="800000"/>
            <a:headEnd/>
            <a:tailEnd/>
          </a:ln>
        </p:spPr>
      </p:pic>
      <p:sp>
        <p:nvSpPr>
          <p:cNvPr id="4" name="文字方塊 3"/>
          <p:cNvSpPr txBox="1"/>
          <p:nvPr/>
        </p:nvSpPr>
        <p:spPr>
          <a:xfrm>
            <a:off x="428596" y="285728"/>
            <a:ext cx="4357718" cy="369332"/>
          </a:xfrm>
          <a:prstGeom prst="rect">
            <a:avLst/>
          </a:prstGeom>
          <a:noFill/>
        </p:spPr>
        <p:txBody>
          <a:bodyPr wrap="square" rtlCol="0">
            <a:spAutoFit/>
          </a:bodyPr>
          <a:lstStyle/>
          <a:p>
            <a:r>
              <a:rPr lang="en-US" altLang="zh-TW" dirty="0" smtClean="0">
                <a:solidFill>
                  <a:srgbClr val="0070C0"/>
                </a:solidFill>
              </a:rPr>
              <a:t>Hourly-averaged LWC &amp; IWC @ Barrow</a:t>
            </a:r>
            <a:endParaRPr lang="zh-TW" altLang="en-US" dirty="0">
              <a:solidFill>
                <a:srgbClr val="0070C0"/>
              </a:solidFill>
            </a:endParaRPr>
          </a:p>
        </p:txBody>
      </p:sp>
      <p:sp>
        <p:nvSpPr>
          <p:cNvPr id="5" name="文字方塊 4"/>
          <p:cNvSpPr txBox="1"/>
          <p:nvPr/>
        </p:nvSpPr>
        <p:spPr>
          <a:xfrm>
            <a:off x="5643570" y="285728"/>
            <a:ext cx="3500430" cy="646331"/>
          </a:xfrm>
          <a:prstGeom prst="rect">
            <a:avLst/>
          </a:prstGeom>
          <a:noFill/>
        </p:spPr>
        <p:txBody>
          <a:bodyPr wrap="square" rtlCol="0">
            <a:spAutoFit/>
          </a:bodyPr>
          <a:lstStyle/>
          <a:p>
            <a:r>
              <a:rPr lang="en-US" altLang="zh-TW" dirty="0" smtClean="0">
                <a:solidFill>
                  <a:schemeClr val="accent6">
                    <a:lumMod val="75000"/>
                  </a:schemeClr>
                </a:solidFill>
              </a:rPr>
              <a:t>The importance of uncertainties in representation of ice and snow</a:t>
            </a:r>
            <a:endParaRPr lang="zh-TW" altLang="en-U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srcRect/>
          <a:stretch>
            <a:fillRect/>
          </a:stretch>
        </p:blipFill>
        <p:spPr bwMode="auto">
          <a:xfrm>
            <a:off x="642910" y="0"/>
            <a:ext cx="3366135" cy="6297930"/>
          </a:xfrm>
          <a:prstGeom prst="rect">
            <a:avLst/>
          </a:prstGeom>
          <a:noFill/>
          <a:ln w="9525">
            <a:noFill/>
            <a:miter lim="800000"/>
            <a:headEnd/>
            <a:tailEnd/>
          </a:ln>
        </p:spPr>
      </p:pic>
      <p:sp>
        <p:nvSpPr>
          <p:cNvPr id="4" name="文字方塊 3"/>
          <p:cNvSpPr txBox="1"/>
          <p:nvPr/>
        </p:nvSpPr>
        <p:spPr>
          <a:xfrm>
            <a:off x="4357686" y="642918"/>
            <a:ext cx="4786314" cy="646331"/>
          </a:xfrm>
          <a:prstGeom prst="rect">
            <a:avLst/>
          </a:prstGeom>
          <a:noFill/>
        </p:spPr>
        <p:txBody>
          <a:bodyPr wrap="square" rtlCol="0">
            <a:spAutoFit/>
          </a:bodyPr>
          <a:lstStyle/>
          <a:p>
            <a:r>
              <a:rPr lang="en-US" altLang="zh-TW" dirty="0" smtClean="0">
                <a:solidFill>
                  <a:schemeClr val="accent6">
                    <a:lumMod val="75000"/>
                  </a:schemeClr>
                </a:solidFill>
              </a:rPr>
              <a:t>The variability of cloud condensate is closely coupled with oscillations in the vertical velocity.</a:t>
            </a:r>
            <a:endParaRPr lang="zh-TW" altLang="en-US" dirty="0">
              <a:solidFill>
                <a:schemeClr val="accent6">
                  <a:lumMod val="75000"/>
                </a:schemeClr>
              </a:solidFill>
            </a:endParaRPr>
          </a:p>
        </p:txBody>
      </p:sp>
      <p:sp>
        <p:nvSpPr>
          <p:cNvPr id="5" name="文字方塊 4"/>
          <p:cNvSpPr txBox="1"/>
          <p:nvPr/>
        </p:nvSpPr>
        <p:spPr>
          <a:xfrm>
            <a:off x="4143372" y="3214686"/>
            <a:ext cx="4643470" cy="2585323"/>
          </a:xfrm>
          <a:prstGeom prst="rect">
            <a:avLst/>
          </a:prstGeom>
          <a:noFill/>
        </p:spPr>
        <p:txBody>
          <a:bodyPr wrap="square" rtlCol="0">
            <a:spAutoFit/>
          </a:bodyPr>
          <a:lstStyle/>
          <a:p>
            <a:pPr>
              <a:buFont typeface="Arial" pitchFamily="34" charset="0"/>
              <a:buChar char="•"/>
            </a:pPr>
            <a:r>
              <a:rPr lang="en-US" altLang="zh-TW" dirty="0" smtClean="0">
                <a:solidFill>
                  <a:schemeClr val="accent6">
                    <a:lumMod val="75000"/>
                  </a:schemeClr>
                </a:solidFill>
              </a:rPr>
              <a:t> The retrievals (dash line) have larger variability on time scales shorter than 2 min while the model (solid line) has variability somewhat larger than observed for time scales between 2 and 35 min.</a:t>
            </a:r>
          </a:p>
          <a:p>
            <a:pPr>
              <a:buFont typeface="Arial" pitchFamily="34" charset="0"/>
              <a:buChar char="•"/>
            </a:pPr>
            <a:endParaRPr lang="en-US" altLang="zh-TW" dirty="0" smtClean="0">
              <a:solidFill>
                <a:schemeClr val="accent6">
                  <a:lumMod val="75000"/>
                </a:schemeClr>
              </a:solidFill>
            </a:endParaRPr>
          </a:p>
          <a:p>
            <a:pPr>
              <a:buFont typeface="Arial" pitchFamily="34" charset="0"/>
              <a:buChar char="•"/>
            </a:pPr>
            <a:r>
              <a:rPr lang="en-US" altLang="zh-TW" dirty="0" smtClean="0">
                <a:solidFill>
                  <a:schemeClr val="accent6">
                    <a:lumMod val="75000"/>
                  </a:schemeClr>
                </a:solidFill>
              </a:rPr>
              <a:t> Model cannot resolve turbulent motion, so it is not able to capture the variability over time scales &lt;2min. </a:t>
            </a:r>
            <a:endParaRPr lang="zh-TW" altLang="en-U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1790700" y="0"/>
            <a:ext cx="3337560" cy="6189345"/>
          </a:xfrm>
          <a:prstGeom prst="rect">
            <a:avLst/>
          </a:prstGeom>
          <a:noFill/>
          <a:ln w="9525">
            <a:noFill/>
            <a:miter lim="800000"/>
            <a:headEnd/>
            <a:tailEnd/>
          </a:ln>
        </p:spPr>
      </p:pic>
      <p:sp>
        <p:nvSpPr>
          <p:cNvPr id="3" name="文字方塊 2"/>
          <p:cNvSpPr txBox="1"/>
          <p:nvPr/>
        </p:nvSpPr>
        <p:spPr>
          <a:xfrm>
            <a:off x="5143504" y="500042"/>
            <a:ext cx="3857652" cy="3416320"/>
          </a:xfrm>
          <a:prstGeom prst="rect">
            <a:avLst/>
          </a:prstGeom>
          <a:noFill/>
        </p:spPr>
        <p:txBody>
          <a:bodyPr wrap="square" rtlCol="0">
            <a:spAutoFit/>
          </a:bodyPr>
          <a:lstStyle/>
          <a:p>
            <a:r>
              <a:rPr lang="en-US" altLang="zh-TW" dirty="0" smtClean="0">
                <a:solidFill>
                  <a:schemeClr val="accent6">
                    <a:lumMod val="75000"/>
                  </a:schemeClr>
                </a:solidFill>
              </a:rPr>
              <a:t>To quantify the relationship between the fluctuations in IWP and LWP.</a:t>
            </a:r>
          </a:p>
          <a:p>
            <a:endParaRPr lang="en-US" altLang="zh-TW" dirty="0" smtClean="0">
              <a:solidFill>
                <a:schemeClr val="accent6">
                  <a:lumMod val="75000"/>
                </a:schemeClr>
              </a:solidFill>
            </a:endParaRPr>
          </a:p>
          <a:p>
            <a:pPr>
              <a:buFont typeface="Arial" pitchFamily="34" charset="0"/>
              <a:buChar char="•"/>
            </a:pPr>
            <a:r>
              <a:rPr lang="en-US" altLang="zh-TW" dirty="0">
                <a:solidFill>
                  <a:schemeClr val="accent6">
                    <a:lumMod val="75000"/>
                  </a:schemeClr>
                </a:solidFill>
              </a:rPr>
              <a:t> </a:t>
            </a:r>
            <a:r>
              <a:rPr lang="en-US" altLang="zh-TW" dirty="0" smtClean="0">
                <a:solidFill>
                  <a:schemeClr val="accent6">
                    <a:lumMod val="75000"/>
                  </a:schemeClr>
                </a:solidFill>
              </a:rPr>
              <a:t>The model shows a highly significant correlation between IWP and LWP for all averaging periods.</a:t>
            </a:r>
          </a:p>
          <a:p>
            <a:pPr>
              <a:buFont typeface="Arial" pitchFamily="34" charset="0"/>
              <a:buChar char="•"/>
            </a:pPr>
            <a:r>
              <a:rPr lang="en-US" altLang="zh-TW" dirty="0" smtClean="0">
                <a:solidFill>
                  <a:schemeClr val="accent6">
                    <a:lumMod val="75000"/>
                  </a:schemeClr>
                </a:solidFill>
              </a:rPr>
              <a:t> The retrievals show the correlation between LWP and IWP for averaging periods less than 14min.</a:t>
            </a:r>
          </a:p>
          <a:p>
            <a:r>
              <a:rPr lang="en-US" altLang="zh-TW" dirty="0" smtClean="0">
                <a:solidFill>
                  <a:schemeClr val="accent6">
                    <a:lumMod val="75000"/>
                  </a:schemeClr>
                </a:solidFill>
              </a:rPr>
              <a:t>=&gt; The model cannot resolve the energy spectra at scales less than the effective resolution of about 5-7km.</a:t>
            </a:r>
            <a:endParaRPr lang="en-US" altLang="zh-TW" dirty="0">
              <a:solidFill>
                <a:schemeClr val="accent6">
                  <a:lumMod val="7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647700" y="0"/>
            <a:ext cx="4598040" cy="6857999"/>
          </a:xfrm>
          <a:prstGeom prst="rect">
            <a:avLst/>
          </a:prstGeom>
          <a:noFill/>
          <a:ln w="9525">
            <a:noFill/>
            <a:miter lim="800000"/>
            <a:headEnd/>
            <a:tailEnd/>
          </a:ln>
        </p:spPr>
      </p:pic>
      <p:sp>
        <p:nvSpPr>
          <p:cNvPr id="3" name="文字方塊 2"/>
          <p:cNvSpPr txBox="1"/>
          <p:nvPr/>
        </p:nvSpPr>
        <p:spPr>
          <a:xfrm>
            <a:off x="5500694" y="714356"/>
            <a:ext cx="3429024" cy="1200329"/>
          </a:xfrm>
          <a:prstGeom prst="rect">
            <a:avLst/>
          </a:prstGeom>
          <a:noFill/>
        </p:spPr>
        <p:txBody>
          <a:bodyPr wrap="square" rtlCol="0">
            <a:spAutoFit/>
          </a:bodyPr>
          <a:lstStyle/>
          <a:p>
            <a:r>
              <a:rPr lang="en-US" altLang="zh-TW" dirty="0" smtClean="0">
                <a:solidFill>
                  <a:schemeClr val="accent6">
                    <a:lumMod val="75000"/>
                  </a:schemeClr>
                </a:solidFill>
              </a:rPr>
              <a:t>Compare the dominant growth and initiation mechanisms for droplets, ice, and snow </a:t>
            </a:r>
          </a:p>
          <a:p>
            <a:r>
              <a:rPr lang="en-US" altLang="zh-TW" dirty="0" smtClean="0">
                <a:solidFill>
                  <a:schemeClr val="accent6">
                    <a:lumMod val="75000"/>
                  </a:schemeClr>
                </a:solidFill>
              </a:rPr>
              <a:t>@ Barrow</a:t>
            </a:r>
            <a:endParaRPr lang="zh-TW" altLang="en-US" dirty="0">
              <a:solidFill>
                <a:schemeClr val="accent6">
                  <a:lumMod val="7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5143504" y="3643314"/>
            <a:ext cx="4005898" cy="2214563"/>
          </a:xfrm>
          <a:prstGeom prst="rect">
            <a:avLst/>
          </a:prstGeom>
          <a:noFill/>
          <a:ln w="9525">
            <a:noFill/>
            <a:miter lim="800000"/>
            <a:headEnd/>
            <a:tailEnd/>
          </a:ln>
        </p:spPr>
      </p:pic>
      <p:pic>
        <p:nvPicPr>
          <p:cNvPr id="12290" name="Picture 2"/>
          <p:cNvPicPr>
            <a:picLocks noChangeAspect="1" noChangeArrowheads="1"/>
          </p:cNvPicPr>
          <p:nvPr/>
        </p:nvPicPr>
        <p:blipFill>
          <a:blip r:embed="rId4" cstate="print"/>
          <a:srcRect/>
          <a:stretch>
            <a:fillRect/>
          </a:stretch>
        </p:blipFill>
        <p:spPr bwMode="auto">
          <a:xfrm>
            <a:off x="-32" y="214315"/>
            <a:ext cx="5396295" cy="6143643"/>
          </a:xfrm>
          <a:prstGeom prst="rect">
            <a:avLst/>
          </a:prstGeom>
          <a:noFill/>
          <a:ln w="9525">
            <a:noFill/>
            <a:miter lim="800000"/>
            <a:headEnd/>
            <a:tailEnd/>
          </a:ln>
        </p:spPr>
      </p:pic>
      <p:sp>
        <p:nvSpPr>
          <p:cNvPr id="3" name="文字方塊 2"/>
          <p:cNvSpPr txBox="1"/>
          <p:nvPr/>
        </p:nvSpPr>
        <p:spPr>
          <a:xfrm>
            <a:off x="5572132" y="428604"/>
            <a:ext cx="3571868" cy="923330"/>
          </a:xfrm>
          <a:prstGeom prst="rect">
            <a:avLst/>
          </a:prstGeom>
          <a:noFill/>
        </p:spPr>
        <p:txBody>
          <a:bodyPr wrap="square" rtlCol="0">
            <a:spAutoFit/>
          </a:bodyPr>
          <a:lstStyle/>
          <a:p>
            <a:r>
              <a:rPr lang="en-US" altLang="zh-TW" dirty="0" smtClean="0">
                <a:solidFill>
                  <a:schemeClr val="accent6">
                    <a:lumMod val="75000"/>
                  </a:schemeClr>
                </a:solidFill>
              </a:rPr>
              <a:t>Compare the 2M simulation with simulations of 1M and 1M2M.</a:t>
            </a:r>
          </a:p>
          <a:p>
            <a:r>
              <a:rPr lang="en-US" altLang="zh-TW" dirty="0" smtClean="0">
                <a:solidFill>
                  <a:schemeClr val="accent6">
                    <a:lumMod val="75000"/>
                  </a:schemeClr>
                </a:solidFill>
              </a:rPr>
              <a:t>@Barrow</a:t>
            </a:r>
            <a:endParaRPr lang="zh-TW" altLang="en-US" dirty="0">
              <a:solidFill>
                <a:schemeClr val="accent6">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Introduction</a:t>
            </a:r>
          </a:p>
          <a:p>
            <a:r>
              <a:rPr lang="en-US" altLang="zh-TW" dirty="0" smtClean="0"/>
              <a:t>Observations</a:t>
            </a:r>
          </a:p>
          <a:p>
            <a:r>
              <a:rPr lang="en-US" altLang="zh-TW" dirty="0" smtClean="0"/>
              <a:t>Model description</a:t>
            </a:r>
          </a:p>
          <a:p>
            <a:r>
              <a:rPr lang="en-US" altLang="zh-TW" dirty="0" smtClean="0"/>
              <a:t>Results</a:t>
            </a:r>
          </a:p>
          <a:p>
            <a:r>
              <a:rPr lang="en-US" altLang="zh-TW" dirty="0" smtClean="0"/>
              <a:t>Conclusions</a:t>
            </a:r>
            <a:endParaRPr lang="zh-TW"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695325" y="1285875"/>
            <a:ext cx="7753350" cy="4286250"/>
          </a:xfrm>
          <a:prstGeom prst="rect">
            <a:avLst/>
          </a:prstGeom>
          <a:noFill/>
          <a:ln w="9525">
            <a:noFill/>
            <a:miter lim="800000"/>
            <a:headEnd/>
            <a:tailEnd/>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2357422" y="2285992"/>
            <a:ext cx="4818474" cy="4071950"/>
          </a:xfrm>
          <a:prstGeom prst="rect">
            <a:avLst/>
          </a:prstGeom>
          <a:noFill/>
          <a:ln w="9525">
            <a:noFill/>
            <a:miter lim="800000"/>
            <a:headEnd/>
            <a:tailEnd/>
          </a:ln>
        </p:spPr>
      </p:pic>
      <p:sp>
        <p:nvSpPr>
          <p:cNvPr id="3" name="文字方塊 2"/>
          <p:cNvSpPr txBox="1"/>
          <p:nvPr/>
        </p:nvSpPr>
        <p:spPr>
          <a:xfrm>
            <a:off x="571472" y="500042"/>
            <a:ext cx="7786742" cy="1200329"/>
          </a:xfrm>
          <a:prstGeom prst="rect">
            <a:avLst/>
          </a:prstGeom>
          <a:noFill/>
        </p:spPr>
        <p:txBody>
          <a:bodyPr wrap="square" rtlCol="0">
            <a:spAutoFit/>
          </a:bodyPr>
          <a:lstStyle/>
          <a:p>
            <a:r>
              <a:rPr lang="en-US" altLang="zh-TW" dirty="0" smtClean="0">
                <a:solidFill>
                  <a:schemeClr val="accent6">
                    <a:lumMod val="75000"/>
                  </a:schemeClr>
                </a:solidFill>
              </a:rPr>
              <a:t>To identify why the 2M simulation is able to reproduce the observed LWP while the 1M simulation is not.</a:t>
            </a:r>
          </a:p>
          <a:p>
            <a:r>
              <a:rPr lang="en-US" altLang="zh-TW" dirty="0" smtClean="0">
                <a:solidFill>
                  <a:schemeClr val="accent6">
                    <a:lumMod val="75000"/>
                  </a:schemeClr>
                </a:solidFill>
              </a:rPr>
              <a:t>2M Mean N0s = 7.5*10</a:t>
            </a:r>
            <a:r>
              <a:rPr lang="en-US" altLang="zh-TW" baseline="30000" dirty="0" smtClean="0">
                <a:solidFill>
                  <a:schemeClr val="accent6">
                    <a:lumMod val="75000"/>
                  </a:schemeClr>
                </a:solidFill>
              </a:rPr>
              <a:t>5</a:t>
            </a:r>
            <a:r>
              <a:rPr lang="en-US" altLang="zh-TW" dirty="0" smtClean="0">
                <a:solidFill>
                  <a:schemeClr val="accent6">
                    <a:lumMod val="75000"/>
                  </a:schemeClr>
                </a:solidFill>
              </a:rPr>
              <a:t> m </a:t>
            </a:r>
            <a:r>
              <a:rPr lang="en-US" altLang="zh-TW" baseline="30000" dirty="0" smtClean="0">
                <a:solidFill>
                  <a:schemeClr val="accent6">
                    <a:lumMod val="75000"/>
                  </a:schemeClr>
                </a:solidFill>
              </a:rPr>
              <a:t>-4</a:t>
            </a:r>
            <a:r>
              <a:rPr lang="en-US" altLang="zh-TW" dirty="0" smtClean="0">
                <a:solidFill>
                  <a:schemeClr val="accent6">
                    <a:lumMod val="75000"/>
                  </a:schemeClr>
                </a:solidFill>
              </a:rPr>
              <a:t>   =&gt; to be reasonable compared to observations.</a:t>
            </a:r>
            <a:endParaRPr lang="en-US" altLang="zh-TW" baseline="30000" dirty="0" smtClean="0">
              <a:solidFill>
                <a:schemeClr val="accent6">
                  <a:lumMod val="75000"/>
                </a:schemeClr>
              </a:solidFill>
            </a:endParaRPr>
          </a:p>
          <a:p>
            <a:r>
              <a:rPr lang="en-US" altLang="zh-TW" dirty="0" smtClean="0">
                <a:solidFill>
                  <a:schemeClr val="accent6">
                    <a:lumMod val="75000"/>
                  </a:schemeClr>
                </a:solidFill>
              </a:rPr>
              <a:t>1M N0s = 1*10</a:t>
            </a:r>
            <a:r>
              <a:rPr lang="en-US" altLang="zh-TW" baseline="30000" dirty="0" smtClean="0">
                <a:solidFill>
                  <a:schemeClr val="accent6">
                    <a:lumMod val="75000"/>
                  </a:schemeClr>
                </a:solidFill>
              </a:rPr>
              <a:t>7</a:t>
            </a:r>
            <a:r>
              <a:rPr lang="en-US" altLang="zh-TW" dirty="0" smtClean="0">
                <a:solidFill>
                  <a:schemeClr val="accent6">
                    <a:lumMod val="75000"/>
                  </a:schemeClr>
                </a:solidFill>
              </a:rPr>
              <a:t> m </a:t>
            </a:r>
            <a:r>
              <a:rPr lang="en-US" altLang="zh-TW" baseline="30000" dirty="0" smtClean="0">
                <a:solidFill>
                  <a:schemeClr val="accent6">
                    <a:lumMod val="75000"/>
                  </a:schemeClr>
                </a:solidFill>
              </a:rPr>
              <a:t>-4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428596" y="500042"/>
            <a:ext cx="6743720" cy="4305733"/>
          </a:xfrm>
          <a:prstGeom prst="rect">
            <a:avLst/>
          </a:prstGeom>
          <a:noFill/>
          <a:ln w="9525">
            <a:noFill/>
            <a:miter lim="800000"/>
            <a:headEnd/>
            <a:tailEnd/>
          </a:ln>
        </p:spPr>
      </p:pic>
      <p:sp>
        <p:nvSpPr>
          <p:cNvPr id="3" name="文字方塊 2"/>
          <p:cNvSpPr txBox="1"/>
          <p:nvPr/>
        </p:nvSpPr>
        <p:spPr>
          <a:xfrm>
            <a:off x="428596" y="142852"/>
            <a:ext cx="7858180" cy="369332"/>
          </a:xfrm>
          <a:prstGeom prst="rect">
            <a:avLst/>
          </a:prstGeom>
          <a:noFill/>
        </p:spPr>
        <p:txBody>
          <a:bodyPr wrap="square" rtlCol="0">
            <a:spAutoFit/>
          </a:bodyPr>
          <a:lstStyle/>
          <a:p>
            <a:r>
              <a:rPr lang="en-US" altLang="zh-TW" dirty="0" smtClean="0">
                <a:solidFill>
                  <a:schemeClr val="accent6">
                    <a:lumMod val="75000"/>
                  </a:schemeClr>
                </a:solidFill>
              </a:rPr>
              <a:t>To identify the sensitivity of the simulation to ice concentration.</a:t>
            </a:r>
            <a:endParaRPr lang="zh-TW" altLang="en-US" dirty="0">
              <a:solidFill>
                <a:schemeClr val="accent6">
                  <a:lumMod val="75000"/>
                </a:schemeClr>
              </a:solidFill>
            </a:endParaRPr>
          </a:p>
        </p:txBody>
      </p:sp>
      <p:sp>
        <p:nvSpPr>
          <p:cNvPr id="4" name="文字方塊 3"/>
          <p:cNvSpPr txBox="1"/>
          <p:nvPr/>
        </p:nvSpPr>
        <p:spPr>
          <a:xfrm>
            <a:off x="571472" y="5286388"/>
            <a:ext cx="7500990" cy="369332"/>
          </a:xfrm>
          <a:prstGeom prst="rect">
            <a:avLst/>
          </a:prstGeom>
          <a:noFill/>
        </p:spPr>
        <p:txBody>
          <a:bodyPr wrap="square" rtlCol="0">
            <a:spAutoFit/>
          </a:bodyPr>
          <a:lstStyle/>
          <a:p>
            <a:r>
              <a:rPr lang="en-US" altLang="zh-TW" dirty="0" smtClean="0"/>
              <a:t>1MICE</a:t>
            </a:r>
            <a:r>
              <a:rPr lang="zh-TW" altLang="en-US" dirty="0" smtClean="0"/>
              <a:t> </a:t>
            </a:r>
            <a:r>
              <a:rPr lang="en-US" altLang="zh-TW" dirty="0" smtClean="0"/>
              <a:t>run: produced a 78% reduction in the mean LWP @ Barrow</a:t>
            </a:r>
            <a:endParaRPr lang="zh-TW"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Conclusions</a:t>
            </a:r>
            <a:endParaRPr lang="zh-TW" altLang="en-US" dirty="0"/>
          </a:p>
        </p:txBody>
      </p:sp>
      <p:sp>
        <p:nvSpPr>
          <p:cNvPr id="3" name="內容版面配置區 2"/>
          <p:cNvSpPr>
            <a:spLocks noGrp="1"/>
          </p:cNvSpPr>
          <p:nvPr>
            <p:ph idx="1"/>
          </p:nvPr>
        </p:nvSpPr>
        <p:spPr>
          <a:xfrm>
            <a:off x="457200" y="1428736"/>
            <a:ext cx="8229600" cy="5214974"/>
          </a:xfrm>
        </p:spPr>
        <p:txBody>
          <a:bodyPr>
            <a:normAutofit/>
          </a:bodyPr>
          <a:lstStyle/>
          <a:p>
            <a:r>
              <a:rPr lang="en-US" altLang="zh-TW" sz="1800" dirty="0" smtClean="0"/>
              <a:t>The baseline simulation of hourly-averaged cloud top, cloud base, LWC, </a:t>
            </a:r>
            <a:r>
              <a:rPr lang="en-US" altLang="zh-TW" sz="1800" dirty="0" err="1" smtClean="0"/>
              <a:t>longwave</a:t>
            </a:r>
            <a:r>
              <a:rPr lang="en-US" altLang="zh-TW" sz="1800" dirty="0" smtClean="0"/>
              <a:t> and shortwave surface </a:t>
            </a:r>
            <a:r>
              <a:rPr lang="en-US" altLang="zh-TW" sz="1800" dirty="0" err="1" smtClean="0"/>
              <a:t>downwelling</a:t>
            </a:r>
            <a:r>
              <a:rPr lang="en-US" altLang="zh-TW" sz="1800" dirty="0" smtClean="0"/>
              <a:t> radiation closely approximated the ground-base observations, while the IWC was found to be 2 times larger and more variable compared to observations.</a:t>
            </a:r>
          </a:p>
          <a:p>
            <a:r>
              <a:rPr lang="en-US" altLang="zh-TW" sz="1800" dirty="0" smtClean="0"/>
              <a:t>The snow and ice number concentrations were approximately an order of magnitude smaller than observed.</a:t>
            </a:r>
          </a:p>
          <a:p>
            <a:r>
              <a:rPr lang="en-US" altLang="zh-TW" sz="1800" dirty="0" smtClean="0"/>
              <a:t>The cloud dynamical–microphysical structure is in good agreement with the conceptual model for these clouds developed from observations (</a:t>
            </a:r>
            <a:r>
              <a:rPr lang="en-US" altLang="zh-TW" sz="1800" dirty="0" err="1" smtClean="0"/>
              <a:t>Shupe</a:t>
            </a:r>
            <a:r>
              <a:rPr lang="en-US" altLang="zh-TW" sz="1800" dirty="0" smtClean="0"/>
              <a:t> et al. 2008a).</a:t>
            </a:r>
          </a:p>
          <a:p>
            <a:r>
              <a:rPr lang="en-US" altLang="zh-TW" sz="1800" dirty="0" smtClean="0"/>
              <a:t>The model’s simulation of MPCs is sensitive to the snow intercept parameter, N0s, similar to the studies of </a:t>
            </a:r>
            <a:r>
              <a:rPr lang="en-US" altLang="zh-TW" sz="1800" dirty="0" err="1" smtClean="0"/>
              <a:t>Reisner</a:t>
            </a:r>
            <a:r>
              <a:rPr lang="en-US" altLang="zh-TW" sz="1800" dirty="0" smtClean="0"/>
              <a:t> et al. (1998) and Morrison and Pinto (2006).</a:t>
            </a:r>
          </a:p>
          <a:p>
            <a:pPr lvl="1"/>
            <a:r>
              <a:rPr lang="en-US" altLang="zh-TW" sz="1800" dirty="0" smtClean="0"/>
              <a:t>Typical values of N0s used in one-moment schemes caused the conversion of cloud droplet to snow to occur too rapidly, depleting the cloud liquid water.</a:t>
            </a:r>
          </a:p>
          <a:p>
            <a:pPr lvl="1"/>
            <a:r>
              <a:rPr lang="en-US" altLang="zh-TW" sz="1800" dirty="0" smtClean="0"/>
              <a:t>Fixing the snow intercept parameter to a value taken from the two-moment integration resulted in a mean LWP that was 20% smaller than the two-moment simulation.</a:t>
            </a:r>
            <a:endParaRPr lang="zh-TW" altLang="en-US"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Conclusions</a:t>
            </a:r>
            <a:endParaRPr lang="zh-TW" altLang="en-US" dirty="0"/>
          </a:p>
        </p:txBody>
      </p:sp>
      <p:sp>
        <p:nvSpPr>
          <p:cNvPr id="3" name="內容版面配置區 2"/>
          <p:cNvSpPr>
            <a:spLocks noGrp="1"/>
          </p:cNvSpPr>
          <p:nvPr>
            <p:ph idx="1"/>
          </p:nvPr>
        </p:nvSpPr>
        <p:spPr/>
        <p:txBody>
          <a:bodyPr>
            <a:normAutofit/>
          </a:bodyPr>
          <a:lstStyle/>
          <a:p>
            <a:r>
              <a:rPr lang="en-US" altLang="zh-TW" sz="1800" dirty="0" smtClean="0"/>
              <a:t>The two-moment scheme produced mean snow size spectra that were similar to observations.</a:t>
            </a:r>
          </a:p>
          <a:p>
            <a:r>
              <a:rPr lang="en-US" altLang="zh-TW" sz="1800" dirty="0" smtClean="0"/>
              <a:t>The liquid water is dependent upon assumptions made about both the snow and ice intercept parameters.</a:t>
            </a:r>
          </a:p>
          <a:p>
            <a:r>
              <a:rPr lang="en-US" altLang="zh-TW" sz="1800" dirty="0" smtClean="0"/>
              <a:t>The substantial </a:t>
            </a:r>
            <a:r>
              <a:rPr lang="en-US" altLang="zh-TW" sz="1800" dirty="0" err="1" smtClean="0"/>
              <a:t>underprediction</a:t>
            </a:r>
            <a:r>
              <a:rPr lang="en-US" altLang="zh-TW" sz="1800" dirty="0" smtClean="0"/>
              <a:t> of LWP and </a:t>
            </a:r>
            <a:r>
              <a:rPr lang="en-US" altLang="zh-TW" sz="1800" dirty="0" err="1" smtClean="0"/>
              <a:t>overprediction</a:t>
            </a:r>
            <a:r>
              <a:rPr lang="en-US" altLang="zh-TW" sz="1800" dirty="0" smtClean="0"/>
              <a:t> of IWP in the simulation with the ice number concentration constrained to be similar to observations indirectly suggests that the growth of ice in the model may be unrealistic, assuming that there are no large, undiagnosed errors in the measurements that would lead to observed crystal concentrations significantly larger than in reality.</a:t>
            </a:r>
          </a:p>
          <a:p>
            <a:r>
              <a:rPr lang="en-US" altLang="zh-TW" sz="1800" dirty="0" smtClean="0"/>
              <a:t>If ice is the driver for depletion of cloud liquid water, then the results of this study suggest that the feedbacks between ice–snow–cloud liquid </a:t>
            </a:r>
            <a:r>
              <a:rPr lang="en-US" altLang="zh-TW" sz="1800" dirty="0" smtClean="0"/>
              <a:t>water may </a:t>
            </a:r>
            <a:r>
              <a:rPr lang="en-US" altLang="zh-TW" sz="1800" dirty="0" smtClean="0"/>
              <a:t>be misrepresented in the model.</a:t>
            </a:r>
            <a:endParaRPr lang="zh-TW" alt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smtClean="0"/>
              <a:t>1960s’ </a:t>
            </a:r>
            <a:r>
              <a:rPr lang="en-US" altLang="zh-TW" dirty="0"/>
              <a:t>o</a:t>
            </a:r>
            <a:r>
              <a:rPr lang="en-US" altLang="zh-TW" dirty="0" smtClean="0"/>
              <a:t>bservation data &amp; SHEBA experiment</a:t>
            </a:r>
            <a:br>
              <a:rPr lang="en-US" altLang="zh-TW" dirty="0" smtClean="0"/>
            </a:br>
            <a:r>
              <a:rPr lang="en-US" altLang="zh-TW" dirty="0" smtClean="0"/>
              <a:t>=&gt; </a:t>
            </a:r>
            <a:r>
              <a:rPr lang="en-US" altLang="zh-TW" dirty="0" err="1" smtClean="0">
                <a:solidFill>
                  <a:srgbClr val="FF0000"/>
                </a:solidFill>
              </a:rPr>
              <a:t>Supercooled</a:t>
            </a:r>
            <a:r>
              <a:rPr lang="en-US" altLang="zh-TW" dirty="0" smtClean="0">
                <a:solidFill>
                  <a:srgbClr val="FF0000"/>
                </a:solidFill>
              </a:rPr>
              <a:t> liquid water</a:t>
            </a:r>
            <a:r>
              <a:rPr lang="en-US" altLang="zh-TW" dirty="0" smtClean="0"/>
              <a:t> in </a:t>
            </a:r>
            <a:r>
              <a:rPr lang="en-US" altLang="zh-TW" dirty="0" smtClean="0">
                <a:solidFill>
                  <a:srgbClr val="00B0F0"/>
                </a:solidFill>
              </a:rPr>
              <a:t>Arctic clouds</a:t>
            </a:r>
          </a:p>
          <a:p>
            <a:r>
              <a:rPr lang="en-US" altLang="zh-TW" dirty="0" smtClean="0"/>
              <a:t>Mixed-phase Arctic clouds are observed over 40% of the time, with maximum frequency observed during spring and fall, but most weather and climate models fail to produce Arctic clouds that maintain liquid water at low temperature.</a:t>
            </a:r>
          </a:p>
          <a:p>
            <a:r>
              <a:rPr lang="en-US" altLang="zh-TW" dirty="0" smtClean="0"/>
              <a:t>Liquid water in Arctic clouds plays a dramatic impact on the </a:t>
            </a:r>
            <a:r>
              <a:rPr lang="en-US" altLang="zh-TW" dirty="0" smtClean="0">
                <a:solidFill>
                  <a:srgbClr val="00B0F0"/>
                </a:solidFill>
              </a:rPr>
              <a:t>surface energy budget</a:t>
            </a:r>
            <a:r>
              <a:rPr lang="en-US" altLang="zh-TW" dirty="0" smtClean="0"/>
              <a:t>.</a:t>
            </a:r>
          </a:p>
          <a:p>
            <a:r>
              <a:rPr lang="en-US" altLang="zh-TW" dirty="0" smtClean="0">
                <a:solidFill>
                  <a:srgbClr val="00B050"/>
                </a:solidFill>
              </a:rPr>
              <a:t>2-moment scheme allows for the maintenance of liquid water in the cloud</a:t>
            </a:r>
            <a:r>
              <a:rPr lang="en-US" altLang="zh-TW" dirty="0" smtClean="0"/>
              <a:t>.</a:t>
            </a:r>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a:xfrm>
            <a:off x="457200" y="1600200"/>
            <a:ext cx="8329642" cy="4525963"/>
          </a:xfrm>
        </p:spPr>
        <p:txBody>
          <a:bodyPr>
            <a:normAutofit fontScale="92500" lnSpcReduction="10000"/>
          </a:bodyPr>
          <a:lstStyle/>
          <a:p>
            <a:r>
              <a:rPr lang="en-US" altLang="zh-TW" sz="2800" dirty="0" err="1" smtClean="0"/>
              <a:t>Reisner</a:t>
            </a:r>
            <a:r>
              <a:rPr lang="en-US" altLang="zh-TW" sz="2800" dirty="0" smtClean="0"/>
              <a:t> et al. (1998):</a:t>
            </a:r>
          </a:p>
          <a:p>
            <a:pPr lvl="1"/>
            <a:r>
              <a:rPr lang="en-US" altLang="zh-TW" sz="2400" dirty="0" smtClean="0"/>
              <a:t>The presence of water in the clouds was sensitive to the treatment of the number concentration of snow. (also in Morrison and Pinto 2006)</a:t>
            </a:r>
          </a:p>
          <a:p>
            <a:pPr lvl="1"/>
            <a:r>
              <a:rPr lang="en-US" altLang="zh-TW" sz="2400" dirty="0" smtClean="0"/>
              <a:t>An overestimate of snow number concentration resulted in conversions of water vapor to snow (deposition growth) and cloud water to snow (riming).</a:t>
            </a:r>
          </a:p>
          <a:p>
            <a:pPr lvl="1"/>
            <a:r>
              <a:rPr lang="en-US" altLang="zh-TW" sz="2400" dirty="0" smtClean="0"/>
              <a:t>Use a diagnostic relationship equation between N</a:t>
            </a:r>
            <a:r>
              <a:rPr lang="en-US" altLang="zh-TW" sz="2400" baseline="-25000" dirty="0" smtClean="0"/>
              <a:t>0s</a:t>
            </a:r>
            <a:r>
              <a:rPr lang="en-US" altLang="zh-TW" sz="2400" dirty="0" smtClean="0"/>
              <a:t> and snow mixing ratio or a prognostic equation for N</a:t>
            </a:r>
            <a:r>
              <a:rPr lang="en-US" altLang="zh-TW" sz="2400" baseline="-25000" dirty="0" smtClean="0"/>
              <a:t>0s</a:t>
            </a:r>
            <a:r>
              <a:rPr lang="en-US" altLang="zh-TW" sz="2400" dirty="0" smtClean="0"/>
              <a:t> adequately simulated the observed values of N</a:t>
            </a:r>
            <a:r>
              <a:rPr lang="en-US" altLang="zh-TW" sz="2400" baseline="-25000" dirty="0" smtClean="0"/>
              <a:t>0s </a:t>
            </a:r>
            <a:r>
              <a:rPr lang="en-US" altLang="zh-TW" sz="2400" dirty="0" smtClean="0"/>
              <a:t>and were therefore better able to reproduce the observed cloud water content.</a:t>
            </a:r>
            <a:br>
              <a:rPr lang="en-US" altLang="zh-TW" sz="2400" dirty="0" smtClean="0"/>
            </a:br>
            <a:r>
              <a:rPr lang="en-US" altLang="zh-TW" sz="2400" dirty="0" smtClean="0"/>
              <a:t>=&gt; estimate N</a:t>
            </a:r>
            <a:r>
              <a:rPr lang="en-US" altLang="zh-TW" sz="2400" baseline="-25000" dirty="0" smtClean="0"/>
              <a:t>0s </a:t>
            </a:r>
            <a:r>
              <a:rPr lang="en-US" altLang="zh-TW" sz="2400" dirty="0" smtClean="0"/>
              <a:t>of differ from case to case and vary in space and time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a:xfrm>
            <a:off x="457200" y="1600200"/>
            <a:ext cx="8329642" cy="4525963"/>
          </a:xfrm>
        </p:spPr>
        <p:txBody>
          <a:bodyPr>
            <a:normAutofit/>
          </a:bodyPr>
          <a:lstStyle/>
          <a:p>
            <a:r>
              <a:rPr lang="en-US" altLang="zh-TW" sz="2400" dirty="0" smtClean="0"/>
              <a:t>Case study</a:t>
            </a:r>
          </a:p>
          <a:p>
            <a:pPr lvl="1"/>
            <a:r>
              <a:rPr lang="en-US" altLang="zh-TW" sz="2000" dirty="0" smtClean="0"/>
              <a:t>Purpose: Verify the microphysical characteristics of the model’s simulation of Mixed-phase Arctic clouds (MPCs)</a:t>
            </a:r>
          </a:p>
          <a:p>
            <a:pPr lvl="1"/>
            <a:r>
              <a:rPr lang="en-US" altLang="zh-TW" sz="2000" dirty="0" smtClean="0"/>
              <a:t>During M-PACE (Mixes-Phase Arctic Cloud Experiment)</a:t>
            </a:r>
          </a:p>
          <a:p>
            <a:pPr lvl="1"/>
            <a:r>
              <a:rPr lang="en-US" altLang="zh-TW" sz="2000" dirty="0" smtClean="0"/>
              <a:t>9-12 Oct 2004</a:t>
            </a:r>
          </a:p>
          <a:p>
            <a:pPr lvl="1"/>
            <a:r>
              <a:rPr lang="en-US" altLang="zh-TW" sz="2000" dirty="0" smtClean="0"/>
              <a:t>Observation data: ground, remote sensing, aircraft, and </a:t>
            </a:r>
            <a:r>
              <a:rPr lang="en-US" altLang="zh-TW" sz="2000" dirty="0" err="1" smtClean="0"/>
              <a:t>radiosonde</a:t>
            </a:r>
            <a:r>
              <a:rPr lang="en-US" altLang="zh-TW" sz="2000" dirty="0" smtClean="0"/>
              <a:t> measurements</a:t>
            </a:r>
          </a:p>
          <a:p>
            <a:pPr lvl="1"/>
            <a:r>
              <a:rPr lang="en-US" altLang="zh-TW" sz="2000" dirty="0" smtClean="0"/>
              <a:t>Two sites: Barrow and </a:t>
            </a:r>
            <a:r>
              <a:rPr lang="en-US" altLang="zh-TW" sz="2000" dirty="0" err="1" smtClean="0"/>
              <a:t>Atqasuk</a:t>
            </a:r>
            <a:endParaRPr lang="en-US" altLang="zh-TW"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Observations</a:t>
            </a:r>
            <a:endParaRPr lang="zh-TW" altLang="en-US" dirty="0"/>
          </a:p>
        </p:txBody>
      </p:sp>
      <p:sp>
        <p:nvSpPr>
          <p:cNvPr id="3" name="內容版面配置區 2"/>
          <p:cNvSpPr>
            <a:spLocks noGrp="1"/>
          </p:cNvSpPr>
          <p:nvPr>
            <p:ph idx="1"/>
          </p:nvPr>
        </p:nvSpPr>
        <p:spPr/>
        <p:txBody>
          <a:bodyPr>
            <a:normAutofit fontScale="85000" lnSpcReduction="20000"/>
          </a:bodyPr>
          <a:lstStyle/>
          <a:p>
            <a:r>
              <a:rPr lang="en-US" altLang="zh-TW" dirty="0" smtClean="0"/>
              <a:t>Synoptic-scale features</a:t>
            </a:r>
          </a:p>
          <a:p>
            <a:r>
              <a:rPr lang="en-US" altLang="zh-TW" dirty="0" smtClean="0"/>
              <a:t>Cloud properties</a:t>
            </a:r>
          </a:p>
          <a:p>
            <a:pPr lvl="1"/>
            <a:r>
              <a:rPr lang="en-US" altLang="zh-TW" dirty="0" smtClean="0"/>
              <a:t>Aircraft measurements: 71% clouds were in mixed phase.</a:t>
            </a:r>
          </a:p>
          <a:p>
            <a:pPr lvl="1"/>
            <a:r>
              <a:rPr lang="en-US" altLang="zh-TW" dirty="0" smtClean="0"/>
              <a:t>MPCs were typically dominated by liquid drops with precipitating ice below cloud base.</a:t>
            </a:r>
          </a:p>
          <a:p>
            <a:pPr lvl="1"/>
            <a:r>
              <a:rPr lang="en-US" altLang="zh-TW" dirty="0" err="1" smtClean="0"/>
              <a:t>McFarquhar</a:t>
            </a:r>
            <a:r>
              <a:rPr lang="en-US" altLang="zh-TW" dirty="0" smtClean="0"/>
              <a:t> et al. (2007):</a:t>
            </a:r>
          </a:p>
          <a:p>
            <a:pPr lvl="2"/>
            <a:r>
              <a:rPr lang="en-US" altLang="zh-TW" dirty="0" smtClean="0"/>
              <a:t>The size of water droplets increased from the cloud base to the cloud top =&gt; condensational growth &amp; collision-coalescence (@cloud top)</a:t>
            </a:r>
          </a:p>
          <a:p>
            <a:pPr lvl="2"/>
            <a:r>
              <a:rPr lang="en-US" altLang="zh-TW" dirty="0" smtClean="0"/>
              <a:t>Most of the ice mass is contained in sizes greater than 1 mm.</a:t>
            </a:r>
          </a:p>
          <a:p>
            <a:pPr lvl="2"/>
            <a:r>
              <a:rPr lang="en-US" altLang="zh-TW" dirty="0" smtClean="0"/>
              <a:t>The median mass dimension of the ice increased from the cloud top to the cloud base=&gt; Ice crystals grew as they fell through the cloud and may have grown by aggregation below the cloud base.</a:t>
            </a:r>
          </a:p>
          <a:p>
            <a:endParaRPr lang="zh-TW"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730594" y="238147"/>
            <a:ext cx="7627620" cy="6334125"/>
            <a:chOff x="0" y="1"/>
            <a:chExt cx="7627620" cy="6334125"/>
          </a:xfrm>
        </p:grpSpPr>
        <p:pic>
          <p:nvPicPr>
            <p:cNvPr id="1026" name="Picture 2"/>
            <p:cNvPicPr>
              <a:picLocks noChangeAspect="1" noChangeArrowheads="1"/>
            </p:cNvPicPr>
            <p:nvPr/>
          </p:nvPicPr>
          <p:blipFill>
            <a:blip r:embed="rId2" cstate="print"/>
            <a:srcRect/>
            <a:stretch>
              <a:fillRect/>
            </a:stretch>
          </p:blipFill>
          <p:spPr bwMode="auto">
            <a:xfrm>
              <a:off x="0" y="1"/>
              <a:ext cx="7627620" cy="6334125"/>
            </a:xfrm>
            <a:prstGeom prst="rect">
              <a:avLst/>
            </a:prstGeom>
            <a:noFill/>
            <a:ln w="9525">
              <a:noFill/>
              <a:miter lim="800000"/>
              <a:headEnd/>
              <a:tailEnd/>
            </a:ln>
          </p:spPr>
        </p:pic>
        <p:sp>
          <p:nvSpPr>
            <p:cNvPr id="3" name="文字方塊 2"/>
            <p:cNvSpPr txBox="1"/>
            <p:nvPr/>
          </p:nvSpPr>
          <p:spPr>
            <a:xfrm>
              <a:off x="1785918" y="2385948"/>
              <a:ext cx="1143008" cy="400110"/>
            </a:xfrm>
            <a:prstGeom prst="rect">
              <a:avLst/>
            </a:prstGeom>
            <a:noFill/>
          </p:spPr>
          <p:txBody>
            <a:bodyPr wrap="square" rtlCol="0">
              <a:spAutoFit/>
            </a:bodyPr>
            <a:lstStyle/>
            <a:p>
              <a:r>
                <a:rPr lang="en-US" altLang="zh-TW" sz="2000" b="1" dirty="0" smtClean="0">
                  <a:solidFill>
                    <a:srgbClr val="FFC000"/>
                  </a:solidFill>
                </a:rPr>
                <a:t>Barrow</a:t>
              </a:r>
              <a:endParaRPr lang="zh-TW" altLang="en-US" sz="2000" b="1" dirty="0">
                <a:solidFill>
                  <a:srgbClr val="FFC000"/>
                </a:solidFill>
              </a:endParaRPr>
            </a:p>
          </p:txBody>
        </p:sp>
        <p:sp>
          <p:nvSpPr>
            <p:cNvPr id="4" name="文字方塊 3"/>
            <p:cNvSpPr txBox="1"/>
            <p:nvPr/>
          </p:nvSpPr>
          <p:spPr>
            <a:xfrm>
              <a:off x="2000232" y="3143248"/>
              <a:ext cx="1143008" cy="400110"/>
            </a:xfrm>
            <a:prstGeom prst="rect">
              <a:avLst/>
            </a:prstGeom>
            <a:noFill/>
          </p:spPr>
          <p:txBody>
            <a:bodyPr wrap="square" rtlCol="0">
              <a:spAutoFit/>
            </a:bodyPr>
            <a:lstStyle/>
            <a:p>
              <a:r>
                <a:rPr lang="en-US" altLang="zh-TW" sz="2000" b="1" dirty="0" err="1" smtClean="0">
                  <a:solidFill>
                    <a:srgbClr val="7030A0"/>
                  </a:solidFill>
                </a:rPr>
                <a:t>Atqasuk</a:t>
              </a:r>
              <a:endParaRPr lang="zh-TW" altLang="en-US" sz="2000" b="1" dirty="0">
                <a:solidFill>
                  <a:srgbClr val="7030A0"/>
                </a:solidFil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Model description</a:t>
            </a:r>
            <a:endParaRPr lang="zh-TW" altLang="en-US" dirty="0"/>
          </a:p>
        </p:txBody>
      </p:sp>
      <p:sp>
        <p:nvSpPr>
          <p:cNvPr id="3" name="內容版面配置區 2"/>
          <p:cNvSpPr>
            <a:spLocks noGrp="1"/>
          </p:cNvSpPr>
          <p:nvPr>
            <p:ph idx="1"/>
          </p:nvPr>
        </p:nvSpPr>
        <p:spPr/>
        <p:txBody>
          <a:bodyPr>
            <a:normAutofit/>
          </a:bodyPr>
          <a:lstStyle/>
          <a:p>
            <a:r>
              <a:rPr lang="en-US" altLang="zh-TW" sz="2800" dirty="0" smtClean="0"/>
              <a:t>Model setup</a:t>
            </a:r>
          </a:p>
          <a:p>
            <a:pPr lvl="1"/>
            <a:r>
              <a:rPr lang="en-US" altLang="zh-TW" sz="2400" dirty="0"/>
              <a:t>H</a:t>
            </a:r>
            <a:r>
              <a:rPr lang="en-US" altLang="zh-TW" sz="2400" dirty="0" smtClean="0"/>
              <a:t>orizontal grid-space: 18, 6, and 1 km</a:t>
            </a:r>
            <a:br>
              <a:rPr lang="en-US" altLang="zh-TW" sz="2400" dirty="0" smtClean="0"/>
            </a:br>
            <a:r>
              <a:rPr lang="en-US" altLang="zh-TW" sz="2400" dirty="0" smtClean="0"/>
              <a:t>boundary layer (below 800hPa): 20 pressure levels</a:t>
            </a:r>
          </a:p>
          <a:p>
            <a:pPr lvl="1"/>
            <a:r>
              <a:rPr lang="en-US" altLang="zh-TW" sz="2400" dirty="0"/>
              <a:t>S</a:t>
            </a:r>
            <a:r>
              <a:rPr lang="en-US" altLang="zh-TW" sz="2400" dirty="0" smtClean="0"/>
              <a:t>pin-up time: 1200 UTC 8 Oct~ 1200 UTC 9 Oct</a:t>
            </a:r>
          </a:p>
          <a:p>
            <a:pPr lvl="1"/>
            <a:r>
              <a:rPr lang="en-US" altLang="zh-TW" sz="2400" dirty="0" smtClean="0"/>
              <a:t>Analysis period: 1200 UTC 9 Oct~ 1100 UTC 10 Oct</a:t>
            </a:r>
          </a:p>
          <a:p>
            <a:pPr lvl="1"/>
            <a:r>
              <a:rPr lang="en-US" altLang="zh-TW" sz="2400" dirty="0" smtClean="0"/>
              <a:t>IC &amp; BC: NCEP</a:t>
            </a:r>
          </a:p>
        </p:txBody>
      </p:sp>
      <p:pic>
        <p:nvPicPr>
          <p:cNvPr id="4" name="Picture 2"/>
          <p:cNvPicPr>
            <a:picLocks noChangeAspect="1" noChangeArrowheads="1"/>
          </p:cNvPicPr>
          <p:nvPr/>
        </p:nvPicPr>
        <p:blipFill>
          <a:blip r:embed="rId2" cstate="print"/>
          <a:srcRect/>
          <a:stretch>
            <a:fillRect/>
          </a:stretch>
        </p:blipFill>
        <p:spPr bwMode="auto">
          <a:xfrm>
            <a:off x="1000100" y="4192522"/>
            <a:ext cx="7740008" cy="2665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500042"/>
            <a:ext cx="8229600" cy="5626121"/>
          </a:xfrm>
        </p:spPr>
        <p:txBody>
          <a:bodyPr/>
          <a:lstStyle/>
          <a:p>
            <a:r>
              <a:rPr lang="en-US" altLang="zh-TW" dirty="0" smtClean="0"/>
              <a:t>Microphysical parameterizations</a:t>
            </a:r>
          </a:p>
          <a:p>
            <a:endParaRPr lang="en-US" altLang="zh-TW" dirty="0"/>
          </a:p>
          <a:p>
            <a:endParaRPr lang="en-US" altLang="zh-TW" dirty="0" smtClean="0"/>
          </a:p>
          <a:p>
            <a:endParaRPr lang="en-US" altLang="zh-TW" dirty="0"/>
          </a:p>
          <a:p>
            <a:endParaRPr lang="en-US" altLang="zh-TW" dirty="0" smtClean="0"/>
          </a:p>
          <a:p>
            <a:r>
              <a:rPr lang="en-US" altLang="zh-TW" dirty="0" smtClean="0"/>
              <a:t>Experiment design</a:t>
            </a:r>
            <a:endParaRPr lang="zh-TW" altLang="en-US" dirty="0" smtClean="0"/>
          </a:p>
          <a:p>
            <a:endParaRPr lang="zh-TW" altLang="en-US" dirty="0"/>
          </a:p>
        </p:txBody>
      </p:sp>
      <p:grpSp>
        <p:nvGrpSpPr>
          <p:cNvPr id="7" name="群組 6"/>
          <p:cNvGrpSpPr/>
          <p:nvPr/>
        </p:nvGrpSpPr>
        <p:grpSpPr>
          <a:xfrm>
            <a:off x="0" y="4207214"/>
            <a:ext cx="8826818" cy="2293620"/>
            <a:chOff x="142844" y="1285860"/>
            <a:chExt cx="8826818" cy="2293620"/>
          </a:xfrm>
        </p:grpSpPr>
        <p:pic>
          <p:nvPicPr>
            <p:cNvPr id="4" name="Picture 3"/>
            <p:cNvPicPr>
              <a:picLocks noChangeAspect="1" noChangeArrowheads="1"/>
            </p:cNvPicPr>
            <p:nvPr/>
          </p:nvPicPr>
          <p:blipFill>
            <a:blip r:embed="rId2" cstate="print"/>
            <a:srcRect/>
            <a:stretch>
              <a:fillRect/>
            </a:stretch>
          </p:blipFill>
          <p:spPr bwMode="auto">
            <a:xfrm>
              <a:off x="214282" y="1285860"/>
              <a:ext cx="8755380" cy="2293620"/>
            </a:xfrm>
            <a:prstGeom prst="rect">
              <a:avLst/>
            </a:prstGeom>
            <a:noFill/>
            <a:ln w="9525">
              <a:noFill/>
              <a:miter lim="800000"/>
              <a:headEnd/>
              <a:tailEnd/>
            </a:ln>
          </p:spPr>
        </p:pic>
        <p:sp>
          <p:nvSpPr>
            <p:cNvPr id="5" name="圓角矩形 4"/>
            <p:cNvSpPr/>
            <p:nvPr/>
          </p:nvSpPr>
          <p:spPr>
            <a:xfrm>
              <a:off x="142844" y="2143116"/>
              <a:ext cx="3357586" cy="142876"/>
            </a:xfrm>
            <a:prstGeom prst="round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 name="文字方塊 5"/>
          <p:cNvSpPr txBox="1"/>
          <p:nvPr/>
        </p:nvSpPr>
        <p:spPr>
          <a:xfrm>
            <a:off x="1071538" y="3000372"/>
            <a:ext cx="6715172" cy="369332"/>
          </a:xfrm>
          <a:prstGeom prst="rect">
            <a:avLst/>
          </a:prstGeom>
          <a:noFill/>
        </p:spPr>
        <p:txBody>
          <a:bodyPr wrap="square" rtlCol="0">
            <a:spAutoFit/>
          </a:bodyPr>
          <a:lstStyle/>
          <a:p>
            <a:r>
              <a:rPr lang="en-US" altLang="zh-TW" dirty="0" smtClean="0">
                <a:solidFill>
                  <a:srgbClr val="0070C0"/>
                </a:solidFill>
              </a:rPr>
              <a:t>Include: cloud droplets, rain, ice, snow, and </a:t>
            </a:r>
            <a:r>
              <a:rPr lang="en-US" altLang="zh-TW" dirty="0" err="1" smtClean="0">
                <a:solidFill>
                  <a:srgbClr val="0070C0"/>
                </a:solidFill>
              </a:rPr>
              <a:t>graupel</a:t>
            </a:r>
            <a:endParaRPr lang="zh-TW" altLang="en-US" dirty="0">
              <a:solidFill>
                <a:srgbClr val="0070C0"/>
              </a:solidFill>
            </a:endParaRPr>
          </a:p>
        </p:txBody>
      </p:sp>
      <p:pic>
        <p:nvPicPr>
          <p:cNvPr id="8" name="Picture 2"/>
          <p:cNvPicPr>
            <a:picLocks noChangeAspect="1" noChangeArrowheads="1"/>
          </p:cNvPicPr>
          <p:nvPr/>
        </p:nvPicPr>
        <p:blipFill>
          <a:blip r:embed="rId3" cstate="print"/>
          <a:srcRect/>
          <a:stretch>
            <a:fillRect/>
          </a:stretch>
        </p:blipFill>
        <p:spPr bwMode="auto">
          <a:xfrm>
            <a:off x="928662" y="1142984"/>
            <a:ext cx="3895725" cy="485775"/>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928662" y="1571612"/>
            <a:ext cx="4124325" cy="771525"/>
          </a:xfrm>
          <a:prstGeom prst="rect">
            <a:avLst/>
          </a:prstGeom>
          <a:noFill/>
          <a:ln w="9525">
            <a:noFill/>
            <a:miter lim="800000"/>
            <a:headEnd/>
            <a:tailEnd/>
          </a:ln>
        </p:spPr>
      </p:pic>
      <p:pic>
        <p:nvPicPr>
          <p:cNvPr id="10" name="Picture 4"/>
          <p:cNvPicPr>
            <a:picLocks noChangeAspect="1" noChangeArrowheads="1"/>
          </p:cNvPicPr>
          <p:nvPr/>
        </p:nvPicPr>
        <p:blipFill>
          <a:blip r:embed="rId5" cstate="print"/>
          <a:srcRect/>
          <a:stretch>
            <a:fillRect/>
          </a:stretch>
        </p:blipFill>
        <p:spPr bwMode="auto">
          <a:xfrm>
            <a:off x="1071538" y="2357430"/>
            <a:ext cx="4124325"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823</TotalTime>
  <Words>1231</Words>
  <Application>Microsoft Office PowerPoint</Application>
  <PresentationFormat>如螢幕大小 (4:3)</PresentationFormat>
  <Paragraphs>111</Paragraphs>
  <Slides>24</Slides>
  <Notes>3</Notes>
  <HiddenSlides>2</HiddenSlides>
  <MMClips>0</MMClips>
  <ScaleCrop>false</ScaleCrop>
  <HeadingPairs>
    <vt:vector size="4" baseType="variant">
      <vt:variant>
        <vt:lpstr>佈景主題</vt:lpstr>
      </vt:variant>
      <vt:variant>
        <vt:i4>1</vt:i4>
      </vt:variant>
      <vt:variant>
        <vt:lpstr>投影片標題</vt:lpstr>
      </vt:variant>
      <vt:variant>
        <vt:i4>24</vt:i4>
      </vt:variant>
    </vt:vector>
  </HeadingPairs>
  <TitlesOfParts>
    <vt:vector size="25" baseType="lpstr">
      <vt:lpstr>Office 佈景主題</vt:lpstr>
      <vt:lpstr>Investigation of Microphysical Parameterizations of Snow and Ice in Arctic Clouds during M-PACE through Model-Observation Comparisons</vt:lpstr>
      <vt:lpstr>OUTLINE</vt:lpstr>
      <vt:lpstr>Introduction</vt:lpstr>
      <vt:lpstr>Introduction</vt:lpstr>
      <vt:lpstr>Introduction</vt:lpstr>
      <vt:lpstr>Observations</vt:lpstr>
      <vt:lpstr>投影片 7</vt:lpstr>
      <vt:lpstr>Model description</vt:lpstr>
      <vt:lpstr>投影片 9</vt:lpstr>
      <vt:lpstr>Results</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Conclusions</vt:lpstr>
      <vt:lpstr>Conclusions</vt:lpstr>
    </vt:vector>
  </TitlesOfParts>
  <Company>NCU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prudence</dc:creator>
  <cp:lastModifiedBy>Prudence</cp:lastModifiedBy>
  <cp:revision>118</cp:revision>
  <dcterms:created xsi:type="dcterms:W3CDTF">2010-04-05T06:38:06Z</dcterms:created>
  <dcterms:modified xsi:type="dcterms:W3CDTF">2010-04-08T05:23:26Z</dcterms:modified>
</cp:coreProperties>
</file>