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9" r:id="rId4"/>
    <p:sldId id="266" r:id="rId5"/>
    <p:sldId id="268" r:id="rId6"/>
    <p:sldId id="304" r:id="rId7"/>
    <p:sldId id="271" r:id="rId8"/>
    <p:sldId id="269" r:id="rId9"/>
    <p:sldId id="275" r:id="rId10"/>
    <p:sldId id="276" r:id="rId11"/>
    <p:sldId id="274" r:id="rId12"/>
    <p:sldId id="277" r:id="rId13"/>
    <p:sldId id="279" r:id="rId14"/>
    <p:sldId id="278" r:id="rId15"/>
    <p:sldId id="280" r:id="rId16"/>
    <p:sldId id="283" r:id="rId17"/>
    <p:sldId id="284" r:id="rId18"/>
    <p:sldId id="287" r:id="rId19"/>
    <p:sldId id="286" r:id="rId20"/>
    <p:sldId id="263" r:id="rId21"/>
    <p:sldId id="292" r:id="rId22"/>
    <p:sldId id="291" r:id="rId23"/>
    <p:sldId id="290" r:id="rId24"/>
    <p:sldId id="297" r:id="rId25"/>
    <p:sldId id="289" r:id="rId26"/>
    <p:sldId id="288" r:id="rId27"/>
    <p:sldId id="293" r:id="rId28"/>
    <p:sldId id="294" r:id="rId29"/>
    <p:sldId id="295" r:id="rId30"/>
    <p:sldId id="299" r:id="rId31"/>
    <p:sldId id="260" r:id="rId32"/>
    <p:sldId id="300" r:id="rId33"/>
    <p:sldId id="307" r:id="rId34"/>
    <p:sldId id="305" r:id="rId35"/>
    <p:sldId id="296" r:id="rId36"/>
    <p:sldId id="301" r:id="rId37"/>
    <p:sldId id="303" r:id="rId38"/>
    <p:sldId id="272" r:id="rId39"/>
    <p:sldId id="285" r:id="rId40"/>
    <p:sldId id="302" r:id="rId41"/>
    <p:sldId id="306" r:id="rId4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89862" autoAdjust="0"/>
  </p:normalViewPr>
  <p:slideViewPr>
    <p:cSldViewPr>
      <p:cViewPr varScale="1">
        <p:scale>
          <a:sx n="104" d="100"/>
          <a:sy n="104" d="100"/>
        </p:scale>
        <p:origin x="-1836" y="-90"/>
      </p:cViewPr>
      <p:guideLst>
        <p:guide orient="horz" pos="2160"/>
        <p:guide pos="2880"/>
      </p:guideLst>
    </p:cSldViewPr>
  </p:slideViewPr>
  <p:outlineViewPr>
    <p:cViewPr>
      <p:scale>
        <a:sx n="33" d="100"/>
        <a:sy n="33" d="100"/>
      </p:scale>
      <p:origin x="0" y="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4154F3-CC4C-45DB-A01F-5178640FC949}" type="datetimeFigureOut">
              <a:rPr lang="zh-TW" altLang="en-US" smtClean="0"/>
              <a:pPr/>
              <a:t>2010/4/1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DB956-2081-4AFF-8638-43AD7055F6B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增加模式中的</a:t>
            </a:r>
            <a:r>
              <a:rPr lang="en-US" altLang="zh-TW" dirty="0" smtClean="0"/>
              <a:t>CO2</a:t>
            </a:r>
            <a:r>
              <a:rPr lang="zh-TW" altLang="en-US" dirty="0" smtClean="0"/>
              <a:t>濃度使之與</a:t>
            </a:r>
            <a:r>
              <a:rPr lang="en-US" altLang="zh-TW" dirty="0" smtClean="0"/>
              <a:t>A1B</a:t>
            </a:r>
            <a:r>
              <a:rPr lang="zh-TW" altLang="en-US" dirty="0" smtClean="0"/>
              <a:t>情境相符，不過並未改變海冰的範圍，因為在固定海溫的情況下海冰的變動並不會給熱帶氣候帶來很大的影響</a:t>
            </a:r>
            <a:endParaRPr lang="en-US" altLang="zh-TW" dirty="0" smtClean="0"/>
          </a:p>
          <a:p>
            <a:r>
              <a:rPr lang="zh-TW" altLang="en-US" dirty="0" smtClean="0"/>
              <a:t>雖然在最一開始有提到加入隨時間變化的</a:t>
            </a:r>
            <a:r>
              <a:rPr lang="en-US" altLang="zh-TW" dirty="0" smtClean="0"/>
              <a:t>SST</a:t>
            </a:r>
            <a:r>
              <a:rPr lang="zh-TW" altLang="en-US" dirty="0" smtClean="0"/>
              <a:t>會有較好的結果  不過為了節省計算資源跟簡化分析</a:t>
            </a:r>
            <a:endParaRPr lang="en-US" altLang="zh-TW" dirty="0" smtClean="0"/>
          </a:p>
          <a:p>
            <a:r>
              <a:rPr lang="zh-TW" altLang="en-US" dirty="0" smtClean="0"/>
              <a:t>作者們選擇產生有季節變化但無年際變化的</a:t>
            </a:r>
            <a:r>
              <a:rPr lang="en-US" altLang="zh-TW" dirty="0" smtClean="0"/>
              <a:t>prescribed</a:t>
            </a:r>
            <a:r>
              <a:rPr lang="en-US" altLang="zh-TW" baseline="0" dirty="0" smtClean="0"/>
              <a:t> SST</a:t>
            </a:r>
            <a:r>
              <a:rPr lang="zh-TW" altLang="en-US" baseline="0" dirty="0" smtClean="0"/>
              <a:t>做為模式的下邊界條件</a:t>
            </a:r>
            <a:endParaRPr lang="en-US" altLang="zh-TW" baseline="0" dirty="0" smtClean="0"/>
          </a:p>
          <a:p>
            <a:r>
              <a:rPr lang="zh-TW" altLang="en-US" dirty="0" smtClean="0"/>
              <a:t>這樣子做是希望能產生更穩定的狀態，避免受到類似聖嬰事件的影響而變得更複雜</a:t>
            </a:r>
            <a:endParaRPr lang="en-US" altLang="zh-TW"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21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ERROR</a:t>
            </a:r>
            <a:r>
              <a:rPr lang="zh-TW" altLang="en-US" dirty="0" smtClean="0"/>
              <a:t> </a:t>
            </a:r>
            <a:r>
              <a:rPr lang="en-US" altLang="zh-TW" dirty="0" smtClean="0"/>
              <a:t>BAR</a:t>
            </a:r>
            <a:r>
              <a:rPr lang="zh-TW" altLang="en-US" dirty="0" smtClean="0"/>
              <a:t> 為</a:t>
            </a:r>
            <a:r>
              <a:rPr lang="en-US" altLang="zh-TW" dirty="0" smtClean="0"/>
              <a:t>90%</a:t>
            </a:r>
            <a:r>
              <a:rPr lang="zh-TW" altLang="en-US" dirty="0" smtClean="0"/>
              <a:t>的信心區間</a:t>
            </a:r>
            <a:endParaRPr lang="en-US" altLang="zh-TW" dirty="0" smtClean="0"/>
          </a:p>
          <a:p>
            <a:r>
              <a:rPr lang="zh-TW" altLang="en-US" dirty="0" smtClean="0"/>
              <a:t>選擇兩種不同海溫資料的原因是發現在使用不同資料庫會產生較少的風暴 </a:t>
            </a:r>
            <a:endParaRPr lang="en-US" altLang="zh-TW" dirty="0" smtClean="0"/>
          </a:p>
          <a:p>
            <a:r>
              <a:rPr lang="zh-TW" altLang="en-US" dirty="0" smtClean="0"/>
              <a:t>因此作者們在這部分的實驗選用了同樣的海溫變異量但是不同的海溫氣候值</a:t>
            </a:r>
          </a:p>
          <a:p>
            <a:endParaRPr lang="en-US" altLang="zh-TW" dirty="0" smtClean="0"/>
          </a:p>
          <a:p>
            <a:r>
              <a:rPr lang="zh-TW" altLang="en-US" dirty="0" smtClean="0"/>
              <a:t>第一點是因為在考慮全部的熱帶風暴後，在這兩者模式中並未有顯著的增加 ，因此可以得知有較多的熱帶風暴達到颶風等級</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22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HADCM3</a:t>
            </a:r>
            <a:r>
              <a:rPr lang="zh-TW" altLang="en-US" dirty="0" smtClean="0"/>
              <a:t>在</a:t>
            </a:r>
            <a:r>
              <a:rPr lang="en-US" altLang="zh-TW" dirty="0" smtClean="0"/>
              <a:t>CMIP3</a:t>
            </a:r>
            <a:r>
              <a:rPr lang="zh-TW" altLang="en-US" dirty="0" smtClean="0"/>
              <a:t>中的耦合模擬亦發現了在亞馬遜及鄰近的大西洋海域有明顯較乾的情況，不過在這裡所使用的</a:t>
            </a:r>
            <a:r>
              <a:rPr lang="en-US" altLang="zh-TW" dirty="0" smtClean="0"/>
              <a:t>HIRAM2.1</a:t>
            </a:r>
            <a:r>
              <a:rPr lang="zh-TW" altLang="en-US" dirty="0" smtClean="0"/>
              <a:t>有著不同的</a:t>
            </a:r>
            <a:r>
              <a:rPr lang="en-US" altLang="zh-TW" dirty="0" smtClean="0"/>
              <a:t>Land/atmosphere model</a:t>
            </a:r>
          </a:p>
          <a:p>
            <a:r>
              <a:rPr lang="zh-TW" altLang="en-US" dirty="0" smtClean="0"/>
              <a:t>同樣得到了類似的結果，表示主要影響降雨變化的是海溫。</a:t>
            </a:r>
            <a:endParaRPr lang="en-US" altLang="zh-TW" dirty="0" smtClean="0"/>
          </a:p>
          <a:p>
            <a:endParaRPr lang="en-US" altLang="zh-TW" dirty="0" smtClean="0"/>
          </a:p>
          <a:p>
            <a:r>
              <a:rPr lang="zh-TW" altLang="en-US" dirty="0" smtClean="0"/>
              <a:t>在</a:t>
            </a:r>
            <a:r>
              <a:rPr lang="en-US" altLang="zh-TW" dirty="0" smtClean="0"/>
              <a:t>HADCM3</a:t>
            </a:r>
            <a:r>
              <a:rPr lang="zh-TW" altLang="en-US" dirty="0" smtClean="0"/>
              <a:t>的模擬中北大西洋的風暴個數呈現減少的狀況，同樣的可以從降雨量中看出來 ，與其他三個有著明顯的不同</a:t>
            </a:r>
            <a:endParaRPr lang="en-US" altLang="zh-TW" dirty="0" smtClean="0"/>
          </a:p>
          <a:p>
            <a:r>
              <a:rPr lang="zh-TW" altLang="en-US" dirty="0" smtClean="0"/>
              <a:t>可能的原因可以從海溫變異量來探討。</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23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HADCM3</a:t>
            </a:r>
            <a:r>
              <a:rPr lang="zh-TW" altLang="en-US" dirty="0" smtClean="0"/>
              <a:t>的熱帶大西洋與熱帶太平洋海溫變量的比值較其他三者來得小。</a:t>
            </a:r>
            <a:endParaRPr lang="en-US" altLang="zh-TW"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24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明顯的負相關其相關係數為</a:t>
            </a:r>
            <a:r>
              <a:rPr lang="en-US" altLang="zh-TW" dirty="0" smtClean="0"/>
              <a:t>(-0.8)</a:t>
            </a:r>
            <a:r>
              <a:rPr lang="zh-TW" altLang="en-US" baseline="0" dirty="0" smtClean="0"/>
              <a:t>  </a:t>
            </a:r>
            <a:r>
              <a:rPr lang="en-US" altLang="zh-TW" baseline="0" dirty="0" smtClean="0"/>
              <a:t>-1.5</a:t>
            </a:r>
            <a:r>
              <a:rPr lang="zh-TW" altLang="en-US" baseline="0" dirty="0" smtClean="0"/>
              <a:t> </a:t>
            </a:r>
            <a:r>
              <a:rPr lang="en-US" altLang="zh-TW" baseline="0" dirty="0" smtClean="0"/>
              <a:t>hurricanes/yr per m/s </a:t>
            </a:r>
            <a:r>
              <a:rPr lang="zh-TW" altLang="en-US" baseline="0" dirty="0" smtClean="0"/>
              <a:t>風切</a:t>
            </a:r>
            <a:r>
              <a:rPr lang="en-US" altLang="zh-TW" baseline="0" dirty="0" smtClean="0"/>
              <a:t>~~</a:t>
            </a:r>
            <a:r>
              <a:rPr lang="zh-TW" altLang="en-US" baseline="0" dirty="0" smtClean="0"/>
              <a:t>  每增加</a:t>
            </a:r>
            <a:r>
              <a:rPr lang="en-US" altLang="zh-TW" baseline="0" dirty="0" smtClean="0"/>
              <a:t>1m/s</a:t>
            </a:r>
            <a:r>
              <a:rPr lang="zh-TW" altLang="en-US" baseline="0" dirty="0" smtClean="0"/>
              <a:t>的風切，每年颶風個數會下降</a:t>
            </a:r>
            <a:r>
              <a:rPr lang="en-US" altLang="zh-TW" baseline="0" dirty="0" smtClean="0"/>
              <a:t>1.5</a:t>
            </a:r>
            <a:r>
              <a:rPr lang="zh-TW" altLang="en-US" baseline="0" dirty="0" smtClean="0"/>
              <a:t>個</a:t>
            </a:r>
            <a:endParaRPr lang="en-US" altLang="zh-TW" baseline="0" dirty="0" smtClean="0"/>
          </a:p>
          <a:p>
            <a:r>
              <a:rPr lang="zh-TW" altLang="en-US" dirty="0" smtClean="0"/>
              <a:t>使用</a:t>
            </a:r>
            <a:r>
              <a:rPr lang="en-US" altLang="zh-TW" dirty="0" smtClean="0"/>
              <a:t>Reynolds SST</a:t>
            </a:r>
            <a:r>
              <a:rPr lang="zh-TW" altLang="en-US" dirty="0" smtClean="0"/>
              <a:t>會造成較少的大西洋風暴並且在</a:t>
            </a:r>
            <a:r>
              <a:rPr lang="en-US" altLang="zh-TW" dirty="0" smtClean="0"/>
              <a:t>ASO</a:t>
            </a:r>
            <a:r>
              <a:rPr lang="zh-TW" altLang="en-US" dirty="0" smtClean="0"/>
              <a:t>有較強的垂直風切</a:t>
            </a:r>
            <a:endParaRPr lang="en-US" altLang="zh-TW" dirty="0" smtClean="0"/>
          </a:p>
          <a:p>
            <a:endParaRPr lang="en-US" altLang="zh-TW" dirty="0" smtClean="0"/>
          </a:p>
          <a:p>
            <a:r>
              <a:rPr lang="zh-TW" altLang="en-US" dirty="0" smtClean="0"/>
              <a:t>右圖為全部模擬結果與</a:t>
            </a:r>
            <a:r>
              <a:rPr lang="en-US" altLang="zh-TW" dirty="0" smtClean="0"/>
              <a:t>NCEP-NCAR</a:t>
            </a:r>
            <a:r>
              <a:rPr lang="zh-TW" altLang="en-US" dirty="0" smtClean="0"/>
              <a:t>再分析資料做比較 </a:t>
            </a:r>
            <a:endParaRPr lang="en-US" altLang="zh-TW" dirty="0" smtClean="0"/>
          </a:p>
          <a:p>
            <a:r>
              <a:rPr lang="zh-TW" altLang="en-US" dirty="0" smtClean="0"/>
              <a:t>模式模擬出來為   </a:t>
            </a:r>
            <a:r>
              <a:rPr lang="en-US" altLang="zh-TW" dirty="0" smtClean="0"/>
              <a:t>-1.32 /yr  per m/s  </a:t>
            </a:r>
            <a:r>
              <a:rPr lang="zh-TW" altLang="en-US" dirty="0" smtClean="0"/>
              <a:t>與觀測值   </a:t>
            </a:r>
            <a:r>
              <a:rPr lang="en-US" altLang="zh-TW" dirty="0" smtClean="0"/>
              <a:t>-1.25</a:t>
            </a:r>
            <a:r>
              <a:rPr lang="zh-TW" altLang="en-US" dirty="0" smtClean="0"/>
              <a:t>  相近</a:t>
            </a:r>
            <a:endParaRPr lang="en-US" altLang="zh-TW" dirty="0" smtClean="0"/>
          </a:p>
          <a:p>
            <a:r>
              <a:rPr lang="zh-TW" altLang="en-US" dirty="0" smtClean="0"/>
              <a:t>不過模式模擬出來在</a:t>
            </a:r>
            <a:r>
              <a:rPr lang="en-US" altLang="zh-TW" dirty="0" smtClean="0"/>
              <a:t>MDR</a:t>
            </a:r>
            <a:r>
              <a:rPr lang="zh-TW" altLang="en-US" dirty="0" smtClean="0"/>
              <a:t>上的平均風切比</a:t>
            </a:r>
            <a:r>
              <a:rPr lang="en-US" altLang="zh-TW" dirty="0" smtClean="0"/>
              <a:t>NCEP-NCAR</a:t>
            </a:r>
            <a:r>
              <a:rPr lang="zh-TW" altLang="en-US" dirty="0" smtClean="0"/>
              <a:t>資料小了約</a:t>
            </a:r>
            <a:r>
              <a:rPr lang="en-US" altLang="zh-TW" dirty="0" smtClean="0"/>
              <a:t>2m/s</a:t>
            </a:r>
          </a:p>
          <a:p>
            <a:endParaRPr lang="en-US" altLang="zh-TW" dirty="0" smtClean="0"/>
          </a:p>
          <a:p>
            <a:r>
              <a:rPr lang="en-US" altLang="zh-TW" dirty="0" smtClean="0"/>
              <a:t>EX:</a:t>
            </a:r>
          </a:p>
          <a:p>
            <a:r>
              <a:rPr lang="zh-TW" altLang="en-US" dirty="0" smtClean="0"/>
              <a:t>當海面上一個對流系統往赤道移動風切會隨之增加， </a:t>
            </a:r>
            <a:endParaRPr lang="en-US" altLang="zh-TW" dirty="0" smtClean="0"/>
          </a:p>
          <a:p>
            <a:r>
              <a:rPr lang="zh-TW" altLang="en-US" dirty="0" smtClean="0"/>
              <a:t>合理的相信除了風切以外還有像是對流中心與</a:t>
            </a:r>
            <a:r>
              <a:rPr lang="en-US" altLang="zh-TW" dirty="0" smtClean="0"/>
              <a:t>MDR</a:t>
            </a:r>
            <a:r>
              <a:rPr lang="zh-TW" altLang="en-US" dirty="0" smtClean="0"/>
              <a:t>的距離  以及  </a:t>
            </a:r>
            <a:r>
              <a:rPr lang="en-US" altLang="zh-TW" dirty="0" smtClean="0"/>
              <a:t>Hadley</a:t>
            </a:r>
            <a:r>
              <a:rPr lang="zh-TW" altLang="en-US" dirty="0" smtClean="0"/>
              <a:t>環流加速的斜壓風切</a:t>
            </a:r>
            <a:endParaRPr lang="en-US" altLang="zh-TW"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25</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TA-TG</a:t>
            </a:r>
            <a:r>
              <a:rPr lang="zh-TW" altLang="en-US" dirty="0" smtClean="0"/>
              <a:t>可以用來解釋在全球暖化模擬情況下的年際變化以及模式間的分布</a:t>
            </a:r>
            <a:endParaRPr lang="en-US" altLang="zh-TW" dirty="0" smtClean="0"/>
          </a:p>
          <a:p>
            <a:endParaRPr lang="en-US" altLang="zh-TW" dirty="0" smtClean="0"/>
          </a:p>
          <a:p>
            <a:r>
              <a:rPr lang="zh-TW" altLang="en-US" dirty="0" smtClean="0"/>
              <a:t>在氣候變遷的實驗當中，</a:t>
            </a:r>
            <a:r>
              <a:rPr lang="en-US" altLang="zh-TW" dirty="0" smtClean="0"/>
              <a:t>TG</a:t>
            </a:r>
            <a:r>
              <a:rPr lang="zh-TW" altLang="en-US" dirty="0" smtClean="0"/>
              <a:t>上升了約</a:t>
            </a:r>
            <a:r>
              <a:rPr lang="en-US" altLang="zh-TW" dirty="0" smtClean="0"/>
              <a:t>2</a:t>
            </a:r>
            <a:r>
              <a:rPr lang="zh-TW" altLang="en-US" dirty="0" smtClean="0"/>
              <a:t>度</a:t>
            </a:r>
            <a:r>
              <a:rPr lang="en-US" altLang="zh-TW" dirty="0" smtClean="0"/>
              <a:t>C</a:t>
            </a:r>
            <a:r>
              <a:rPr lang="zh-TW" altLang="en-US" dirty="0" smtClean="0"/>
              <a:t>，很重要的是</a:t>
            </a:r>
            <a:r>
              <a:rPr lang="zh-TW" altLang="en-US" baseline="0" dirty="0" smtClean="0"/>
              <a:t>我們必須分辨究竟大西洋的海溫是相對的改變或者絕對的改變</a:t>
            </a:r>
            <a:endParaRPr lang="en-US" altLang="zh-TW" baseline="0" dirty="0" smtClean="0"/>
          </a:p>
          <a:p>
            <a:r>
              <a:rPr lang="zh-TW" altLang="en-US" dirty="0" smtClean="0"/>
              <a:t>從圖中可知</a:t>
            </a:r>
            <a:r>
              <a:rPr lang="en-US" altLang="zh-TW" dirty="0" smtClean="0"/>
              <a:t>TA-TG</a:t>
            </a:r>
            <a:r>
              <a:rPr lang="zh-TW" altLang="en-US" dirty="0" smtClean="0"/>
              <a:t>對於大西洋在受到氣候變遷影響下的颶風頻率是一個決定性的指標</a:t>
            </a:r>
            <a:endParaRPr lang="en-US" altLang="zh-TW" dirty="0" smtClean="0"/>
          </a:p>
          <a:p>
            <a:endParaRPr lang="en-US" altLang="zh-TW" dirty="0" smtClean="0"/>
          </a:p>
          <a:p>
            <a:r>
              <a:rPr lang="zh-TW" altLang="en-US" dirty="0" smtClean="0"/>
              <a:t>*另外</a:t>
            </a:r>
            <a:r>
              <a:rPr lang="zh-TW" altLang="en-US" baseline="0" dirty="0" smtClean="0"/>
              <a:t>可以從圖中發現 ，</a:t>
            </a:r>
            <a:r>
              <a:rPr lang="en-US" altLang="zh-TW" baseline="0" dirty="0" err="1" smtClean="0"/>
              <a:t>HadISST</a:t>
            </a:r>
            <a:r>
              <a:rPr lang="zh-TW" altLang="en-US" baseline="0" dirty="0" smtClean="0"/>
              <a:t>跟</a:t>
            </a:r>
            <a:r>
              <a:rPr lang="en-US" altLang="zh-TW" baseline="0" dirty="0" smtClean="0"/>
              <a:t>Reynolds</a:t>
            </a:r>
            <a:r>
              <a:rPr lang="zh-TW" altLang="en-US" baseline="0" dirty="0" smtClean="0"/>
              <a:t>的海溫氣候值  兩者的</a:t>
            </a:r>
            <a:r>
              <a:rPr lang="en-US" altLang="zh-TW" baseline="0" dirty="0" smtClean="0"/>
              <a:t>TA-TG</a:t>
            </a:r>
            <a:r>
              <a:rPr lang="zh-TW" altLang="en-US" baseline="0" dirty="0" smtClean="0"/>
              <a:t>差異大約是</a:t>
            </a:r>
            <a:r>
              <a:rPr lang="en-US" altLang="zh-TW" baseline="0" dirty="0" smtClean="0"/>
              <a:t>1.5</a:t>
            </a:r>
            <a:r>
              <a:rPr lang="zh-TW" altLang="en-US" baseline="0" dirty="0" smtClean="0"/>
              <a:t>度</a:t>
            </a:r>
            <a:endParaRPr lang="en-US" altLang="zh-TW" baseline="0" dirty="0" smtClean="0"/>
          </a:p>
          <a:p>
            <a:r>
              <a:rPr lang="zh-TW" altLang="en-US" baseline="0" dirty="0" smtClean="0"/>
              <a:t>根據</a:t>
            </a:r>
            <a:r>
              <a:rPr lang="en-US" altLang="zh-TW" sz="1200" dirty="0" smtClean="0"/>
              <a:t>Linear regression </a:t>
            </a:r>
            <a:r>
              <a:rPr lang="en-US" altLang="zh-TW" sz="1200" dirty="0" err="1" smtClean="0"/>
              <a:t>coef</a:t>
            </a:r>
            <a:r>
              <a:rPr lang="en-US" altLang="zh-TW" sz="1200" dirty="0" smtClean="0"/>
              <a:t>.</a:t>
            </a:r>
            <a:r>
              <a:rPr lang="zh-TW" altLang="en-US" sz="1200" baseline="0" dirty="0" smtClean="0"/>
              <a:t>  </a:t>
            </a:r>
            <a:r>
              <a:rPr lang="en-US" altLang="zh-TW" sz="1200" baseline="0" dirty="0" smtClean="0"/>
              <a:t>=</a:t>
            </a:r>
            <a:r>
              <a:rPr lang="zh-TW" altLang="en-US" sz="1200" baseline="0" dirty="0" smtClean="0"/>
              <a:t>  </a:t>
            </a:r>
            <a:r>
              <a:rPr lang="en-US" altLang="zh-TW" sz="1200" baseline="0" dirty="0" smtClean="0"/>
              <a:t>7.8</a:t>
            </a:r>
            <a:r>
              <a:rPr lang="zh-TW" altLang="en-US" sz="1200" baseline="0" dirty="0" smtClean="0"/>
              <a:t>   </a:t>
            </a:r>
            <a:r>
              <a:rPr lang="en-US" altLang="zh-TW" sz="1200" baseline="0" dirty="0" smtClean="0"/>
              <a:t>7.8</a:t>
            </a:r>
            <a:r>
              <a:rPr lang="zh-TW" altLang="en-US" sz="1200" baseline="0" dirty="0" smtClean="0"/>
              <a:t>*</a:t>
            </a:r>
            <a:r>
              <a:rPr lang="en-US" altLang="zh-TW" sz="1200" baseline="0" dirty="0" smtClean="0"/>
              <a:t>0.15~1.2</a:t>
            </a:r>
            <a:r>
              <a:rPr lang="zh-TW" altLang="en-US" sz="1200" baseline="0" dirty="0" smtClean="0"/>
              <a:t>  與前述之差異</a:t>
            </a:r>
            <a:r>
              <a:rPr lang="en-US" altLang="zh-TW" sz="1200" baseline="0" dirty="0" smtClean="0"/>
              <a:t>1.5</a:t>
            </a:r>
            <a:r>
              <a:rPr lang="zh-TW" altLang="en-US" sz="1200" baseline="0" dirty="0" smtClean="0"/>
              <a:t>相當接近</a:t>
            </a:r>
            <a:endParaRPr lang="en-US" altLang="zh-TW"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26</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在東太平洋有三個模式都呈現增加的趨勢 其中兩個在北大西洋則呈現負趨勢</a:t>
            </a:r>
            <a:endParaRPr lang="en-US" altLang="zh-TW" dirty="0" smtClean="0"/>
          </a:p>
          <a:p>
            <a:r>
              <a:rPr lang="zh-TW" altLang="en-US" dirty="0" smtClean="0"/>
              <a:t>此現象剛好跟</a:t>
            </a:r>
            <a:r>
              <a:rPr lang="en-US" altLang="zh-TW" dirty="0" smtClean="0"/>
              <a:t>ENSO</a:t>
            </a:r>
            <a:r>
              <a:rPr lang="zh-TW" altLang="en-US" dirty="0" smtClean="0"/>
              <a:t>負相關的時間尺度吻合</a:t>
            </a:r>
            <a:endParaRPr lang="en-US" altLang="zh-TW" dirty="0" smtClean="0"/>
          </a:p>
          <a:p>
            <a:endParaRPr lang="en-US" altLang="zh-TW" dirty="0" smtClean="0"/>
          </a:p>
          <a:p>
            <a:r>
              <a:rPr lang="zh-TW" altLang="en-US" dirty="0" smtClean="0"/>
              <a:t>西太平洋</a:t>
            </a:r>
            <a:r>
              <a:rPr lang="en-US" altLang="zh-TW" dirty="0" smtClean="0"/>
              <a:t>:</a:t>
            </a:r>
            <a:r>
              <a:rPr lang="zh-TW" altLang="en-US" dirty="0" smtClean="0"/>
              <a:t> </a:t>
            </a:r>
            <a:r>
              <a:rPr lang="en-US" altLang="zh-TW" dirty="0" smtClean="0"/>
              <a:t>Ensemble</a:t>
            </a:r>
            <a:r>
              <a:rPr lang="en-US" altLang="zh-TW" baseline="0" dirty="0" smtClean="0"/>
              <a:t>  </a:t>
            </a:r>
            <a:r>
              <a:rPr lang="zh-TW" altLang="en-US" baseline="0" dirty="0" smtClean="0"/>
              <a:t>跟 </a:t>
            </a:r>
            <a:r>
              <a:rPr lang="en-US" altLang="zh-TW" baseline="0" dirty="0" smtClean="0"/>
              <a:t>ECHAM5</a:t>
            </a:r>
            <a:r>
              <a:rPr lang="zh-TW" altLang="en-US" baseline="0" dirty="0" smtClean="0"/>
              <a:t>模擬出減少的情況  另外兩個的變動相對來講小得多</a:t>
            </a:r>
            <a:endParaRPr lang="en-US" altLang="zh-TW" baseline="0" dirty="0" smtClean="0"/>
          </a:p>
          <a:p>
            <a:endParaRPr lang="en-US" altLang="zh-TW" baseline="0" dirty="0" smtClean="0"/>
          </a:p>
          <a:p>
            <a:r>
              <a:rPr lang="zh-TW" altLang="en-US" baseline="0" dirty="0" smtClean="0"/>
              <a:t>北印度洋</a:t>
            </a:r>
            <a:r>
              <a:rPr lang="en-US" altLang="zh-TW" baseline="0" dirty="0" smtClean="0"/>
              <a:t>:</a:t>
            </a:r>
            <a:r>
              <a:rPr lang="zh-TW" altLang="en-US" baseline="0" dirty="0" smtClean="0"/>
              <a:t> </a:t>
            </a:r>
            <a:r>
              <a:rPr lang="en-US" altLang="zh-TW" baseline="0" dirty="0" smtClean="0"/>
              <a:t>CM2.1</a:t>
            </a:r>
            <a:r>
              <a:rPr lang="zh-TW" altLang="en-US" baseline="0" dirty="0" smtClean="0"/>
              <a:t>跟</a:t>
            </a:r>
            <a:r>
              <a:rPr lang="en-US" altLang="zh-TW" baseline="0" dirty="0" smtClean="0"/>
              <a:t>ECHAM5</a:t>
            </a:r>
            <a:r>
              <a:rPr lang="zh-TW" altLang="en-US" baseline="0" dirty="0" smtClean="0"/>
              <a:t>的結果為颶風活動下降  不過</a:t>
            </a:r>
            <a:r>
              <a:rPr lang="en-US" altLang="zh-TW" baseline="0" dirty="0" smtClean="0"/>
              <a:t>HADCM3</a:t>
            </a:r>
            <a:r>
              <a:rPr lang="zh-TW" altLang="en-US" baseline="0" dirty="0" smtClean="0"/>
              <a:t>則是增加</a:t>
            </a:r>
            <a:endParaRPr lang="en-US" altLang="zh-TW" baseline="0" dirty="0" smtClean="0"/>
          </a:p>
          <a:p>
            <a:r>
              <a:rPr lang="en-US" altLang="zh-TW" baseline="0" dirty="0" smtClean="0"/>
              <a:t>	</a:t>
            </a:r>
            <a:r>
              <a:rPr lang="zh-TW" altLang="en-US" baseline="0" dirty="0" smtClean="0"/>
              <a:t>在北印度洋較大的</a:t>
            </a:r>
            <a:r>
              <a:rPr lang="en-US" altLang="zh-TW" baseline="0" dirty="0" smtClean="0"/>
              <a:t>Error bar </a:t>
            </a:r>
            <a:r>
              <a:rPr lang="zh-TW" altLang="en-US" baseline="0" dirty="0" smtClean="0"/>
              <a:t>是由於在這海域的颶風數量較少的緣故</a:t>
            </a:r>
            <a:endParaRPr lang="en-US" altLang="zh-TW" baseline="0" dirty="0" smtClean="0"/>
          </a:p>
          <a:p>
            <a:r>
              <a:rPr lang="zh-TW" altLang="en-US" baseline="0" dirty="0" smtClean="0"/>
              <a:t>上述情況與</a:t>
            </a:r>
            <a:r>
              <a:rPr lang="en-US" altLang="zh-TW" baseline="0" dirty="0" err="1" smtClean="0"/>
              <a:t>Bengtsson</a:t>
            </a:r>
            <a:r>
              <a:rPr lang="zh-TW" altLang="en-US" baseline="0" dirty="0" smtClean="0"/>
              <a:t>等人在</a:t>
            </a:r>
            <a:r>
              <a:rPr lang="en-US" altLang="zh-TW" baseline="0" dirty="0" smtClean="0"/>
              <a:t>2007</a:t>
            </a:r>
            <a:r>
              <a:rPr lang="zh-TW" altLang="en-US" baseline="0" dirty="0" smtClean="0"/>
              <a:t>年發表的研究結果一致</a:t>
            </a:r>
            <a:endParaRPr lang="en-US" altLang="zh-TW" baseline="0" dirty="0" smtClean="0"/>
          </a:p>
          <a:p>
            <a:r>
              <a:rPr lang="en-US" altLang="zh-TW" baseline="0" dirty="0" smtClean="0"/>
              <a:t>------</a:t>
            </a:r>
          </a:p>
          <a:p>
            <a:r>
              <a:rPr lang="zh-TW" altLang="en-US" baseline="0" dirty="0" smtClean="0"/>
              <a:t>南半球四種海溫變異量的模擬結果都呈現約</a:t>
            </a:r>
            <a:r>
              <a:rPr lang="en-US" altLang="zh-TW" baseline="0" dirty="0" smtClean="0"/>
              <a:t>25%</a:t>
            </a:r>
            <a:r>
              <a:rPr lang="zh-TW" altLang="en-US" baseline="0" dirty="0" smtClean="0"/>
              <a:t>的下降，儘管在南太平洋與南印度洋有些變動</a:t>
            </a:r>
            <a:endParaRPr lang="en-US" altLang="zh-TW" baseline="0" dirty="0" smtClean="0"/>
          </a:p>
          <a:p>
            <a:r>
              <a:rPr lang="zh-TW" altLang="en-US" baseline="0" dirty="0" smtClean="0"/>
              <a:t>可能是由於南半球海溫與北半球相比上升的沒那麼多，造就了南半球較為穩定的大氣。</a:t>
            </a:r>
            <a:endParaRPr lang="en-US" altLang="zh-TW" baseline="0" dirty="0" smtClean="0"/>
          </a:p>
          <a:p>
            <a:endParaRPr lang="en-US" altLang="zh-TW" baseline="0" dirty="0" smtClean="0"/>
          </a:p>
          <a:p>
            <a:r>
              <a:rPr lang="zh-TW" altLang="en-US" baseline="0" dirty="0" smtClean="0"/>
              <a:t>整體來看這些實驗結果大致相近，不過在選擇不同的氣候海溫值會有明顯的差異，像是南太平洋中</a:t>
            </a:r>
            <a:r>
              <a:rPr lang="en-US" altLang="zh-TW" baseline="0" dirty="0" smtClean="0"/>
              <a:t>Ensemble</a:t>
            </a:r>
            <a:r>
              <a:rPr lang="zh-TW" altLang="en-US" baseline="0" dirty="0" smtClean="0"/>
              <a:t>跟</a:t>
            </a:r>
            <a:r>
              <a:rPr lang="en-US" altLang="zh-TW" baseline="0" dirty="0" smtClean="0"/>
              <a:t>CM2.1</a:t>
            </a:r>
            <a:r>
              <a:rPr lang="zh-TW" altLang="en-US" baseline="0" dirty="0" smtClean="0"/>
              <a:t>及大西洋的</a:t>
            </a:r>
            <a:r>
              <a:rPr lang="en-US" altLang="zh-TW" baseline="0" dirty="0" smtClean="0"/>
              <a:t>CM2.1</a:t>
            </a:r>
            <a:r>
              <a:rPr lang="zh-TW" altLang="en-US" baseline="0" dirty="0" smtClean="0"/>
              <a:t>，在不同氣候海溫值間的差異相當明顯。</a:t>
            </a:r>
            <a:endParaRPr lang="en-US" altLang="zh-TW" baseline="0" dirty="0" smtClean="0"/>
          </a:p>
          <a:p>
            <a:endParaRPr lang="en-US" altLang="zh-TW" baseline="0" dirty="0" smtClean="0"/>
          </a:p>
          <a:p>
            <a:r>
              <a:rPr lang="zh-TW" altLang="en-US" baseline="0" dirty="0" smtClean="0"/>
              <a:t>全球的趨勢當中唯獨</a:t>
            </a:r>
            <a:r>
              <a:rPr lang="en-US" altLang="zh-TW" baseline="0" dirty="0" smtClean="0"/>
              <a:t>HADCM3</a:t>
            </a:r>
            <a:r>
              <a:rPr lang="zh-TW" altLang="en-US" baseline="0" dirty="0" smtClean="0"/>
              <a:t>有些微的增加  其他三個都是減少的情況，主要是因為此模擬在東太平洋有</a:t>
            </a:r>
            <a:r>
              <a:rPr lang="en-US" altLang="zh-TW" baseline="0" dirty="0" smtClean="0"/>
              <a:t>160%</a:t>
            </a:r>
            <a:r>
              <a:rPr lang="zh-TW" altLang="en-US" baseline="0" dirty="0" smtClean="0"/>
              <a:t>的增加導致的。</a:t>
            </a:r>
            <a:endParaRPr lang="en-US" altLang="zh-TW" baseline="0"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27</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HADCM3</a:t>
            </a:r>
            <a:r>
              <a:rPr lang="zh-TW" altLang="en-US" dirty="0" smtClean="0"/>
              <a:t>與其他三個模式不同在熱帶風暴等級的時候是</a:t>
            </a:r>
            <a:r>
              <a:rPr lang="en-US" altLang="zh-TW" dirty="0" smtClean="0"/>
              <a:t>12%</a:t>
            </a:r>
            <a:r>
              <a:rPr lang="zh-TW" altLang="en-US" dirty="0" smtClean="0"/>
              <a:t>左右的減少其他三個都大約在</a:t>
            </a:r>
            <a:r>
              <a:rPr lang="en-US" altLang="zh-TW" dirty="0" smtClean="0"/>
              <a:t>22%</a:t>
            </a:r>
          </a:p>
          <a:p>
            <a:r>
              <a:rPr lang="zh-TW" altLang="en-US" dirty="0" smtClean="0"/>
              <a:t>當門檻值提高到</a:t>
            </a:r>
            <a:r>
              <a:rPr lang="en-US" altLang="zh-TW" dirty="0" smtClean="0"/>
              <a:t>33m/s</a:t>
            </a:r>
            <a:r>
              <a:rPr lang="zh-TW" altLang="en-US" baseline="0" dirty="0" smtClean="0"/>
              <a:t>  </a:t>
            </a:r>
            <a:r>
              <a:rPr lang="en-US" altLang="zh-TW" baseline="0" dirty="0" smtClean="0"/>
              <a:t>HADCM3</a:t>
            </a:r>
            <a:r>
              <a:rPr lang="zh-TW" altLang="en-US" baseline="0" dirty="0" smtClean="0"/>
              <a:t>些微的增加  與前圖相同</a:t>
            </a:r>
            <a:r>
              <a:rPr lang="en-US" altLang="zh-TW" baseline="0" dirty="0" smtClean="0"/>
              <a:t>~~</a:t>
            </a:r>
            <a:r>
              <a:rPr lang="zh-TW" altLang="en-US" baseline="0" dirty="0" smtClean="0"/>
              <a:t>其他三者大約是</a:t>
            </a:r>
            <a:r>
              <a:rPr lang="en-US" altLang="zh-TW" baseline="0" dirty="0" smtClean="0"/>
              <a:t>4~8</a:t>
            </a:r>
            <a:r>
              <a:rPr lang="zh-TW" altLang="en-US" baseline="0" dirty="0" smtClean="0"/>
              <a:t>個</a:t>
            </a:r>
            <a:r>
              <a:rPr lang="en-US" altLang="zh-TW" baseline="0" dirty="0" smtClean="0"/>
              <a:t>(8%~15%)</a:t>
            </a:r>
            <a:r>
              <a:rPr lang="zh-TW" altLang="en-US" baseline="0" dirty="0" smtClean="0"/>
              <a:t>的下降情況</a:t>
            </a:r>
            <a:endParaRPr lang="en-US" altLang="zh-TW" baseline="0" dirty="0" smtClean="0"/>
          </a:p>
          <a:p>
            <a:r>
              <a:rPr lang="zh-TW" altLang="en-US" baseline="0" dirty="0" smtClean="0"/>
              <a:t>大於</a:t>
            </a:r>
            <a:r>
              <a:rPr lang="en-US" altLang="zh-TW" baseline="0" dirty="0" smtClean="0"/>
              <a:t>50m/s</a:t>
            </a:r>
            <a:r>
              <a:rPr lang="zh-TW" altLang="en-US" baseline="0" dirty="0" smtClean="0"/>
              <a:t>的部分   </a:t>
            </a:r>
            <a:r>
              <a:rPr lang="en-US" altLang="zh-TW" baseline="0" dirty="0" smtClean="0"/>
              <a:t>CM2.1</a:t>
            </a:r>
            <a:r>
              <a:rPr lang="zh-TW" altLang="en-US" baseline="0" dirty="0" smtClean="0"/>
              <a:t>增加了約</a:t>
            </a:r>
            <a:r>
              <a:rPr lang="en-US" altLang="zh-TW" baseline="0" dirty="0" smtClean="0"/>
              <a:t>4</a:t>
            </a:r>
            <a:r>
              <a:rPr lang="zh-TW" altLang="en-US" baseline="0" dirty="0" smtClean="0"/>
              <a:t>個</a:t>
            </a:r>
            <a:r>
              <a:rPr lang="en-US" altLang="zh-TW" baseline="0" dirty="0" smtClean="0"/>
              <a:t>~(100%)  </a:t>
            </a:r>
            <a:r>
              <a:rPr lang="zh-TW" altLang="en-US" baseline="0" dirty="0" smtClean="0"/>
              <a:t>相較其他三個</a:t>
            </a:r>
            <a:r>
              <a:rPr lang="en-US" altLang="zh-TW" baseline="0" dirty="0" smtClean="0"/>
              <a:t>0.5~1(13~25%)</a:t>
            </a:r>
          </a:p>
          <a:p>
            <a:r>
              <a:rPr lang="en-US" altLang="zh-TW" baseline="0" dirty="0" smtClean="0"/>
              <a:t>ECHAM5</a:t>
            </a:r>
            <a:r>
              <a:rPr lang="zh-TW" altLang="en-US" baseline="0" dirty="0" smtClean="0"/>
              <a:t>大於</a:t>
            </a:r>
            <a:r>
              <a:rPr lang="en-US" altLang="zh-TW" baseline="0" dirty="0" smtClean="0"/>
              <a:t>50m/s</a:t>
            </a:r>
            <a:r>
              <a:rPr lang="zh-TW" altLang="en-US" baseline="0" dirty="0" smtClean="0"/>
              <a:t>增加了</a:t>
            </a:r>
            <a:r>
              <a:rPr lang="en-US" altLang="zh-TW" baseline="0" dirty="0" smtClean="0"/>
              <a:t>1</a:t>
            </a:r>
            <a:r>
              <a:rPr lang="zh-TW" altLang="en-US" baseline="0" dirty="0" smtClean="0"/>
              <a:t>個</a:t>
            </a:r>
            <a:r>
              <a:rPr lang="en-US" altLang="zh-TW" baseline="0" dirty="0" smtClean="0"/>
              <a:t>(25%)</a:t>
            </a:r>
            <a:r>
              <a:rPr lang="zh-TW" altLang="en-US" baseline="0" dirty="0" smtClean="0"/>
              <a:t> 跟</a:t>
            </a:r>
            <a:r>
              <a:rPr lang="en-US" altLang="zh-TW" baseline="0" dirty="0" err="1" smtClean="0"/>
              <a:t>Bengtsson</a:t>
            </a:r>
            <a:r>
              <a:rPr lang="zh-TW" altLang="en-US" baseline="0" dirty="0" smtClean="0"/>
              <a:t>等人在</a:t>
            </a:r>
            <a:r>
              <a:rPr lang="en-US" altLang="zh-TW" baseline="0" dirty="0" smtClean="0"/>
              <a:t>2007</a:t>
            </a:r>
            <a:r>
              <a:rPr lang="zh-TW" altLang="en-US" baseline="0" dirty="0" smtClean="0"/>
              <a:t>年用不同的模式但相近的解析度的研究結果</a:t>
            </a:r>
            <a:r>
              <a:rPr lang="en-US" altLang="zh-TW" baseline="0" dirty="0" smtClean="0"/>
              <a:t>(1.2</a:t>
            </a:r>
            <a:r>
              <a:rPr lang="zh-TW" altLang="en-US" baseline="0" dirty="0" smtClean="0"/>
              <a:t>  </a:t>
            </a:r>
            <a:r>
              <a:rPr lang="en-US" altLang="zh-TW" baseline="0" dirty="0" smtClean="0"/>
              <a:t>,~30%)</a:t>
            </a:r>
            <a:r>
              <a:rPr lang="zh-TW" altLang="en-US" baseline="0" dirty="0" smtClean="0"/>
              <a:t>相近</a:t>
            </a:r>
            <a:endParaRPr lang="en-US" altLang="zh-TW" baseline="0" dirty="0" smtClean="0"/>
          </a:p>
          <a:p>
            <a:r>
              <a:rPr lang="en-US" altLang="zh-TW" baseline="0" dirty="0" smtClean="0"/>
              <a:t>----</a:t>
            </a:r>
          </a:p>
          <a:p>
            <a:r>
              <a:rPr lang="zh-TW" altLang="en-US" baseline="0" dirty="0" smtClean="0"/>
              <a:t>右圖中可以發現達到颶風強度的風暴增加了</a:t>
            </a:r>
            <a:r>
              <a:rPr lang="en-US" altLang="zh-TW" baseline="0" dirty="0" smtClean="0"/>
              <a:t>4~8%</a:t>
            </a:r>
            <a:r>
              <a:rPr lang="zh-TW" altLang="en-US" baseline="0" dirty="0" smtClean="0"/>
              <a:t>，與</a:t>
            </a:r>
            <a:r>
              <a:rPr lang="en-US" altLang="zh-TW" baseline="0" dirty="0" smtClean="0"/>
              <a:t>Knutson and </a:t>
            </a:r>
            <a:r>
              <a:rPr lang="en-US" altLang="zh-TW" baseline="0" dirty="0" err="1" smtClean="0"/>
              <a:t>Tuleya</a:t>
            </a:r>
            <a:r>
              <a:rPr lang="zh-TW" altLang="en-US" baseline="0" dirty="0" smtClean="0"/>
              <a:t>在</a:t>
            </a:r>
            <a:r>
              <a:rPr lang="en-US" altLang="zh-TW" baseline="0" dirty="0" smtClean="0"/>
              <a:t>2004</a:t>
            </a:r>
            <a:r>
              <a:rPr lang="zh-TW" altLang="en-US" baseline="0" dirty="0" smtClean="0"/>
              <a:t>年發表，當</a:t>
            </a:r>
            <a:r>
              <a:rPr lang="en-US" altLang="zh-TW" baseline="0" dirty="0" smtClean="0"/>
              <a:t>CO2</a:t>
            </a:r>
            <a:r>
              <a:rPr lang="zh-TW" altLang="en-US" baseline="0" dirty="0" smtClean="0"/>
              <a:t>濃度變化為兩倍時增加</a:t>
            </a:r>
            <a:r>
              <a:rPr lang="en-US" altLang="zh-TW" baseline="0" dirty="0" smtClean="0"/>
              <a:t>6%</a:t>
            </a:r>
            <a:r>
              <a:rPr lang="zh-TW" altLang="en-US" baseline="0" dirty="0" smtClean="0"/>
              <a:t>的推估相近。</a:t>
            </a:r>
            <a:endParaRPr lang="en-US" altLang="zh-TW" baseline="0" dirty="0" smtClean="0"/>
          </a:p>
          <a:p>
            <a:r>
              <a:rPr lang="zh-TW" altLang="en-US" baseline="0" dirty="0" smtClean="0"/>
              <a:t>不過這裡所推估的變化必須謹慎看待，因為在這樣子的解析度下，強度的模擬並沒有做得非常好。</a:t>
            </a:r>
            <a:r>
              <a:rPr lang="en-US" altLang="zh-TW" baseline="0" dirty="0" smtClean="0"/>
              <a:t>(Page. 16)</a:t>
            </a:r>
          </a:p>
          <a:p>
            <a:endParaRPr lang="en-US" altLang="zh-TW" baseline="0"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28</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33</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會出現的問題</a:t>
            </a:r>
            <a:r>
              <a:rPr lang="en-US" altLang="zh-TW" dirty="0" smtClean="0"/>
              <a:t>EX:</a:t>
            </a:r>
            <a:r>
              <a:rPr lang="zh-TW" altLang="en-US" baseline="0" dirty="0" smtClean="0"/>
              <a:t>  在一成熟的颱風眼牆結構會是有點傾斜的，但是使用典型的垂直對流參數化會扭曲熱帶風暴的內部結構。</a:t>
            </a:r>
            <a:endParaRPr lang="en-US" altLang="zh-TW"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34</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6</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39</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40</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41</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可以明顯的看見當解析度提升  網格間距縮小之後  與觀測更為相近</a:t>
            </a:r>
            <a:endParaRPr lang="en-US" altLang="zh-TW" dirty="0" smtClean="0"/>
          </a:p>
          <a:p>
            <a:endParaRPr lang="en-US" altLang="zh-TW" dirty="0" smtClean="0"/>
          </a:p>
          <a:p>
            <a:r>
              <a:rPr lang="zh-TW" altLang="en-US" dirty="0" smtClean="0"/>
              <a:t>由於改變阿法值之後亞馬遜地區的雨量日變化變得不正常，為了提供更正確的環境場，所以採用</a:t>
            </a:r>
            <a:r>
              <a:rPr lang="en-US" altLang="zh-TW" dirty="0" smtClean="0"/>
              <a:t>C180</a:t>
            </a:r>
            <a:r>
              <a:rPr lang="zh-TW" altLang="en-US" dirty="0" smtClean="0"/>
              <a:t>，因為在任何情況下，</a:t>
            </a:r>
            <a:r>
              <a:rPr lang="en-US" altLang="zh-TW" dirty="0" smtClean="0"/>
              <a:t>C180</a:t>
            </a:r>
            <a:r>
              <a:rPr lang="zh-TW" altLang="en-US" dirty="0" smtClean="0"/>
              <a:t>海陸溢入速率的差異並不大。</a:t>
            </a:r>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7</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黑色線段、藍色正方形及紅色橫線分別代表了使用</a:t>
            </a:r>
            <a:r>
              <a:rPr lang="en-US" altLang="zh-TW" dirty="0" smtClean="0"/>
              <a:t>CMIP3</a:t>
            </a:r>
            <a:r>
              <a:rPr lang="zh-TW" altLang="en-US" dirty="0" smtClean="0"/>
              <a:t>資料庫的</a:t>
            </a:r>
            <a:r>
              <a:rPr lang="en-US" altLang="zh-TW" dirty="0" smtClean="0"/>
              <a:t>10</a:t>
            </a:r>
            <a:r>
              <a:rPr lang="zh-TW" altLang="en-US" dirty="0" smtClean="0"/>
              <a:t>組模式模擬的最大值、最小值、中位數跟第一、第三四分位數</a:t>
            </a:r>
            <a:endParaRPr lang="en-US" altLang="zh-TW" dirty="0" smtClean="0"/>
          </a:p>
          <a:p>
            <a:r>
              <a:rPr lang="zh-TW" altLang="en-US" dirty="0" smtClean="0"/>
              <a:t>雨量使用</a:t>
            </a:r>
            <a:r>
              <a:rPr lang="en-US" altLang="zh-TW" dirty="0" smtClean="0"/>
              <a:t>CMAP</a:t>
            </a:r>
            <a:r>
              <a:rPr lang="zh-TW" altLang="en-US" dirty="0" smtClean="0"/>
              <a:t>  </a:t>
            </a:r>
            <a:r>
              <a:rPr lang="en-US" altLang="zh-TW" dirty="0" smtClean="0"/>
              <a:t>1979~1996</a:t>
            </a:r>
            <a:r>
              <a:rPr lang="zh-TW" altLang="en-US" dirty="0" smtClean="0"/>
              <a:t>之標準差   其他三個則是使用</a:t>
            </a:r>
            <a:r>
              <a:rPr lang="en-US" altLang="zh-TW" dirty="0" smtClean="0"/>
              <a:t>NCEP</a:t>
            </a:r>
            <a:r>
              <a:rPr lang="en-US" altLang="zh-TW" baseline="0" dirty="0" smtClean="0"/>
              <a:t>-NCAR</a:t>
            </a:r>
            <a:r>
              <a:rPr lang="zh-TW" altLang="en-US" baseline="0" dirty="0" smtClean="0"/>
              <a:t>再分析資料</a:t>
            </a:r>
            <a:r>
              <a:rPr lang="en-US" altLang="zh-TW" baseline="0" dirty="0" smtClean="0"/>
              <a:t>1958~1997</a:t>
            </a:r>
            <a:r>
              <a:rPr lang="zh-TW" altLang="en-US" baseline="0" dirty="0" smtClean="0"/>
              <a:t>之標準差</a:t>
            </a:r>
            <a:endParaRPr lang="en-US" altLang="zh-TW" baseline="0" dirty="0" smtClean="0"/>
          </a:p>
          <a:p>
            <a:r>
              <a:rPr lang="en-US" altLang="zh-TW" dirty="0" smtClean="0"/>
              <a:t>C180</a:t>
            </a:r>
            <a:r>
              <a:rPr lang="zh-TW" altLang="en-US" dirty="0" smtClean="0"/>
              <a:t>優於</a:t>
            </a:r>
            <a:r>
              <a:rPr lang="en-US" altLang="zh-TW" dirty="0" smtClean="0"/>
              <a:t>C90</a:t>
            </a:r>
            <a:r>
              <a:rPr lang="zh-TW" altLang="en-US" dirty="0" smtClean="0"/>
              <a:t>是因為這模式</a:t>
            </a:r>
            <a:r>
              <a:rPr lang="en-US" altLang="zh-TW" dirty="0" smtClean="0"/>
              <a:t>AM2.1</a:t>
            </a:r>
            <a:r>
              <a:rPr lang="zh-TW" altLang="en-US" dirty="0" smtClean="0"/>
              <a:t>在低解析度的時候會有過強的貿易風當解析度提高會降低上對流層的</a:t>
            </a:r>
            <a:r>
              <a:rPr lang="en-US" altLang="zh-TW" dirty="0" smtClean="0"/>
              <a:t>eddy momentum fluxes</a:t>
            </a:r>
            <a:r>
              <a:rPr lang="zh-TW" altLang="en-US" dirty="0" smtClean="0"/>
              <a:t>進而使貿易風的強度下降更接近實際值</a:t>
            </a:r>
            <a:endParaRPr lang="en-US" altLang="zh-TW" dirty="0" smtClean="0"/>
          </a:p>
          <a:p>
            <a:endParaRPr lang="en-US" altLang="zh-TW" dirty="0" smtClean="0"/>
          </a:p>
          <a:p>
            <a:r>
              <a:rPr lang="zh-TW" altLang="en-US" dirty="0" smtClean="0"/>
              <a:t>*雨量的部分必須抱持著懷疑的態度看待 ，因為不同的模式所使用的內插及平滑的方式不盡相同</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8</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東太平洋的颶風通常較其他海域來得小，因此在這樣的解析度下可能有不少颶風被忽略</a:t>
            </a:r>
            <a:endParaRPr lang="en-US" altLang="zh-TW" dirty="0" smtClean="0"/>
          </a:p>
          <a:p>
            <a:r>
              <a:rPr lang="en-US" altLang="zh-TW" dirty="0" smtClean="0"/>
              <a:t>M1~M4</a:t>
            </a:r>
            <a:r>
              <a:rPr lang="zh-TW" altLang="en-US" baseline="0" dirty="0" smtClean="0"/>
              <a:t>  </a:t>
            </a:r>
            <a:r>
              <a:rPr lang="en-US" altLang="zh-TW" baseline="0" dirty="0" smtClean="0"/>
              <a:t>each of four realizations ensemble member’s integration</a:t>
            </a:r>
            <a:endParaRPr lang="en-US" altLang="zh-TW"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12</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表面上看來這樣子的情況相當令人灰心，不過海域間基本的差異像是西太平洋風暴較北大西洋強烈的特徵還是有呈現出來。</a:t>
            </a:r>
            <a:endParaRPr lang="en-US" altLang="zh-TW" dirty="0" smtClean="0"/>
          </a:p>
          <a:p>
            <a:r>
              <a:rPr lang="en-US" altLang="zh-TW" dirty="0" smtClean="0"/>
              <a:t>15mins</a:t>
            </a:r>
            <a:r>
              <a:rPr lang="zh-TW" altLang="en-US" dirty="0" smtClean="0"/>
              <a:t>  為模式的一個</a:t>
            </a:r>
            <a:r>
              <a:rPr lang="en-US" altLang="zh-TW" dirty="0" smtClean="0"/>
              <a:t>Time step</a:t>
            </a:r>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14</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15</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1988-89</a:t>
            </a:r>
            <a:r>
              <a:rPr lang="zh-TW" altLang="en-US" baseline="0" dirty="0" smtClean="0"/>
              <a:t>   </a:t>
            </a:r>
            <a:r>
              <a:rPr lang="en-US" altLang="zh-TW" baseline="0" dirty="0" smtClean="0"/>
              <a:t>1995</a:t>
            </a:r>
            <a:r>
              <a:rPr lang="zh-TW" altLang="en-US" baseline="0" dirty="0" smtClean="0"/>
              <a:t>   </a:t>
            </a:r>
            <a:r>
              <a:rPr lang="en-US" altLang="zh-TW" baseline="0" dirty="0" smtClean="0"/>
              <a:t>1998-99</a:t>
            </a:r>
            <a:r>
              <a:rPr lang="zh-TW" altLang="en-US" baseline="0" dirty="0" smtClean="0"/>
              <a:t>    以及</a:t>
            </a:r>
            <a:r>
              <a:rPr lang="en-US" altLang="zh-TW" baseline="0" dirty="0" smtClean="0"/>
              <a:t>90</a:t>
            </a:r>
            <a:r>
              <a:rPr lang="zh-TW" altLang="en-US" baseline="0" dirty="0" smtClean="0"/>
              <a:t>年代早期大致上都有模擬出來</a:t>
            </a:r>
            <a:endParaRPr lang="en-US" altLang="zh-TW" baseline="0" dirty="0" smtClean="0"/>
          </a:p>
          <a:p>
            <a:r>
              <a:rPr lang="zh-TW" altLang="en-US" baseline="0" dirty="0" smtClean="0"/>
              <a:t>而在</a:t>
            </a:r>
            <a:r>
              <a:rPr lang="en-US" altLang="zh-TW" baseline="0" dirty="0" smtClean="0"/>
              <a:t>1985</a:t>
            </a:r>
            <a:r>
              <a:rPr lang="zh-TW" altLang="en-US" baseline="0" dirty="0" smtClean="0"/>
              <a:t>  </a:t>
            </a:r>
            <a:r>
              <a:rPr lang="en-US" altLang="zh-TW" baseline="0" dirty="0" smtClean="0"/>
              <a:t>1994</a:t>
            </a:r>
            <a:r>
              <a:rPr lang="zh-TW" altLang="en-US" baseline="0" dirty="0" smtClean="0"/>
              <a:t>  </a:t>
            </a:r>
            <a:r>
              <a:rPr lang="en-US" altLang="zh-TW" baseline="0" dirty="0" smtClean="0"/>
              <a:t>2000</a:t>
            </a:r>
            <a:r>
              <a:rPr lang="zh-TW" altLang="en-US" baseline="0" dirty="0" smtClean="0"/>
              <a:t>及</a:t>
            </a:r>
            <a:r>
              <a:rPr lang="en-US" altLang="zh-TW" baseline="0" dirty="0" smtClean="0"/>
              <a:t>2002</a:t>
            </a:r>
            <a:r>
              <a:rPr lang="zh-TW" altLang="en-US" baseline="0" dirty="0" smtClean="0"/>
              <a:t>年的模擬都較為糟糕</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Time-independent multiplicative factor = 1.25</a:t>
            </a:r>
            <a:endParaRPr lang="zh-TW" altLang="en-US" dirty="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16</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1983</a:t>
            </a:r>
            <a:r>
              <a:rPr lang="en-US" altLang="zh-TW" baseline="0" dirty="0" smtClean="0"/>
              <a:t> 1988 1992 1998~</a:t>
            </a:r>
            <a:r>
              <a:rPr lang="zh-TW" altLang="en-US" baseline="0" dirty="0" smtClean="0"/>
              <a:t>四年較為平靜的情形有抓到</a:t>
            </a:r>
            <a:endParaRPr lang="en-US" altLang="zh-TW" baseline="0" dirty="0" smtClean="0"/>
          </a:p>
          <a:p>
            <a:r>
              <a:rPr lang="zh-TW" altLang="en-US" baseline="0" dirty="0" smtClean="0"/>
              <a:t>不過在</a:t>
            </a:r>
            <a:r>
              <a:rPr lang="en-US" altLang="zh-TW" baseline="0" dirty="0" smtClean="0"/>
              <a:t>1995  1999</a:t>
            </a:r>
            <a:r>
              <a:rPr lang="zh-TW" altLang="en-US" baseline="0" dirty="0" smtClean="0"/>
              <a:t>這兩年模擬結果相當糟糕</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Time-independent multiplicative factor = 0.71</a:t>
            </a:r>
            <a:endParaRPr lang="zh-TW" altLang="en-US" dirty="0" smtClean="0"/>
          </a:p>
        </p:txBody>
      </p:sp>
      <p:sp>
        <p:nvSpPr>
          <p:cNvPr id="4" name="投影片編號版面配置區 3"/>
          <p:cNvSpPr>
            <a:spLocks noGrp="1"/>
          </p:cNvSpPr>
          <p:nvPr>
            <p:ph type="sldNum" sz="quarter" idx="10"/>
          </p:nvPr>
        </p:nvSpPr>
        <p:spPr/>
        <p:txBody>
          <a:bodyPr/>
          <a:lstStyle/>
          <a:p>
            <a:fld id="{104DB956-2081-4AFF-8638-43AD7055F6B9}" type="slidenum">
              <a:rPr lang="zh-TW" altLang="en-US" smtClean="0"/>
              <a:pPr/>
              <a:t>17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ctrTitle"/>
          </p:nvPr>
        </p:nvSpPr>
        <p:spPr>
          <a:xfrm>
            <a:off x="685800" y="1676401"/>
            <a:ext cx="7772400" cy="1538286"/>
          </a:xfrm>
        </p:spPr>
        <p:txBody>
          <a:bodyPr anchor="b"/>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C24C282C-3EC4-4B33-8E05-604D1448217D}" type="datetimeFigureOut">
              <a:rPr lang="zh-TW" altLang="en-US" smtClean="0"/>
              <a:pPr/>
              <a:t>2010/4/1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4BDAF2-2925-433B-8399-615399CB6A11}"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24C282C-3EC4-4B33-8E05-604D1448217D}" type="datetimeFigureOut">
              <a:rPr lang="zh-TW" altLang="en-US" smtClean="0"/>
              <a:pPr/>
              <a:t>2010/4/1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4BDAF2-2925-433B-8399-615399CB6A11}" type="slidenum">
              <a:rPr lang="zh-TW" altLang="en-US" smtClean="0"/>
              <a:pPr/>
              <a:t>‹#›</a:t>
            </a:fld>
            <a:endParaRPr lang="zh-TW"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15206" y="274638"/>
            <a:ext cx="1471594" cy="6011882"/>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686568" cy="6011882"/>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24C282C-3EC4-4B33-8E05-604D1448217D}" type="datetimeFigureOut">
              <a:rPr lang="zh-TW" altLang="en-US" smtClean="0"/>
              <a:pPr/>
              <a:t>2010/4/1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4BDAF2-2925-433B-8399-615399CB6A11}"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a:xfrm>
            <a:off x="73152" y="6400800"/>
            <a:ext cx="3200400" cy="283800"/>
          </a:xfrm>
        </p:spPr>
        <p:txBody>
          <a:bodyPr/>
          <a:lstStyle/>
          <a:p>
            <a:fld id="{C24C282C-3EC4-4B33-8E05-604D1448217D}" type="datetimeFigureOut">
              <a:rPr lang="zh-TW" altLang="en-US" smtClean="0"/>
              <a:pPr/>
              <a:t>2010/4/1</a:t>
            </a:fld>
            <a:endParaRPr lang="zh-TW" altLang="en-US"/>
          </a:p>
        </p:txBody>
      </p:sp>
      <p:sp>
        <p:nvSpPr>
          <p:cNvPr id="5" name="頁尾版面配置區 4"/>
          <p:cNvSpPr>
            <a:spLocks noGrp="1"/>
          </p:cNvSpPr>
          <p:nvPr>
            <p:ph type="ftr" sz="quarter" idx="11"/>
          </p:nvPr>
        </p:nvSpPr>
        <p:spPr>
          <a:xfrm>
            <a:off x="5330952" y="6400800"/>
            <a:ext cx="3733800" cy="283800"/>
          </a:xfrm>
        </p:spPr>
        <p:txBody>
          <a:bodyPr/>
          <a:lstStyle/>
          <a:p>
            <a:endParaRPr lang="zh-TW" altLang="en-US"/>
          </a:p>
        </p:txBody>
      </p:sp>
      <p:sp>
        <p:nvSpPr>
          <p:cNvPr id="6" name="投影片編號版面配置區 5"/>
          <p:cNvSpPr>
            <a:spLocks noGrp="1"/>
          </p:cNvSpPr>
          <p:nvPr>
            <p:ph type="sldNum" sz="quarter" idx="12"/>
          </p:nvPr>
        </p:nvSpPr>
        <p:spPr/>
        <p:txBody>
          <a:bodyPr/>
          <a:lstStyle/>
          <a:p>
            <a:fld id="{594BDAF2-2925-433B-8399-615399CB6A11}"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722313" y="3143248"/>
            <a:ext cx="7772400" cy="1362075"/>
          </a:xfrm>
        </p:spPr>
        <p:txBody>
          <a:bodyPr anchor="t"/>
          <a:lstStyle>
            <a:lvl1pPr algn="ctr">
              <a:defRPr sz="40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24C282C-3EC4-4B33-8E05-604D1448217D}" type="datetimeFigureOut">
              <a:rPr lang="zh-TW" altLang="en-US" smtClean="0"/>
              <a:pPr/>
              <a:t>2010/4/1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4BDAF2-2925-433B-8399-615399CB6A11}"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C24C282C-3EC4-4B33-8E05-604D1448217D}" type="datetimeFigureOut">
              <a:rPr lang="zh-TW" altLang="en-US" smtClean="0"/>
              <a:pPr/>
              <a:t>2010/4/1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4BDAF2-2925-433B-8399-615399CB6A11}"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C24C282C-3EC4-4B33-8E05-604D1448217D}" type="datetimeFigureOut">
              <a:rPr lang="zh-TW" altLang="en-US" smtClean="0"/>
              <a:pPr/>
              <a:t>2010/4/1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94BDAF2-2925-433B-8399-615399CB6A11}"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C24C282C-3EC4-4B33-8E05-604D1448217D}" type="datetimeFigureOut">
              <a:rPr lang="zh-TW" altLang="en-US" smtClean="0"/>
              <a:pPr/>
              <a:t>2010/4/1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94BDAF2-2925-433B-8399-615399CB6A11}"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24C282C-3EC4-4B33-8E05-604D1448217D}" type="datetimeFigureOut">
              <a:rPr lang="zh-TW" altLang="en-US" smtClean="0"/>
              <a:pPr/>
              <a:t>2010/4/1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94BDAF2-2925-433B-8399-615399CB6A11}"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2786050" y="228600"/>
            <a:ext cx="5900752" cy="842946"/>
          </a:xfrm>
        </p:spPr>
        <p:txBody>
          <a:bodyPr anchor="b"/>
          <a:lstStyle>
            <a:lvl1pPr algn="ctr">
              <a:defRPr sz="2800" b="0"/>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C24C282C-3EC4-4B33-8E05-604D1448217D}" type="datetimeFigureOut">
              <a:rPr lang="zh-TW" altLang="en-US" smtClean="0"/>
              <a:pPr/>
              <a:t>2010/4/1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4BDAF2-2925-433B-8399-615399CB6A11}"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3400" y="304800"/>
            <a:ext cx="6400800" cy="685800"/>
          </a:xfrm>
        </p:spPr>
        <p:txBody>
          <a:bodyPr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C24C282C-3EC4-4B33-8E05-604D1448217D}" type="datetimeFigureOut">
              <a:rPr lang="zh-TW" altLang="en-US" smtClean="0"/>
              <a:pPr/>
              <a:t>2010/4/1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4BDAF2-2925-433B-8399-615399CB6A11}"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C24C282C-3EC4-4B33-8E05-604D1448217D}" type="datetimeFigureOut">
              <a:rPr lang="zh-TW" altLang="en-US" smtClean="0"/>
              <a:pPr/>
              <a:t>2010/4/1</a:t>
            </a:fld>
            <a:endParaRPr lang="zh-TW" altLang="en-US"/>
          </a:p>
        </p:txBody>
      </p:sp>
      <p:sp>
        <p:nvSpPr>
          <p:cNvPr id="5" name="頁尾版面配置區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TW" altLang="en-US"/>
          </a:p>
        </p:txBody>
      </p:sp>
      <p:sp>
        <p:nvSpPr>
          <p:cNvPr id="6" name="投影片編號版面配置區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594BDAF2-2925-433B-8399-615399CB6A11}" type="slidenum">
              <a:rPr lang="zh-TW" altLang="en-US" smtClean="0"/>
              <a:pPr/>
              <a:t>‹#›</a:t>
            </a:fld>
            <a:endParaRPr lang="zh-TW"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en-US" altLang="zh-TW" sz="3200" dirty="0" smtClean="0"/>
              <a:t>Simulations of global hurricane climatology, </a:t>
            </a:r>
            <a:r>
              <a:rPr lang="en-US" altLang="zh-TW" sz="3200" dirty="0" err="1" smtClean="0"/>
              <a:t>interannual</a:t>
            </a:r>
            <a:r>
              <a:rPr lang="en-US" altLang="zh-TW" sz="3200" dirty="0" smtClean="0"/>
              <a:t>  variability, and </a:t>
            </a:r>
            <a:br>
              <a:rPr lang="en-US" altLang="zh-TW" sz="3200" dirty="0" smtClean="0"/>
            </a:br>
            <a:r>
              <a:rPr lang="en-US" altLang="zh-TW" sz="3200" dirty="0" smtClean="0"/>
              <a:t>response to global warming using a 50km resolution GCM</a:t>
            </a:r>
            <a:endParaRPr lang="zh-TW" altLang="en-US" sz="3200" dirty="0"/>
          </a:p>
        </p:txBody>
      </p:sp>
      <p:sp>
        <p:nvSpPr>
          <p:cNvPr id="3" name="副標題 2"/>
          <p:cNvSpPr>
            <a:spLocks noGrp="1"/>
          </p:cNvSpPr>
          <p:nvPr>
            <p:ph type="subTitle" idx="1"/>
          </p:nvPr>
        </p:nvSpPr>
        <p:spPr>
          <a:xfrm>
            <a:off x="1371600" y="3714752"/>
            <a:ext cx="6400800" cy="1252534"/>
          </a:xfrm>
        </p:spPr>
        <p:txBody>
          <a:bodyPr>
            <a:normAutofit fontScale="62500" lnSpcReduction="20000"/>
          </a:bodyPr>
          <a:lstStyle/>
          <a:p>
            <a:r>
              <a:rPr lang="zh-TW" altLang="en-US" dirty="0" smtClean="0"/>
              <a:t>時間：</a:t>
            </a:r>
            <a:r>
              <a:rPr lang="en-US" altLang="zh-TW" dirty="0" smtClean="0"/>
              <a:t>2010.04.09</a:t>
            </a:r>
          </a:p>
          <a:p>
            <a:r>
              <a:rPr lang="zh-TW" altLang="en-US" dirty="0" smtClean="0"/>
              <a:t>地點：</a:t>
            </a:r>
            <a:r>
              <a:rPr lang="en-US" altLang="zh-TW" dirty="0" smtClean="0"/>
              <a:t>S1-713</a:t>
            </a:r>
          </a:p>
          <a:p>
            <a:r>
              <a:rPr lang="zh-TW" altLang="en-US" dirty="0" smtClean="0"/>
              <a:t>講員：魏士偉</a:t>
            </a:r>
            <a:endParaRPr lang="en-US" altLang="zh-TW" dirty="0" smtClean="0"/>
          </a:p>
          <a:p>
            <a:r>
              <a:rPr lang="zh-TW" altLang="en-US" dirty="0" smtClean="0"/>
              <a:t>指導</a:t>
            </a:r>
            <a:r>
              <a:rPr lang="zh-TW" altLang="en-US" dirty="0" smtClean="0"/>
              <a:t>老師：楊明仁 </a:t>
            </a:r>
            <a:r>
              <a:rPr lang="zh-TW" altLang="en-US" dirty="0" smtClean="0"/>
              <a:t>教授</a:t>
            </a:r>
            <a:endParaRPr lang="zh-TW" altLang="en-US" dirty="0" smtClean="0"/>
          </a:p>
        </p:txBody>
      </p:sp>
      <p:sp>
        <p:nvSpPr>
          <p:cNvPr id="4" name="副標題 2"/>
          <p:cNvSpPr txBox="1">
            <a:spLocks/>
          </p:cNvSpPr>
          <p:nvPr/>
        </p:nvSpPr>
        <p:spPr>
          <a:xfrm>
            <a:off x="428596" y="5176862"/>
            <a:ext cx="8572560" cy="1323972"/>
          </a:xfrm>
          <a:prstGeom prst="rect">
            <a:avLst/>
          </a:prstGeom>
        </p:spPr>
        <p:txBody>
          <a:bodyPr vert="horz" rtlCol="0">
            <a:normAutofit lnSpcReduction="10000"/>
          </a:bodyPr>
          <a:lstStyle/>
          <a:p>
            <a:pPr lvl="0" algn="just">
              <a:spcBef>
                <a:spcPct val="20000"/>
              </a:spcBef>
              <a:buClr>
                <a:schemeClr val="tx2"/>
              </a:buClr>
              <a:buSzPct val="50000"/>
            </a:pPr>
            <a:r>
              <a:rPr kumimoji="0" lang="zh-TW" altLang="en-US" b="0" i="0" u="none" strike="noStrike" kern="1200" cap="none" spc="0" normalizeH="0" baseline="0" noProof="0" dirty="0" smtClean="0">
                <a:ln>
                  <a:noFill/>
                </a:ln>
                <a:solidFill>
                  <a:schemeClr val="tx1">
                    <a:tint val="75000"/>
                  </a:schemeClr>
                </a:solidFill>
                <a:effectLst/>
                <a:uLnTx/>
                <a:uFillTx/>
                <a:latin typeface="+mn-lt"/>
                <a:ea typeface="+mn-ea"/>
                <a:cs typeface="+mn-cs"/>
              </a:rPr>
              <a:t>參考文獻：</a:t>
            </a:r>
            <a:endParaRPr kumimoji="0" lang="en-US" altLang="zh-TW"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algn="just">
              <a:spcBef>
                <a:spcPct val="20000"/>
              </a:spcBef>
              <a:buClr>
                <a:schemeClr val="tx2"/>
              </a:buClr>
              <a:buSzPct val="50000"/>
            </a:pPr>
            <a:r>
              <a:rPr lang="en-US" altLang="zh-TW" dirty="0" smtClean="0"/>
              <a:t>Zhao, M., I. M. Held, S. J. Lin, and G. A. </a:t>
            </a:r>
            <a:r>
              <a:rPr lang="en-US" altLang="zh-TW" dirty="0" err="1" smtClean="0"/>
              <a:t>Vecchi</a:t>
            </a:r>
            <a:r>
              <a:rPr lang="en-US" altLang="zh-TW" dirty="0" smtClean="0"/>
              <a:t>, 2009: Simulations of global hurricane </a:t>
            </a:r>
          </a:p>
          <a:p>
            <a:pPr lvl="0" algn="just">
              <a:spcBef>
                <a:spcPct val="20000"/>
              </a:spcBef>
              <a:buClr>
                <a:schemeClr val="tx2"/>
              </a:buClr>
              <a:buSzPct val="50000"/>
            </a:pPr>
            <a:r>
              <a:rPr lang="zh-TW" altLang="en-US" dirty="0" smtClean="0"/>
              <a:t>　　</a:t>
            </a:r>
            <a:r>
              <a:rPr lang="en-US" altLang="zh-TW" dirty="0" smtClean="0"/>
              <a:t>climatology, </a:t>
            </a:r>
            <a:r>
              <a:rPr lang="en-US" altLang="zh-TW" dirty="0" err="1" smtClean="0"/>
              <a:t>interannual</a:t>
            </a:r>
            <a:r>
              <a:rPr lang="en-US" altLang="zh-TW" dirty="0" smtClean="0"/>
              <a:t> variability, and response to global warming using a 50km </a:t>
            </a:r>
          </a:p>
          <a:p>
            <a:pPr lvl="0" algn="just">
              <a:spcBef>
                <a:spcPct val="20000"/>
              </a:spcBef>
              <a:buClr>
                <a:schemeClr val="tx2"/>
              </a:buClr>
              <a:buSzPct val="50000"/>
            </a:pPr>
            <a:r>
              <a:rPr lang="zh-TW" altLang="en-US" dirty="0" smtClean="0"/>
              <a:t>　　</a:t>
            </a:r>
            <a:r>
              <a:rPr lang="en-US" altLang="zh-TW" dirty="0" smtClean="0"/>
              <a:t>resolution GCM, </a:t>
            </a:r>
            <a:r>
              <a:rPr lang="en-US" altLang="zh-TW" i="1" dirty="0" smtClean="0"/>
              <a:t>Journal of Climate</a:t>
            </a:r>
            <a:r>
              <a:rPr lang="en-US" altLang="zh-TW" dirty="0" smtClean="0"/>
              <a:t>, </a:t>
            </a:r>
            <a:r>
              <a:rPr lang="en-US" altLang="zh-TW" b="1" dirty="0" smtClean="0"/>
              <a:t>22</a:t>
            </a:r>
            <a:r>
              <a:rPr lang="en-US" altLang="zh-TW" dirty="0" smtClean="0"/>
              <a:t>, 6653-6678</a:t>
            </a:r>
            <a:endParaRPr kumimoji="0" lang="zh-TW" altLang="en-US"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熱帶風暴氣候、年際變化與長年趨勢</a:t>
            </a:r>
            <a:endParaRPr lang="zh-TW" altLang="en-US" dirty="0"/>
          </a:p>
        </p:txBody>
      </p:sp>
      <p:sp>
        <p:nvSpPr>
          <p:cNvPr id="3" name="內容版面配置區 2"/>
          <p:cNvSpPr>
            <a:spLocks noGrp="1"/>
          </p:cNvSpPr>
          <p:nvPr>
            <p:ph idx="1"/>
          </p:nvPr>
        </p:nvSpPr>
        <p:spPr/>
        <p:txBody>
          <a:bodyPr/>
          <a:lstStyle/>
          <a:p>
            <a:r>
              <a:rPr lang="zh-TW" altLang="en-US" dirty="0" smtClean="0"/>
              <a:t>模擬結果與</a:t>
            </a:r>
            <a:r>
              <a:rPr lang="en-US" altLang="zh-TW" dirty="0" err="1" smtClean="0"/>
              <a:t>IBTrACS</a:t>
            </a:r>
            <a:r>
              <a:rPr lang="zh-TW" altLang="en-US" dirty="0" smtClean="0"/>
              <a:t>的路徑資料及</a:t>
            </a:r>
            <a:r>
              <a:rPr lang="en-US" altLang="zh-TW" dirty="0" smtClean="0"/>
              <a:t>1</a:t>
            </a:r>
            <a:r>
              <a:rPr lang="zh-TW" altLang="en-US" dirty="0" smtClean="0"/>
              <a:t>分鐘最大陣風做比較。</a:t>
            </a:r>
            <a:endParaRPr lang="en-US" altLang="zh-TW" dirty="0" smtClean="0"/>
          </a:p>
          <a:p>
            <a:r>
              <a:rPr lang="zh-TW" altLang="en-US" dirty="0" smtClean="0"/>
              <a:t>在熱帶風暴的計算上基本沿用</a:t>
            </a:r>
            <a:r>
              <a:rPr lang="en-US" altLang="zh-TW" dirty="0" smtClean="0"/>
              <a:t>Knutson et al.(2007)</a:t>
            </a:r>
            <a:r>
              <a:rPr lang="zh-TW" altLang="en-US" dirty="0" smtClean="0"/>
              <a:t>及</a:t>
            </a:r>
            <a:r>
              <a:rPr lang="en-US" altLang="zh-TW" dirty="0" err="1" smtClean="0"/>
              <a:t>Vitart</a:t>
            </a:r>
            <a:r>
              <a:rPr lang="en-US" altLang="zh-TW" dirty="0" smtClean="0"/>
              <a:t> et al.(1997 2003)</a:t>
            </a:r>
            <a:r>
              <a:rPr lang="zh-TW" altLang="en-US" dirty="0" smtClean="0"/>
              <a:t>的方式，只是進行了一些小的更動。</a:t>
            </a:r>
            <a:endParaRPr lang="en-US" altLang="zh-TW" dirty="0" smtClean="0"/>
          </a:p>
          <a:p>
            <a:r>
              <a:rPr lang="zh-TW" altLang="en-US" dirty="0" smtClean="0"/>
              <a:t>本篇文章將嚴格地討論到達颶風強度的風暴，在每一個海域其風速要超過</a:t>
            </a:r>
            <a:r>
              <a:rPr lang="en-US" altLang="zh-TW" dirty="0" smtClean="0"/>
              <a:t>33m/s</a:t>
            </a:r>
            <a:r>
              <a:rPr lang="zh-TW" altLang="en-US" dirty="0" smtClean="0"/>
              <a:t>才會定義為颶風。</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熱帶風暴氣候、年際變化與長年趨勢</a:t>
            </a:r>
            <a:endParaRPr lang="zh-TW"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500298" y="1142984"/>
            <a:ext cx="5857916" cy="5672069"/>
          </a:xfrm>
          <a:prstGeom prst="rect">
            <a:avLst/>
          </a:prstGeom>
          <a:noFill/>
          <a:ln w="9525">
            <a:noFill/>
            <a:miter lim="800000"/>
            <a:headEnd/>
            <a:tailEnd/>
          </a:ln>
        </p:spPr>
      </p:pic>
      <p:sp>
        <p:nvSpPr>
          <p:cNvPr id="4" name="文字方塊 3"/>
          <p:cNvSpPr txBox="1"/>
          <p:nvPr/>
        </p:nvSpPr>
        <p:spPr>
          <a:xfrm>
            <a:off x="642910" y="2357430"/>
            <a:ext cx="1357322" cy="369332"/>
          </a:xfrm>
          <a:prstGeom prst="rect">
            <a:avLst/>
          </a:prstGeom>
          <a:noFill/>
        </p:spPr>
        <p:txBody>
          <a:bodyPr wrap="square" rtlCol="0">
            <a:spAutoFit/>
          </a:bodyPr>
          <a:lstStyle/>
          <a:p>
            <a:r>
              <a:rPr lang="en-US" altLang="zh-TW" dirty="0" smtClean="0">
                <a:solidFill>
                  <a:srgbClr val="FF0000"/>
                </a:solidFill>
              </a:rPr>
              <a:t>Observation</a:t>
            </a:r>
          </a:p>
        </p:txBody>
      </p:sp>
      <p:sp>
        <p:nvSpPr>
          <p:cNvPr id="5" name="文字方塊 4"/>
          <p:cNvSpPr txBox="1"/>
          <p:nvPr/>
        </p:nvSpPr>
        <p:spPr>
          <a:xfrm>
            <a:off x="1000100" y="5131370"/>
            <a:ext cx="928694" cy="369332"/>
          </a:xfrm>
          <a:prstGeom prst="rect">
            <a:avLst/>
          </a:prstGeom>
          <a:noFill/>
        </p:spPr>
        <p:txBody>
          <a:bodyPr wrap="square" rtlCol="0">
            <a:spAutoFit/>
          </a:bodyPr>
          <a:lstStyle/>
          <a:p>
            <a:r>
              <a:rPr lang="en-US" altLang="zh-TW" dirty="0" smtClean="0">
                <a:solidFill>
                  <a:srgbClr val="FF0000"/>
                </a:solidFill>
              </a:rPr>
              <a:t>Model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Autofit/>
          </a:bodyPr>
          <a:lstStyle/>
          <a:p>
            <a:r>
              <a:rPr lang="zh-TW" altLang="en-US" sz="4000" dirty="0" smtClean="0"/>
              <a:t>熱帶風暴氣候、年際變化與長年趨勢</a:t>
            </a:r>
            <a:endParaRPr lang="zh-TW" altLang="en-US" sz="4000" dirty="0"/>
          </a:p>
        </p:txBody>
      </p:sp>
      <p:pic>
        <p:nvPicPr>
          <p:cNvPr id="1026" name="Picture 2"/>
          <p:cNvPicPr>
            <a:picLocks noGrp="1" noChangeAspect="1" noChangeArrowheads="1"/>
          </p:cNvPicPr>
          <p:nvPr>
            <p:ph sz="half" idx="1"/>
          </p:nvPr>
        </p:nvPicPr>
        <p:blipFill>
          <a:blip r:embed="rId3" cstate="print"/>
          <a:stretch>
            <a:fillRect/>
          </a:stretch>
        </p:blipFill>
        <p:spPr bwMode="auto">
          <a:xfrm>
            <a:off x="0" y="1214422"/>
            <a:ext cx="5214942" cy="5629243"/>
          </a:xfrm>
          <a:prstGeom prst="rect">
            <a:avLst/>
          </a:prstGeom>
          <a:noFill/>
          <a:ln w="9525">
            <a:noFill/>
            <a:miter lim="800000"/>
            <a:headEnd/>
            <a:tailEnd/>
          </a:ln>
        </p:spPr>
      </p:pic>
      <p:sp>
        <p:nvSpPr>
          <p:cNvPr id="5" name="內容版面配置區 4"/>
          <p:cNvSpPr>
            <a:spLocks noGrp="1"/>
          </p:cNvSpPr>
          <p:nvPr>
            <p:ph sz="half" idx="2"/>
          </p:nvPr>
        </p:nvSpPr>
        <p:spPr>
          <a:xfrm>
            <a:off x="5286380" y="1428736"/>
            <a:ext cx="3857620" cy="5286412"/>
          </a:xfrm>
        </p:spPr>
        <p:txBody>
          <a:bodyPr>
            <a:normAutofit lnSpcReduction="10000"/>
          </a:bodyPr>
          <a:lstStyle/>
          <a:p>
            <a:r>
              <a:rPr lang="zh-TW" altLang="en-US" dirty="0" smtClean="0"/>
              <a:t>北大西洋相當接近</a:t>
            </a:r>
            <a:endParaRPr lang="en-US" altLang="zh-TW" dirty="0" smtClean="0"/>
          </a:p>
          <a:p>
            <a:r>
              <a:rPr lang="zh-TW" altLang="en-US" dirty="0" smtClean="0"/>
              <a:t>東太平洋則有</a:t>
            </a:r>
            <a:r>
              <a:rPr lang="en-US" altLang="zh-TW" dirty="0" smtClean="0"/>
              <a:t>20%</a:t>
            </a:r>
            <a:r>
              <a:rPr lang="zh-TW" altLang="en-US" dirty="0" smtClean="0"/>
              <a:t>的低估。</a:t>
            </a:r>
            <a:endParaRPr lang="en-US" altLang="zh-TW" dirty="0" smtClean="0"/>
          </a:p>
          <a:p>
            <a:r>
              <a:rPr lang="zh-TW" altLang="en-US" dirty="0" smtClean="0"/>
              <a:t>西</a:t>
            </a:r>
            <a:r>
              <a:rPr lang="en-US" altLang="zh-TW" dirty="0" smtClean="0"/>
              <a:t>&amp;</a:t>
            </a:r>
            <a:r>
              <a:rPr lang="zh-TW" altLang="en-US" dirty="0" smtClean="0"/>
              <a:t>南太平洋高估了約</a:t>
            </a:r>
            <a:r>
              <a:rPr lang="en-US" altLang="zh-TW" dirty="0" smtClean="0"/>
              <a:t>40%</a:t>
            </a:r>
            <a:r>
              <a:rPr lang="zh-TW" altLang="en-US" dirty="0" smtClean="0"/>
              <a:t>。</a:t>
            </a:r>
            <a:endParaRPr lang="en-US" altLang="zh-TW" dirty="0" smtClean="0"/>
          </a:p>
          <a:p>
            <a:r>
              <a:rPr lang="zh-TW" altLang="en-US" dirty="0" smtClean="0"/>
              <a:t>東太平洋低估的情況可能是因為解析度不足所造成。</a:t>
            </a:r>
            <a:endParaRPr lang="en-US" altLang="zh-TW" dirty="0" smtClean="0"/>
          </a:p>
          <a:p>
            <a:r>
              <a:rPr lang="zh-TW" altLang="en-US" dirty="0" smtClean="0"/>
              <a:t>南印度洋有</a:t>
            </a:r>
            <a:r>
              <a:rPr lang="en-US" altLang="zh-TW" dirty="0" smtClean="0"/>
              <a:t>17%</a:t>
            </a:r>
            <a:r>
              <a:rPr lang="zh-TW" altLang="en-US" dirty="0" smtClean="0"/>
              <a:t>的低估。</a:t>
            </a:r>
            <a:endParaRPr lang="en-US" altLang="zh-TW" dirty="0" smtClean="0"/>
          </a:p>
          <a:p>
            <a:r>
              <a:rPr lang="zh-TW" altLang="en-US" dirty="0" smtClean="0"/>
              <a:t>北印度洋大致上與觀測相符。</a:t>
            </a:r>
            <a:endParaRPr lang="zh-TW" altLang="en-US" dirty="0"/>
          </a:p>
        </p:txBody>
      </p:sp>
      <p:sp>
        <p:nvSpPr>
          <p:cNvPr id="7" name="文字方塊 6"/>
          <p:cNvSpPr txBox="1"/>
          <p:nvPr/>
        </p:nvSpPr>
        <p:spPr>
          <a:xfrm>
            <a:off x="3500430" y="5917188"/>
            <a:ext cx="1000132" cy="369332"/>
          </a:xfrm>
          <a:prstGeom prst="rect">
            <a:avLst/>
          </a:prstGeom>
          <a:noFill/>
        </p:spPr>
        <p:txBody>
          <a:bodyPr wrap="square" rtlCol="0">
            <a:spAutoFit/>
          </a:bodyPr>
          <a:lstStyle/>
          <a:p>
            <a:r>
              <a:rPr lang="zh-TW" altLang="en-US" dirty="0" smtClean="0">
                <a:solidFill>
                  <a:srgbClr val="FF0000"/>
                </a:solidFill>
              </a:rPr>
              <a:t>數量</a:t>
            </a:r>
            <a:r>
              <a:rPr lang="en-US" altLang="zh-TW" dirty="0" smtClean="0">
                <a:solidFill>
                  <a:srgbClr val="FF0000"/>
                </a:solidFill>
              </a:rPr>
              <a:t>/</a:t>
            </a:r>
            <a:r>
              <a:rPr lang="zh-TW" altLang="en-US" dirty="0" smtClean="0">
                <a:solidFill>
                  <a:srgbClr val="FF0000"/>
                </a:solidFill>
              </a:rPr>
              <a:t>年</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熱帶風暴氣候、年際變化與長年趨勢</a:t>
            </a:r>
            <a:endParaRPr lang="zh-TW" altLang="en-US" dirty="0"/>
          </a:p>
        </p:txBody>
      </p:sp>
      <p:pic>
        <p:nvPicPr>
          <p:cNvPr id="2050" name="Picture 2"/>
          <p:cNvPicPr>
            <a:picLocks noGrp="1" noChangeAspect="1" noChangeArrowheads="1"/>
          </p:cNvPicPr>
          <p:nvPr>
            <p:ph sz="half" idx="1"/>
          </p:nvPr>
        </p:nvPicPr>
        <p:blipFill>
          <a:blip r:embed="rId2" cstate="print"/>
          <a:stretch>
            <a:fillRect/>
          </a:stretch>
        </p:blipFill>
        <p:spPr bwMode="auto">
          <a:xfrm>
            <a:off x="-20082" y="1357298"/>
            <a:ext cx="5020710" cy="5500726"/>
          </a:xfrm>
          <a:prstGeom prst="rect">
            <a:avLst/>
          </a:prstGeom>
          <a:noFill/>
          <a:ln w="9525">
            <a:noFill/>
            <a:miter lim="800000"/>
            <a:headEnd/>
            <a:tailEnd/>
          </a:ln>
        </p:spPr>
      </p:pic>
      <p:sp>
        <p:nvSpPr>
          <p:cNvPr id="5" name="內容版面配置區 4"/>
          <p:cNvSpPr>
            <a:spLocks noGrp="1"/>
          </p:cNvSpPr>
          <p:nvPr>
            <p:ph sz="half" idx="2"/>
          </p:nvPr>
        </p:nvSpPr>
        <p:spPr>
          <a:xfrm>
            <a:off x="5000628" y="1428736"/>
            <a:ext cx="4000528" cy="4214842"/>
          </a:xfrm>
        </p:spPr>
        <p:txBody>
          <a:bodyPr/>
          <a:lstStyle/>
          <a:p>
            <a:r>
              <a:rPr lang="zh-TW" altLang="en-US" dirty="0" smtClean="0"/>
              <a:t>在北大西洋有不錯的模擬結果。</a:t>
            </a:r>
            <a:endParaRPr lang="en-US" altLang="zh-TW" dirty="0" smtClean="0"/>
          </a:p>
          <a:p>
            <a:r>
              <a:rPr lang="zh-TW" altLang="en-US" dirty="0" smtClean="0"/>
              <a:t>西太平洋在</a:t>
            </a:r>
            <a:r>
              <a:rPr lang="en-US" altLang="zh-TW" dirty="0" smtClean="0"/>
              <a:t>5</a:t>
            </a:r>
            <a:r>
              <a:rPr lang="zh-TW" altLang="en-US" dirty="0" smtClean="0"/>
              <a:t>、</a:t>
            </a:r>
            <a:r>
              <a:rPr lang="en-US" altLang="zh-TW" dirty="0" smtClean="0"/>
              <a:t>6</a:t>
            </a:r>
            <a:r>
              <a:rPr lang="zh-TW" altLang="en-US" dirty="0" smtClean="0"/>
              <a:t>月有明顯的高估。</a:t>
            </a:r>
            <a:endParaRPr lang="en-US" altLang="zh-TW" dirty="0" smtClean="0"/>
          </a:p>
          <a:p>
            <a:r>
              <a:rPr lang="zh-TW" altLang="en-US" dirty="0" smtClean="0"/>
              <a:t>東太平洋在</a:t>
            </a:r>
            <a:r>
              <a:rPr lang="en-US" altLang="zh-TW" dirty="0" smtClean="0"/>
              <a:t>8</a:t>
            </a:r>
            <a:r>
              <a:rPr lang="zh-TW" altLang="en-US" dirty="0" smtClean="0"/>
              <a:t>、</a:t>
            </a:r>
            <a:r>
              <a:rPr lang="en-US" altLang="zh-TW" dirty="0" smtClean="0"/>
              <a:t>9</a:t>
            </a:r>
            <a:r>
              <a:rPr lang="zh-TW" altLang="en-US" dirty="0" smtClean="0"/>
              <a:t>月則低估許多。</a:t>
            </a:r>
            <a:endParaRPr lang="en-US" altLang="zh-TW" dirty="0" smtClean="0"/>
          </a:p>
          <a:p>
            <a:r>
              <a:rPr lang="zh-TW" altLang="en-US" dirty="0" smtClean="0"/>
              <a:t>北印度洋的兩個在春秋兩季的高值也很好的模擬出來。</a:t>
            </a:r>
            <a:endParaRPr lang="zh-TW" altLang="en-US" dirty="0"/>
          </a:p>
        </p:txBody>
      </p:sp>
      <p:sp>
        <p:nvSpPr>
          <p:cNvPr id="6" name="文字方塊 5"/>
          <p:cNvSpPr txBox="1"/>
          <p:nvPr/>
        </p:nvSpPr>
        <p:spPr>
          <a:xfrm>
            <a:off x="5786446" y="5929330"/>
            <a:ext cx="1285884" cy="369332"/>
          </a:xfrm>
          <a:prstGeom prst="rect">
            <a:avLst/>
          </a:prstGeom>
          <a:noFill/>
        </p:spPr>
        <p:txBody>
          <a:bodyPr wrap="square" rtlCol="0">
            <a:spAutoFit/>
          </a:bodyPr>
          <a:lstStyle/>
          <a:p>
            <a:r>
              <a:rPr lang="zh-TW" altLang="en-US" dirty="0" smtClean="0">
                <a:solidFill>
                  <a:srgbClr val="FF0000"/>
                </a:solidFill>
              </a:rPr>
              <a:t>*  數量</a:t>
            </a:r>
            <a:r>
              <a:rPr lang="en-US" altLang="zh-TW" dirty="0" smtClean="0">
                <a:solidFill>
                  <a:srgbClr val="FF0000"/>
                </a:solidFill>
              </a:rPr>
              <a:t>/</a:t>
            </a:r>
            <a:r>
              <a:rPr lang="zh-TW" altLang="en-US" dirty="0" smtClean="0">
                <a:solidFill>
                  <a:srgbClr val="FF0000"/>
                </a:solidFill>
              </a:rPr>
              <a:t>月</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熱帶風暴氣候、年際變化與長年趨勢</a:t>
            </a:r>
            <a:endParaRPr lang="zh-TW" altLang="en-US" dirty="0"/>
          </a:p>
        </p:txBody>
      </p:sp>
      <p:sp>
        <p:nvSpPr>
          <p:cNvPr id="5" name="內容版面配置區 4"/>
          <p:cNvSpPr>
            <a:spLocks noGrp="1"/>
          </p:cNvSpPr>
          <p:nvPr>
            <p:ph sz="half" idx="2"/>
          </p:nvPr>
        </p:nvSpPr>
        <p:spPr>
          <a:xfrm>
            <a:off x="4429124" y="1428736"/>
            <a:ext cx="4500594" cy="3929090"/>
          </a:xfrm>
        </p:spPr>
        <p:txBody>
          <a:bodyPr/>
          <a:lstStyle/>
          <a:p>
            <a:r>
              <a:rPr lang="zh-TW" altLang="en-US" dirty="0" smtClean="0"/>
              <a:t>很少有颶風超過</a:t>
            </a:r>
            <a:r>
              <a:rPr lang="en-US" altLang="zh-TW" dirty="0" smtClean="0"/>
              <a:t>50m/s</a:t>
            </a:r>
            <a:r>
              <a:rPr lang="zh-TW" altLang="en-US" dirty="0" smtClean="0"/>
              <a:t>，在</a:t>
            </a:r>
            <a:r>
              <a:rPr lang="en-US" altLang="zh-TW" dirty="0" smtClean="0"/>
              <a:t>30m/s</a:t>
            </a:r>
            <a:r>
              <a:rPr lang="zh-TW" altLang="en-US" dirty="0" smtClean="0"/>
              <a:t>附近則有不正常的高值出現。</a:t>
            </a:r>
            <a:endParaRPr lang="en-US" altLang="zh-TW" dirty="0" smtClean="0"/>
          </a:p>
          <a:p>
            <a:r>
              <a:rPr lang="zh-TW" altLang="en-US" dirty="0" smtClean="0"/>
              <a:t>西太平洋風暴強度較北大西洋強的特徵還是有呈現出來。</a:t>
            </a:r>
            <a:endParaRPr lang="en-US" altLang="zh-TW" dirty="0" smtClean="0"/>
          </a:p>
          <a:p>
            <a:r>
              <a:rPr lang="en-US" altLang="zh-TW" dirty="0" smtClean="0"/>
              <a:t>50km</a:t>
            </a:r>
            <a:r>
              <a:rPr lang="zh-TW" altLang="en-US" dirty="0" smtClean="0"/>
              <a:t>網格間距不夠解析最大風速半徑。</a:t>
            </a:r>
            <a:endParaRPr lang="zh-TW" altLang="en-US" dirty="0"/>
          </a:p>
        </p:txBody>
      </p:sp>
      <p:pic>
        <p:nvPicPr>
          <p:cNvPr id="3074" name="Picture 2"/>
          <p:cNvPicPr>
            <a:picLocks noGrp="1" noChangeAspect="1" noChangeArrowheads="1"/>
          </p:cNvPicPr>
          <p:nvPr>
            <p:ph sz="half" idx="1"/>
          </p:nvPr>
        </p:nvPicPr>
        <p:blipFill>
          <a:blip r:embed="rId3" cstate="print"/>
          <a:srcRect t="1231"/>
          <a:stretch>
            <a:fillRect/>
          </a:stretch>
        </p:blipFill>
        <p:spPr bwMode="auto">
          <a:xfrm>
            <a:off x="428596" y="1071546"/>
            <a:ext cx="3821690" cy="5786454"/>
          </a:xfrm>
          <a:prstGeom prst="rect">
            <a:avLst/>
          </a:prstGeom>
          <a:noFill/>
          <a:ln w="9525">
            <a:noFill/>
            <a:miter lim="800000"/>
            <a:headEnd/>
            <a:tailEnd/>
          </a:ln>
        </p:spPr>
      </p:pic>
      <p:sp>
        <p:nvSpPr>
          <p:cNvPr id="7" name="文字方塊 6"/>
          <p:cNvSpPr txBox="1"/>
          <p:nvPr/>
        </p:nvSpPr>
        <p:spPr>
          <a:xfrm>
            <a:off x="4572000" y="5857892"/>
            <a:ext cx="4143404" cy="646331"/>
          </a:xfrm>
          <a:prstGeom prst="rect">
            <a:avLst/>
          </a:prstGeom>
          <a:noFill/>
        </p:spPr>
        <p:txBody>
          <a:bodyPr wrap="square" rtlCol="0">
            <a:spAutoFit/>
          </a:bodyPr>
          <a:lstStyle/>
          <a:p>
            <a:r>
              <a:rPr lang="en-US" altLang="zh-TW" dirty="0" smtClean="0">
                <a:solidFill>
                  <a:srgbClr val="FF0000"/>
                </a:solidFill>
              </a:rPr>
              <a:t>OBS:</a:t>
            </a:r>
            <a:r>
              <a:rPr lang="zh-TW" altLang="en-US" dirty="0" smtClean="0">
                <a:solidFill>
                  <a:srgbClr val="FF0000"/>
                </a:solidFill>
              </a:rPr>
              <a:t> </a:t>
            </a:r>
            <a:r>
              <a:rPr lang="en-US" altLang="zh-TW" dirty="0" smtClean="0">
                <a:solidFill>
                  <a:srgbClr val="FF0000"/>
                </a:solidFill>
              </a:rPr>
              <a:t>10m 1-min</a:t>
            </a:r>
            <a:r>
              <a:rPr lang="zh-TW" altLang="en-US" dirty="0" smtClean="0">
                <a:solidFill>
                  <a:srgbClr val="FF0000"/>
                </a:solidFill>
              </a:rPr>
              <a:t>最大陣風</a:t>
            </a:r>
            <a:endParaRPr lang="en-US" altLang="zh-TW" dirty="0" smtClean="0">
              <a:solidFill>
                <a:srgbClr val="FF0000"/>
              </a:solidFill>
            </a:endParaRPr>
          </a:p>
          <a:p>
            <a:r>
              <a:rPr lang="en-US" altLang="zh-TW" dirty="0" smtClean="0">
                <a:solidFill>
                  <a:srgbClr val="FF0000"/>
                </a:solidFill>
              </a:rPr>
              <a:t>MOD:</a:t>
            </a:r>
            <a:r>
              <a:rPr lang="zh-TW" altLang="en-US" dirty="0" smtClean="0">
                <a:solidFill>
                  <a:srgbClr val="FF0000"/>
                </a:solidFill>
              </a:rPr>
              <a:t>模式最低層每</a:t>
            </a:r>
            <a:r>
              <a:rPr lang="en-US" altLang="zh-TW" dirty="0" smtClean="0">
                <a:solidFill>
                  <a:srgbClr val="FF0000"/>
                </a:solidFill>
              </a:rPr>
              <a:t>15mins</a:t>
            </a:r>
            <a:r>
              <a:rPr lang="zh-TW" altLang="en-US" dirty="0" smtClean="0">
                <a:solidFill>
                  <a:srgbClr val="FF0000"/>
                </a:solidFill>
              </a:rPr>
              <a:t>最大風速</a:t>
            </a:r>
            <a:endParaRPr lang="en-US" altLang="zh-TW"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熱帶風暴氣候、年際變化與長年趨勢</a:t>
            </a:r>
            <a:endParaRPr lang="zh-TW" altLang="en-US" dirty="0"/>
          </a:p>
        </p:txBody>
      </p:sp>
      <p:pic>
        <p:nvPicPr>
          <p:cNvPr id="4098" name="Picture 2"/>
          <p:cNvPicPr>
            <a:picLocks noGrp="1" noChangeAspect="1" noChangeArrowheads="1"/>
          </p:cNvPicPr>
          <p:nvPr>
            <p:ph sz="half" idx="1"/>
          </p:nvPr>
        </p:nvPicPr>
        <p:blipFill>
          <a:blip r:embed="rId3" cstate="print"/>
          <a:srcRect/>
          <a:stretch>
            <a:fillRect/>
          </a:stretch>
        </p:blipFill>
        <p:spPr bwMode="auto">
          <a:xfrm>
            <a:off x="857224" y="1214422"/>
            <a:ext cx="7496400" cy="4528873"/>
          </a:xfrm>
          <a:prstGeom prst="rect">
            <a:avLst/>
          </a:prstGeom>
          <a:noFill/>
          <a:ln w="9525">
            <a:noFill/>
            <a:miter lim="800000"/>
            <a:headEnd/>
            <a:tailEnd/>
          </a:ln>
        </p:spPr>
      </p:pic>
      <p:sp>
        <p:nvSpPr>
          <p:cNvPr id="6" name="文字方塊 5"/>
          <p:cNvSpPr txBox="1"/>
          <p:nvPr/>
        </p:nvSpPr>
        <p:spPr>
          <a:xfrm>
            <a:off x="1428728" y="1643050"/>
            <a:ext cx="2357454" cy="646331"/>
          </a:xfrm>
          <a:prstGeom prst="rect">
            <a:avLst/>
          </a:prstGeom>
          <a:noFill/>
        </p:spPr>
        <p:txBody>
          <a:bodyPr wrap="square" rtlCol="0">
            <a:spAutoFit/>
          </a:bodyPr>
          <a:lstStyle/>
          <a:p>
            <a:r>
              <a:rPr lang="zh-TW" altLang="en-US" dirty="0" smtClean="0">
                <a:solidFill>
                  <a:srgbClr val="FF0000"/>
                </a:solidFill>
              </a:rPr>
              <a:t>─   </a:t>
            </a:r>
            <a:r>
              <a:rPr lang="en-US" altLang="zh-TW" dirty="0" err="1" smtClean="0">
                <a:solidFill>
                  <a:srgbClr val="FF0000"/>
                </a:solidFill>
              </a:rPr>
              <a:t>IBTrACS</a:t>
            </a:r>
            <a:r>
              <a:rPr lang="en-US" altLang="zh-TW" dirty="0" smtClean="0">
                <a:solidFill>
                  <a:srgbClr val="FF0000"/>
                </a:solidFill>
              </a:rPr>
              <a:t> Obs.</a:t>
            </a:r>
          </a:p>
          <a:p>
            <a:r>
              <a:rPr lang="zh-TW" altLang="en-US" dirty="0" smtClean="0">
                <a:solidFill>
                  <a:srgbClr val="0000FF"/>
                </a:solidFill>
              </a:rPr>
              <a:t>─   </a:t>
            </a:r>
            <a:r>
              <a:rPr lang="en-US" altLang="zh-TW" dirty="0" smtClean="0">
                <a:solidFill>
                  <a:srgbClr val="0000FF"/>
                </a:solidFill>
              </a:rPr>
              <a:t>4-members mean</a:t>
            </a:r>
            <a:r>
              <a:rPr lang="zh-TW" altLang="en-US" dirty="0" smtClean="0">
                <a:solidFill>
                  <a:srgbClr val="0000FF"/>
                </a:solidFill>
              </a:rPr>
              <a:t> </a:t>
            </a:r>
            <a:endParaRPr lang="zh-TW" altLang="en-US" dirty="0">
              <a:solidFill>
                <a:srgbClr val="0000FF"/>
              </a:solidFill>
            </a:endParaRPr>
          </a:p>
        </p:txBody>
      </p:sp>
      <p:sp>
        <p:nvSpPr>
          <p:cNvPr id="7" name="內容版面配置區 4"/>
          <p:cNvSpPr>
            <a:spLocks noGrp="1"/>
          </p:cNvSpPr>
          <p:nvPr>
            <p:ph sz="half" idx="2"/>
          </p:nvPr>
        </p:nvSpPr>
        <p:spPr>
          <a:xfrm>
            <a:off x="642910" y="5786454"/>
            <a:ext cx="8043890" cy="839775"/>
          </a:xfrm>
        </p:spPr>
        <p:txBody>
          <a:bodyPr>
            <a:normAutofit fontScale="92500" lnSpcReduction="20000"/>
          </a:bodyPr>
          <a:lstStyle/>
          <a:p>
            <a:r>
              <a:rPr lang="en-US" altLang="zh-TW" dirty="0" smtClean="0"/>
              <a:t>Correlation =0.83</a:t>
            </a:r>
          </a:p>
          <a:p>
            <a:r>
              <a:rPr lang="en-US" altLang="zh-TW" dirty="0" smtClean="0"/>
              <a:t>Time-independent multiplicative factor = 1.17</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熱帶風暴氣候、年際變化與長年趨勢</a:t>
            </a:r>
            <a:endParaRPr lang="zh-TW" altLang="en-US" dirty="0"/>
          </a:p>
        </p:txBody>
      </p:sp>
      <p:sp>
        <p:nvSpPr>
          <p:cNvPr id="5" name="內容版面配置區 4"/>
          <p:cNvSpPr>
            <a:spLocks noGrp="1"/>
          </p:cNvSpPr>
          <p:nvPr>
            <p:ph sz="half" idx="2"/>
          </p:nvPr>
        </p:nvSpPr>
        <p:spPr>
          <a:xfrm>
            <a:off x="642910" y="5786454"/>
            <a:ext cx="8043890" cy="839775"/>
          </a:xfrm>
        </p:spPr>
        <p:txBody>
          <a:bodyPr>
            <a:normAutofit fontScale="92500" lnSpcReduction="20000"/>
          </a:bodyPr>
          <a:lstStyle/>
          <a:p>
            <a:r>
              <a:rPr lang="en-US" altLang="zh-TW" dirty="0" smtClean="0"/>
              <a:t>Correlation = 0.63</a:t>
            </a:r>
          </a:p>
          <a:p>
            <a:r>
              <a:rPr lang="en-US" altLang="zh-TW" dirty="0" smtClean="0"/>
              <a:t>Trend [Obs. , Ensemble mean] = [-0.24/yr , -0.14/yr]</a:t>
            </a:r>
          </a:p>
          <a:p>
            <a:endParaRPr lang="zh-TW" altLang="en-US" dirty="0"/>
          </a:p>
        </p:txBody>
      </p:sp>
      <p:pic>
        <p:nvPicPr>
          <p:cNvPr id="2050" name="Picture 2"/>
          <p:cNvPicPr>
            <a:picLocks noGrp="1" noChangeAspect="1" noChangeArrowheads="1"/>
          </p:cNvPicPr>
          <p:nvPr>
            <p:ph sz="half" idx="1"/>
          </p:nvPr>
        </p:nvPicPr>
        <p:blipFill>
          <a:blip r:embed="rId3" cstate="print"/>
          <a:srcRect l="1961"/>
          <a:stretch>
            <a:fillRect/>
          </a:stretch>
        </p:blipFill>
        <p:spPr bwMode="auto">
          <a:xfrm>
            <a:off x="928662" y="1214422"/>
            <a:ext cx="7143800" cy="4491242"/>
          </a:xfrm>
          <a:prstGeom prst="rect">
            <a:avLst/>
          </a:prstGeom>
          <a:noFill/>
          <a:ln w="9525">
            <a:noFill/>
            <a:miter lim="800000"/>
            <a:headEnd/>
            <a:tailEnd/>
          </a:ln>
        </p:spPr>
      </p:pic>
      <p:sp>
        <p:nvSpPr>
          <p:cNvPr id="6" name="文字方塊 5"/>
          <p:cNvSpPr txBox="1"/>
          <p:nvPr/>
        </p:nvSpPr>
        <p:spPr>
          <a:xfrm>
            <a:off x="1714480" y="1714488"/>
            <a:ext cx="2357454" cy="646331"/>
          </a:xfrm>
          <a:prstGeom prst="rect">
            <a:avLst/>
          </a:prstGeom>
          <a:noFill/>
        </p:spPr>
        <p:txBody>
          <a:bodyPr wrap="square" rtlCol="0">
            <a:spAutoFit/>
          </a:bodyPr>
          <a:lstStyle/>
          <a:p>
            <a:r>
              <a:rPr lang="zh-TW" altLang="en-US" dirty="0" smtClean="0">
                <a:solidFill>
                  <a:srgbClr val="FF0000"/>
                </a:solidFill>
              </a:rPr>
              <a:t>─   </a:t>
            </a:r>
            <a:r>
              <a:rPr lang="en-US" altLang="zh-TW" dirty="0" err="1" smtClean="0">
                <a:solidFill>
                  <a:srgbClr val="FF0000"/>
                </a:solidFill>
              </a:rPr>
              <a:t>IBTrACS</a:t>
            </a:r>
            <a:r>
              <a:rPr lang="en-US" altLang="zh-TW" dirty="0" smtClean="0">
                <a:solidFill>
                  <a:srgbClr val="FF0000"/>
                </a:solidFill>
              </a:rPr>
              <a:t> Obs.</a:t>
            </a:r>
          </a:p>
          <a:p>
            <a:r>
              <a:rPr lang="zh-TW" altLang="en-US" dirty="0" smtClean="0">
                <a:solidFill>
                  <a:srgbClr val="0000FF"/>
                </a:solidFill>
              </a:rPr>
              <a:t>─   </a:t>
            </a:r>
            <a:r>
              <a:rPr lang="en-US" altLang="zh-TW" dirty="0" smtClean="0">
                <a:solidFill>
                  <a:srgbClr val="0000FF"/>
                </a:solidFill>
              </a:rPr>
              <a:t>4-members mean</a:t>
            </a:r>
            <a:r>
              <a:rPr lang="zh-TW" altLang="en-US" dirty="0" smtClean="0">
                <a:solidFill>
                  <a:srgbClr val="0000FF"/>
                </a:solidFill>
              </a:rPr>
              <a:t> </a:t>
            </a:r>
            <a:endParaRPr lang="zh-TW" altLang="en-US"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熱帶風暴氣候、年際變化與長年趨勢</a:t>
            </a:r>
            <a:endParaRPr lang="zh-TW" altLang="en-US" dirty="0"/>
          </a:p>
        </p:txBody>
      </p:sp>
      <p:sp>
        <p:nvSpPr>
          <p:cNvPr id="5" name="內容版面配置區 4"/>
          <p:cNvSpPr>
            <a:spLocks noGrp="1"/>
          </p:cNvSpPr>
          <p:nvPr>
            <p:ph sz="half" idx="2"/>
          </p:nvPr>
        </p:nvSpPr>
        <p:spPr>
          <a:xfrm>
            <a:off x="500034" y="5803935"/>
            <a:ext cx="8186766" cy="839775"/>
          </a:xfrm>
        </p:spPr>
        <p:txBody>
          <a:bodyPr>
            <a:normAutofit fontScale="92500" lnSpcReduction="20000"/>
          </a:bodyPr>
          <a:lstStyle/>
          <a:p>
            <a:r>
              <a:rPr lang="en-US" altLang="zh-TW" dirty="0" smtClean="0"/>
              <a:t>Correlation = 0.52</a:t>
            </a:r>
          </a:p>
          <a:p>
            <a:r>
              <a:rPr lang="en-US" altLang="zh-TW" dirty="0" smtClean="0"/>
              <a:t>Trend [Obs. , Ensemble mean] = [-0.06/yr , -0.07/yr]</a:t>
            </a:r>
            <a:endParaRPr lang="zh-TW" altLang="en-US" dirty="0" smtClean="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957612" y="1214422"/>
            <a:ext cx="7043412" cy="4416619"/>
          </a:xfrm>
          <a:prstGeom prst="rect">
            <a:avLst/>
          </a:prstGeom>
          <a:noFill/>
          <a:ln w="9525">
            <a:noFill/>
            <a:miter lim="800000"/>
            <a:headEnd/>
            <a:tailEnd/>
          </a:ln>
        </p:spPr>
      </p:pic>
      <p:sp>
        <p:nvSpPr>
          <p:cNvPr id="6" name="文字方塊 5"/>
          <p:cNvSpPr txBox="1"/>
          <p:nvPr/>
        </p:nvSpPr>
        <p:spPr>
          <a:xfrm>
            <a:off x="1643042" y="1643050"/>
            <a:ext cx="2357454" cy="646331"/>
          </a:xfrm>
          <a:prstGeom prst="rect">
            <a:avLst/>
          </a:prstGeom>
          <a:noFill/>
        </p:spPr>
        <p:txBody>
          <a:bodyPr wrap="square" rtlCol="0">
            <a:spAutoFit/>
          </a:bodyPr>
          <a:lstStyle/>
          <a:p>
            <a:r>
              <a:rPr lang="zh-TW" altLang="en-US" dirty="0" smtClean="0">
                <a:solidFill>
                  <a:srgbClr val="FF0000"/>
                </a:solidFill>
              </a:rPr>
              <a:t>─   </a:t>
            </a:r>
            <a:r>
              <a:rPr lang="en-US" altLang="zh-TW" dirty="0" err="1" smtClean="0">
                <a:solidFill>
                  <a:srgbClr val="FF0000"/>
                </a:solidFill>
              </a:rPr>
              <a:t>IBTrACS</a:t>
            </a:r>
            <a:r>
              <a:rPr lang="en-US" altLang="zh-TW" dirty="0" smtClean="0">
                <a:solidFill>
                  <a:srgbClr val="FF0000"/>
                </a:solidFill>
              </a:rPr>
              <a:t> Obs.</a:t>
            </a:r>
          </a:p>
          <a:p>
            <a:r>
              <a:rPr lang="zh-TW" altLang="en-US" dirty="0" smtClean="0">
                <a:solidFill>
                  <a:srgbClr val="0000FF"/>
                </a:solidFill>
              </a:rPr>
              <a:t>─   </a:t>
            </a:r>
            <a:r>
              <a:rPr lang="en-US" altLang="zh-TW" dirty="0" smtClean="0">
                <a:solidFill>
                  <a:srgbClr val="0000FF"/>
                </a:solidFill>
              </a:rPr>
              <a:t>4-members mean</a:t>
            </a:r>
            <a:r>
              <a:rPr lang="zh-TW" altLang="en-US" dirty="0" smtClean="0">
                <a:solidFill>
                  <a:srgbClr val="0000FF"/>
                </a:solidFill>
              </a:rPr>
              <a:t> </a:t>
            </a:r>
            <a:endParaRPr lang="zh-TW" altLang="en-US"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熱帶風暴氣候、年際變化與長年趨勢</a:t>
            </a:r>
            <a:endParaRPr lang="zh-TW" alt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214282" y="1285860"/>
            <a:ext cx="4757742" cy="5297760"/>
          </a:xfrm>
          <a:prstGeom prst="rect">
            <a:avLst/>
          </a:prstGeom>
          <a:noFill/>
          <a:ln w="9525">
            <a:noFill/>
            <a:miter lim="800000"/>
            <a:headEnd/>
            <a:tailEnd/>
          </a:ln>
        </p:spPr>
      </p:pic>
      <p:sp>
        <p:nvSpPr>
          <p:cNvPr id="6" name="文字方塊 5"/>
          <p:cNvSpPr txBox="1"/>
          <p:nvPr/>
        </p:nvSpPr>
        <p:spPr>
          <a:xfrm>
            <a:off x="2214546" y="4059800"/>
            <a:ext cx="1071570" cy="369332"/>
          </a:xfrm>
          <a:prstGeom prst="rect">
            <a:avLst/>
          </a:prstGeom>
          <a:noFill/>
        </p:spPr>
        <p:txBody>
          <a:bodyPr wrap="square" rtlCol="0">
            <a:spAutoFit/>
          </a:bodyPr>
          <a:lstStyle/>
          <a:p>
            <a:r>
              <a:rPr lang="en-US" altLang="zh-TW" dirty="0" smtClean="0">
                <a:solidFill>
                  <a:srgbClr val="FF0000"/>
                </a:solidFill>
              </a:rPr>
              <a:t>Trend</a:t>
            </a:r>
            <a:endParaRPr lang="zh-TW" altLang="en-US" dirty="0">
              <a:solidFill>
                <a:srgbClr val="FF0000"/>
              </a:solidFill>
            </a:endParaRPr>
          </a:p>
        </p:txBody>
      </p:sp>
      <p:sp>
        <p:nvSpPr>
          <p:cNvPr id="7" name="文字方塊 6"/>
          <p:cNvSpPr txBox="1"/>
          <p:nvPr/>
        </p:nvSpPr>
        <p:spPr>
          <a:xfrm>
            <a:off x="3214678" y="3416858"/>
            <a:ext cx="1571636" cy="369332"/>
          </a:xfrm>
          <a:prstGeom prst="rect">
            <a:avLst/>
          </a:prstGeom>
          <a:noFill/>
        </p:spPr>
        <p:txBody>
          <a:bodyPr wrap="square" rtlCol="0">
            <a:spAutoFit/>
          </a:bodyPr>
          <a:lstStyle/>
          <a:p>
            <a:r>
              <a:rPr lang="en-US" altLang="zh-TW" dirty="0" smtClean="0">
                <a:solidFill>
                  <a:srgbClr val="FF0000"/>
                </a:solidFill>
              </a:rPr>
              <a:t>Correlation</a:t>
            </a:r>
            <a:endParaRPr lang="zh-TW" altLang="en-US" dirty="0">
              <a:solidFill>
                <a:srgbClr val="FF0000"/>
              </a:solidFill>
            </a:endParaRPr>
          </a:p>
        </p:txBody>
      </p:sp>
      <p:sp>
        <p:nvSpPr>
          <p:cNvPr id="8" name="內容版面配置區 4"/>
          <p:cNvSpPr>
            <a:spLocks noGrp="1"/>
          </p:cNvSpPr>
          <p:nvPr>
            <p:ph sz="half" idx="2"/>
          </p:nvPr>
        </p:nvSpPr>
        <p:spPr>
          <a:xfrm>
            <a:off x="5033994" y="1600200"/>
            <a:ext cx="4038600" cy="4900634"/>
          </a:xfrm>
        </p:spPr>
        <p:txBody>
          <a:bodyPr>
            <a:normAutofit/>
          </a:bodyPr>
          <a:lstStyle/>
          <a:p>
            <a:r>
              <a:rPr lang="zh-TW" altLang="en-US" dirty="0" smtClean="0"/>
              <a:t>大致上相關係數</a:t>
            </a:r>
            <a:r>
              <a:rPr lang="en-US" altLang="zh-TW" dirty="0" smtClean="0"/>
              <a:t>(☆</a:t>
            </a:r>
            <a:r>
              <a:rPr lang="zh-TW" altLang="en-US" dirty="0" smtClean="0"/>
              <a:t>、</a:t>
            </a:r>
            <a:r>
              <a:rPr lang="en-US" altLang="zh-TW" dirty="0" smtClean="0"/>
              <a:t>○)</a:t>
            </a:r>
            <a:r>
              <a:rPr lang="zh-TW" altLang="en-US" dirty="0" smtClean="0"/>
              <a:t>都差不太多。</a:t>
            </a:r>
            <a:endParaRPr lang="en-US" altLang="zh-TW" dirty="0" smtClean="0"/>
          </a:p>
          <a:p>
            <a:r>
              <a:rPr lang="zh-TW" altLang="en-US" dirty="0" smtClean="0"/>
              <a:t>在印度洋沒有明顯的相關性。</a:t>
            </a:r>
            <a:endParaRPr lang="en-US" altLang="zh-TW" dirty="0" smtClean="0"/>
          </a:p>
          <a:p>
            <a:r>
              <a:rPr lang="zh-TW" altLang="en-US" dirty="0" smtClean="0"/>
              <a:t>各個</a:t>
            </a:r>
            <a:r>
              <a:rPr lang="en-US" altLang="zh-TW" dirty="0" smtClean="0"/>
              <a:t>member</a:t>
            </a:r>
            <a:r>
              <a:rPr lang="zh-TW" altLang="en-US" dirty="0" smtClean="0"/>
              <a:t>間的差異都很大，除了北印度洋以外。</a:t>
            </a:r>
            <a:endParaRPr lang="en-US" altLang="zh-TW" dirty="0" smtClean="0"/>
          </a:p>
          <a:p>
            <a:r>
              <a:rPr lang="zh-TW" altLang="en-US" dirty="0" smtClean="0"/>
              <a:t>除了印度洋，觀測的趨勢幾乎都落在模擬結果的區間內。</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熱帶風暴氣候、年際變化與長年趨勢</a:t>
            </a:r>
            <a:endParaRPr lang="zh-TW" altLang="en-US" dirty="0"/>
          </a:p>
        </p:txBody>
      </p:sp>
      <p:sp>
        <p:nvSpPr>
          <p:cNvPr id="4" name="內容版面配置區 3"/>
          <p:cNvSpPr>
            <a:spLocks noGrp="1"/>
          </p:cNvSpPr>
          <p:nvPr>
            <p:ph sz="half" idx="1"/>
          </p:nvPr>
        </p:nvSpPr>
        <p:spPr>
          <a:xfrm>
            <a:off x="457200" y="1600200"/>
            <a:ext cx="8186766" cy="4525963"/>
          </a:xfrm>
        </p:spPr>
        <p:txBody>
          <a:bodyPr/>
          <a:lstStyle/>
          <a:p>
            <a:r>
              <a:rPr lang="zh-TW" altLang="en-US" dirty="0" smtClean="0"/>
              <a:t>模式模擬出來的全球颱風數量的趨勢為</a:t>
            </a:r>
            <a:r>
              <a:rPr lang="en-US" altLang="zh-TW" dirty="0" smtClean="0"/>
              <a:t>(-0.15</a:t>
            </a:r>
            <a:r>
              <a:rPr lang="zh-TW" altLang="en-US" dirty="0" smtClean="0"/>
              <a:t> </a:t>
            </a:r>
            <a:r>
              <a:rPr lang="en-US" altLang="zh-TW" dirty="0" smtClean="0"/>
              <a:t>hurricanes/yr)</a:t>
            </a:r>
            <a:r>
              <a:rPr lang="zh-TW" altLang="en-US" dirty="0" smtClean="0"/>
              <a:t>，而根據</a:t>
            </a:r>
            <a:r>
              <a:rPr lang="en-US" altLang="zh-TW" dirty="0" err="1" smtClean="0"/>
              <a:t>IBTrACS</a:t>
            </a:r>
            <a:r>
              <a:rPr lang="zh-TW" altLang="en-US" dirty="0" smtClean="0"/>
              <a:t>的資料計算出來的趨勢則是</a:t>
            </a:r>
            <a:r>
              <a:rPr lang="en-US" altLang="zh-TW" dirty="0" smtClean="0"/>
              <a:t>(-0.06</a:t>
            </a:r>
            <a:r>
              <a:rPr lang="zh-TW" altLang="en-US" dirty="0" smtClean="0"/>
              <a:t> </a:t>
            </a:r>
            <a:r>
              <a:rPr lang="en-US" altLang="zh-TW" dirty="0" smtClean="0"/>
              <a:t>hurricanes/yr)</a:t>
            </a:r>
            <a:r>
              <a:rPr lang="zh-TW" altLang="en-US" dirty="0" smtClean="0"/>
              <a:t>，雖然有所差異，不過仍然是在系集成員的模擬範圍裡。</a:t>
            </a:r>
            <a:endParaRPr lang="en-US" altLang="zh-TW" dirty="0" smtClean="0"/>
          </a:p>
          <a:p>
            <a:r>
              <a:rPr lang="zh-TW" altLang="en-US" dirty="0" smtClean="0"/>
              <a:t>模擬中約有</a:t>
            </a:r>
            <a:r>
              <a:rPr lang="en-US" altLang="zh-TW" dirty="0" smtClean="0"/>
              <a:t>60%(-0.12/yr)</a:t>
            </a:r>
            <a:r>
              <a:rPr lang="zh-TW" altLang="en-US" dirty="0" smtClean="0"/>
              <a:t>的負趨勢是來自南半球，實際觀測上只有</a:t>
            </a:r>
            <a:r>
              <a:rPr lang="en-US" altLang="zh-TW" dirty="0" smtClean="0"/>
              <a:t>(-0.01/yr)</a:t>
            </a:r>
            <a:r>
              <a:rPr lang="zh-TW" altLang="en-US" dirty="0" smtClean="0"/>
              <a:t>。</a:t>
            </a:r>
            <a:endParaRPr lang="en-US" altLang="zh-TW" dirty="0" smtClean="0"/>
          </a:p>
          <a:p>
            <a:r>
              <a:rPr lang="zh-TW" altLang="en-US" dirty="0" smtClean="0"/>
              <a:t>如果考慮</a:t>
            </a:r>
            <a:r>
              <a:rPr lang="en-US" altLang="zh-TW" dirty="0" err="1" smtClean="0"/>
              <a:t>IBTrACS</a:t>
            </a:r>
            <a:r>
              <a:rPr lang="zh-TW" altLang="en-US" dirty="0" smtClean="0"/>
              <a:t>中所有的熱帶風暴</a:t>
            </a:r>
            <a:r>
              <a:rPr lang="en-US" altLang="zh-TW" dirty="0" smtClean="0"/>
              <a:t>(</a:t>
            </a:r>
            <a:r>
              <a:rPr lang="zh-TW" altLang="en-US" dirty="0" smtClean="0"/>
              <a:t>風速</a:t>
            </a:r>
            <a:r>
              <a:rPr lang="en-US" altLang="zh-TW" dirty="0" smtClean="0"/>
              <a:t>&gt;17m/s)</a:t>
            </a:r>
            <a:r>
              <a:rPr lang="zh-TW" altLang="en-US" dirty="0" smtClean="0"/>
              <a:t>，會發現其趨勢</a:t>
            </a:r>
            <a:r>
              <a:rPr lang="en-US" altLang="zh-TW" dirty="0" smtClean="0"/>
              <a:t>(-0.12/yr)</a:t>
            </a:r>
            <a:r>
              <a:rPr lang="zh-TW" altLang="en-US" dirty="0" smtClean="0"/>
              <a:t>將會與模擬結果相近。</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p:txBody>
          <a:bodyPr/>
          <a:lstStyle/>
          <a:p>
            <a:r>
              <a:rPr lang="zh-TW" altLang="en-US" dirty="0" smtClean="0"/>
              <a:t>名詞解釋</a:t>
            </a:r>
            <a:endParaRPr lang="en-US" altLang="zh-TW" dirty="0" smtClean="0"/>
          </a:p>
          <a:p>
            <a:r>
              <a:rPr lang="zh-TW" altLang="en-US" dirty="0" smtClean="0"/>
              <a:t>簡介</a:t>
            </a:r>
            <a:endParaRPr lang="en-US" altLang="zh-TW" dirty="0" smtClean="0"/>
          </a:p>
          <a:p>
            <a:r>
              <a:rPr lang="zh-TW" altLang="en-US" dirty="0" smtClean="0"/>
              <a:t>模式架構與氣候模擬</a:t>
            </a:r>
            <a:endParaRPr lang="en-US" altLang="zh-TW" dirty="0" smtClean="0"/>
          </a:p>
          <a:p>
            <a:r>
              <a:rPr lang="zh-TW" altLang="en-US" dirty="0" smtClean="0"/>
              <a:t>熱帶風暴氣候、年際變化與長年趨勢</a:t>
            </a:r>
            <a:endParaRPr lang="en-US" altLang="zh-TW" dirty="0" smtClean="0"/>
          </a:p>
          <a:p>
            <a:r>
              <a:rPr lang="zh-TW" altLang="en-US" dirty="0" smtClean="0"/>
              <a:t>全球暖化情境模擬</a:t>
            </a:r>
            <a:endParaRPr lang="en-US" altLang="zh-TW" dirty="0" smtClean="0"/>
          </a:p>
          <a:p>
            <a:r>
              <a:rPr lang="zh-TW" altLang="en-US" dirty="0" smtClean="0"/>
              <a:t>討論與結論</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全球暖化情境模擬</a:t>
            </a:r>
            <a:endParaRPr lang="zh-TW" altLang="en-US" dirty="0"/>
          </a:p>
        </p:txBody>
      </p:sp>
      <p:sp>
        <p:nvSpPr>
          <p:cNvPr id="3" name="內容版面配置區 2"/>
          <p:cNvSpPr>
            <a:spLocks noGrp="1"/>
          </p:cNvSpPr>
          <p:nvPr>
            <p:ph idx="1"/>
          </p:nvPr>
        </p:nvSpPr>
        <p:spPr>
          <a:xfrm>
            <a:off x="457200" y="1600200"/>
            <a:ext cx="8229600" cy="4972072"/>
          </a:xfrm>
        </p:spPr>
        <p:txBody>
          <a:bodyPr>
            <a:normAutofit/>
          </a:bodyPr>
          <a:lstStyle/>
          <a:p>
            <a:r>
              <a:rPr lang="zh-TW" altLang="en-US" dirty="0" smtClean="0"/>
              <a:t>透過更改模式在</a:t>
            </a:r>
            <a:r>
              <a:rPr lang="en-US" altLang="zh-TW" dirty="0" smtClean="0"/>
              <a:t>21</a:t>
            </a:r>
            <a:r>
              <a:rPr lang="zh-TW" altLang="en-US" dirty="0" smtClean="0"/>
              <a:t>世紀末的海溫變異量，來觀察颶風頻率在人為影響的氣候變遷下可能的變化。</a:t>
            </a:r>
            <a:endParaRPr lang="en-US" altLang="zh-TW" dirty="0" smtClean="0"/>
          </a:p>
          <a:p>
            <a:r>
              <a:rPr lang="en-US" altLang="zh-TW" dirty="0" smtClean="0"/>
              <a:t>SST</a:t>
            </a:r>
            <a:r>
              <a:rPr lang="zh-TW" altLang="en-US" dirty="0" smtClean="0"/>
              <a:t>變異量的資料來自以下模式</a:t>
            </a:r>
            <a:endParaRPr lang="en-US" altLang="zh-TW" dirty="0" smtClean="0"/>
          </a:p>
          <a:p>
            <a:pPr lvl="1"/>
            <a:r>
              <a:rPr lang="en-US" altLang="zh-TW" dirty="0" smtClean="0"/>
              <a:t>GFDL’s CM2.1</a:t>
            </a:r>
          </a:p>
          <a:p>
            <a:pPr lvl="1"/>
            <a:r>
              <a:rPr lang="en-US" altLang="zh-TW" dirty="0" smtClean="0"/>
              <a:t>UKMO’s HADCM3</a:t>
            </a:r>
          </a:p>
          <a:p>
            <a:pPr lvl="1"/>
            <a:r>
              <a:rPr lang="en-US" altLang="zh-TW" dirty="0" smtClean="0"/>
              <a:t>MPI’s ECHAM5</a:t>
            </a:r>
          </a:p>
          <a:p>
            <a:pPr lvl="1"/>
            <a:r>
              <a:rPr lang="zh-TW" altLang="en-US" dirty="0" smtClean="0"/>
              <a:t>其他</a:t>
            </a:r>
            <a:r>
              <a:rPr lang="en-US" altLang="zh-TW" dirty="0" smtClean="0"/>
              <a:t>18</a:t>
            </a:r>
            <a:r>
              <a:rPr lang="zh-TW" altLang="en-US" dirty="0" smtClean="0"/>
              <a:t>個模式的</a:t>
            </a:r>
            <a:r>
              <a:rPr lang="en-US" altLang="zh-TW" dirty="0" smtClean="0"/>
              <a:t>ensemble mean</a:t>
            </a:r>
          </a:p>
          <a:p>
            <a:r>
              <a:rPr lang="zh-TW" altLang="en-US" dirty="0" smtClean="0"/>
              <a:t>使用</a:t>
            </a:r>
            <a:r>
              <a:rPr lang="en-US" altLang="zh-TW" dirty="0" smtClean="0"/>
              <a:t>IPCC AR4~A1B</a:t>
            </a:r>
            <a:r>
              <a:rPr lang="zh-TW" altLang="en-US" dirty="0" smtClean="0"/>
              <a:t>的情境</a:t>
            </a:r>
            <a:endParaRPr lang="en-US" altLang="zh-TW"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全球暖化情境模擬</a:t>
            </a:r>
            <a:endParaRPr lang="zh-TW" alt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85804" y="1928802"/>
            <a:ext cx="8229600" cy="4566684"/>
          </a:xfrm>
          <a:prstGeom prst="rect">
            <a:avLst/>
          </a:prstGeom>
          <a:noFill/>
          <a:ln w="9525">
            <a:noFill/>
            <a:miter lim="800000"/>
            <a:headEnd/>
            <a:tailEnd/>
          </a:ln>
        </p:spPr>
      </p:pic>
      <p:sp>
        <p:nvSpPr>
          <p:cNvPr id="5" name="文字方塊 4"/>
          <p:cNvSpPr txBox="1"/>
          <p:nvPr/>
        </p:nvSpPr>
        <p:spPr>
          <a:xfrm>
            <a:off x="2786050" y="1559470"/>
            <a:ext cx="3643338" cy="369332"/>
          </a:xfrm>
          <a:prstGeom prst="rect">
            <a:avLst/>
          </a:prstGeom>
          <a:noFill/>
        </p:spPr>
        <p:txBody>
          <a:bodyPr wrap="square" rtlCol="0">
            <a:spAutoFit/>
          </a:bodyPr>
          <a:lstStyle/>
          <a:p>
            <a:r>
              <a:rPr lang="en-US" altLang="zh-TW" dirty="0" smtClean="0">
                <a:solidFill>
                  <a:srgbClr val="FF0000"/>
                </a:solidFill>
              </a:rPr>
              <a:t>ASO(8</a:t>
            </a:r>
            <a:r>
              <a:rPr lang="zh-TW" altLang="en-US" dirty="0" smtClean="0">
                <a:solidFill>
                  <a:srgbClr val="FF0000"/>
                </a:solidFill>
              </a:rPr>
              <a:t>、</a:t>
            </a:r>
            <a:r>
              <a:rPr lang="en-US" altLang="zh-TW" dirty="0" smtClean="0">
                <a:solidFill>
                  <a:srgbClr val="FF0000"/>
                </a:solidFill>
              </a:rPr>
              <a:t>9</a:t>
            </a:r>
            <a:r>
              <a:rPr lang="zh-TW" altLang="en-US" dirty="0" smtClean="0">
                <a:solidFill>
                  <a:srgbClr val="FF0000"/>
                </a:solidFill>
              </a:rPr>
              <a:t>、</a:t>
            </a:r>
            <a:r>
              <a:rPr lang="en-US" altLang="zh-TW" dirty="0" smtClean="0">
                <a:solidFill>
                  <a:srgbClr val="FF0000"/>
                </a:solidFill>
              </a:rPr>
              <a:t>10</a:t>
            </a:r>
            <a:r>
              <a:rPr lang="zh-TW" altLang="en-US" dirty="0" smtClean="0">
                <a:solidFill>
                  <a:srgbClr val="FF0000"/>
                </a:solidFill>
              </a:rPr>
              <a:t>月</a:t>
            </a:r>
            <a:r>
              <a:rPr lang="en-US" altLang="zh-TW" dirty="0" smtClean="0">
                <a:solidFill>
                  <a:srgbClr val="FF0000"/>
                </a:solidFill>
              </a:rPr>
              <a:t>)</a:t>
            </a:r>
            <a:r>
              <a:rPr lang="zh-TW" altLang="en-US" dirty="0" smtClean="0">
                <a:solidFill>
                  <a:srgbClr val="FF0000"/>
                </a:solidFill>
              </a:rPr>
              <a:t>之平均海溫變量</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全球暖化情境模擬</a:t>
            </a:r>
            <a:endParaRPr lang="zh-TW" altLang="en-US" dirty="0"/>
          </a:p>
        </p:txBody>
      </p:sp>
      <p:pic>
        <p:nvPicPr>
          <p:cNvPr id="6146" name="Picture 2"/>
          <p:cNvPicPr>
            <a:picLocks noGrp="1" noChangeAspect="1" noChangeArrowheads="1"/>
          </p:cNvPicPr>
          <p:nvPr>
            <p:ph sz="half" idx="1"/>
          </p:nvPr>
        </p:nvPicPr>
        <p:blipFill>
          <a:blip r:embed="rId3" cstate="print"/>
          <a:stretch>
            <a:fillRect/>
          </a:stretch>
        </p:blipFill>
        <p:spPr bwMode="auto">
          <a:xfrm>
            <a:off x="714348" y="1155308"/>
            <a:ext cx="3786214" cy="5702692"/>
          </a:xfrm>
          <a:prstGeom prst="rect">
            <a:avLst/>
          </a:prstGeom>
          <a:noFill/>
          <a:ln w="9525">
            <a:noFill/>
            <a:miter lim="800000"/>
            <a:headEnd/>
            <a:tailEnd/>
          </a:ln>
        </p:spPr>
      </p:pic>
      <p:sp>
        <p:nvSpPr>
          <p:cNvPr id="5" name="內容版面配置區 4"/>
          <p:cNvSpPr>
            <a:spLocks noGrp="1"/>
          </p:cNvSpPr>
          <p:nvPr>
            <p:ph sz="half" idx="2"/>
          </p:nvPr>
        </p:nvSpPr>
        <p:spPr>
          <a:xfrm>
            <a:off x="4572000" y="1571612"/>
            <a:ext cx="4429156" cy="4929222"/>
          </a:xfrm>
        </p:spPr>
        <p:txBody>
          <a:bodyPr>
            <a:normAutofit/>
          </a:bodyPr>
          <a:lstStyle/>
          <a:p>
            <a:pPr algn="just"/>
            <a:r>
              <a:rPr lang="zh-TW" altLang="en-US" dirty="0" smtClean="0"/>
              <a:t>在</a:t>
            </a:r>
            <a:r>
              <a:rPr lang="en-US" altLang="zh-TW" dirty="0" smtClean="0"/>
              <a:t>CM2.1</a:t>
            </a:r>
            <a:r>
              <a:rPr lang="zh-TW" altLang="en-US" dirty="0" smtClean="0"/>
              <a:t>跟</a:t>
            </a:r>
            <a:r>
              <a:rPr lang="en-US" altLang="zh-TW" dirty="0" smtClean="0"/>
              <a:t>ECHAM5</a:t>
            </a:r>
            <a:r>
              <a:rPr lang="zh-TW" altLang="en-US" dirty="0" smtClean="0"/>
              <a:t>的情況下，有更多的熱帶風暴達到颶風等級。</a:t>
            </a:r>
            <a:endParaRPr lang="en-US" altLang="zh-TW" dirty="0" smtClean="0"/>
          </a:p>
          <a:p>
            <a:pPr algn="just"/>
            <a:r>
              <a:rPr lang="en-US" altLang="zh-TW" dirty="0" smtClean="0"/>
              <a:t>Ensemble</a:t>
            </a:r>
            <a:r>
              <a:rPr lang="zh-TW" altLang="en-US" dirty="0" smtClean="0"/>
              <a:t> </a:t>
            </a:r>
            <a:r>
              <a:rPr lang="en-US" altLang="zh-TW" dirty="0" smtClean="0"/>
              <a:t>mean</a:t>
            </a:r>
            <a:r>
              <a:rPr lang="zh-TW" altLang="en-US" dirty="0" smtClean="0"/>
              <a:t> </a:t>
            </a:r>
            <a:r>
              <a:rPr lang="en-US" altLang="zh-TW" dirty="0" smtClean="0"/>
              <a:t>SST</a:t>
            </a:r>
            <a:r>
              <a:rPr lang="zh-TW" altLang="en-US" dirty="0" smtClean="0"/>
              <a:t>的模擬中，熱帶風暴頻率</a:t>
            </a:r>
            <a:r>
              <a:rPr lang="en-US" altLang="zh-TW" dirty="0" smtClean="0"/>
              <a:t>(-38% ±25%)</a:t>
            </a:r>
            <a:r>
              <a:rPr lang="zh-TW" altLang="en-US" dirty="0" smtClean="0"/>
              <a:t>颶風頻率</a:t>
            </a:r>
            <a:r>
              <a:rPr lang="en-US" altLang="zh-TW" dirty="0" smtClean="0"/>
              <a:t>(-28% ±15%)</a:t>
            </a:r>
            <a:r>
              <a:rPr lang="zh-TW" altLang="en-US" dirty="0" smtClean="0"/>
              <a:t>與</a:t>
            </a:r>
            <a:r>
              <a:rPr lang="en-US" altLang="zh-TW" dirty="0" smtClean="0"/>
              <a:t>Knutson</a:t>
            </a:r>
            <a:r>
              <a:rPr lang="zh-TW" altLang="en-US" dirty="0" smtClean="0"/>
              <a:t>等人在</a:t>
            </a:r>
            <a:r>
              <a:rPr lang="en-US" altLang="zh-TW" dirty="0" smtClean="0"/>
              <a:t>2008</a:t>
            </a:r>
            <a:r>
              <a:rPr lang="zh-TW" altLang="en-US" dirty="0" smtClean="0"/>
              <a:t>年的研究大致上相近</a:t>
            </a:r>
            <a:r>
              <a:rPr lang="en-US" altLang="zh-TW" dirty="0" smtClean="0"/>
              <a:t>(</a:t>
            </a:r>
            <a:r>
              <a:rPr lang="zh-TW" altLang="en-US" dirty="0" smtClean="0"/>
              <a:t>熱帶風暴</a:t>
            </a:r>
            <a:r>
              <a:rPr lang="en-US" altLang="zh-TW" dirty="0" smtClean="0"/>
              <a:t>-27%</a:t>
            </a:r>
            <a:r>
              <a:rPr lang="zh-TW" altLang="en-US" dirty="0" smtClean="0"/>
              <a:t>，颶風</a:t>
            </a:r>
            <a:r>
              <a:rPr lang="en-US" altLang="zh-TW" dirty="0" smtClean="0"/>
              <a:t>-18%)</a:t>
            </a:r>
            <a:r>
              <a:rPr lang="zh-TW" altLang="en-US" dirty="0" smtClean="0"/>
              <a:t>。</a:t>
            </a:r>
            <a:endParaRPr lang="en-US" altLang="zh-TW" dirty="0" smtClean="0"/>
          </a:p>
        </p:txBody>
      </p:sp>
      <p:sp>
        <p:nvSpPr>
          <p:cNvPr id="6" name="矩形 5"/>
          <p:cNvSpPr/>
          <p:nvPr/>
        </p:nvSpPr>
        <p:spPr>
          <a:xfrm>
            <a:off x="2357422" y="1714488"/>
            <a:ext cx="357190" cy="4357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71868" y="1866888"/>
            <a:ext cx="357190" cy="4133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下箭號 7"/>
          <p:cNvSpPr/>
          <p:nvPr/>
        </p:nvSpPr>
        <p:spPr>
          <a:xfrm>
            <a:off x="2928926" y="2857496"/>
            <a:ext cx="428628" cy="371477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全球暖化情境模擬</a:t>
            </a:r>
            <a:endParaRPr lang="zh-TW" alt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457200" y="1801760"/>
            <a:ext cx="8229600" cy="4627636"/>
          </a:xfrm>
          <a:prstGeom prst="rect">
            <a:avLst/>
          </a:prstGeom>
          <a:noFill/>
          <a:ln w="9525">
            <a:noFill/>
            <a:miter lim="800000"/>
            <a:headEnd/>
            <a:tailEnd/>
          </a:ln>
        </p:spPr>
      </p:pic>
      <p:sp>
        <p:nvSpPr>
          <p:cNvPr id="5" name="橢圓 4"/>
          <p:cNvSpPr/>
          <p:nvPr/>
        </p:nvSpPr>
        <p:spPr>
          <a:xfrm>
            <a:off x="7143768" y="1714488"/>
            <a:ext cx="1143008"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2786050" y="1428736"/>
            <a:ext cx="3643338" cy="369332"/>
          </a:xfrm>
          <a:prstGeom prst="rect">
            <a:avLst/>
          </a:prstGeom>
          <a:noFill/>
        </p:spPr>
        <p:txBody>
          <a:bodyPr wrap="square" rtlCol="0">
            <a:spAutoFit/>
          </a:bodyPr>
          <a:lstStyle/>
          <a:p>
            <a:r>
              <a:rPr lang="en-US" altLang="zh-TW" dirty="0" smtClean="0">
                <a:solidFill>
                  <a:srgbClr val="FF0000"/>
                </a:solidFill>
              </a:rPr>
              <a:t>ASO(8</a:t>
            </a:r>
            <a:r>
              <a:rPr lang="zh-TW" altLang="en-US" dirty="0" smtClean="0">
                <a:solidFill>
                  <a:srgbClr val="FF0000"/>
                </a:solidFill>
              </a:rPr>
              <a:t>、</a:t>
            </a:r>
            <a:r>
              <a:rPr lang="en-US" altLang="zh-TW" dirty="0" smtClean="0">
                <a:solidFill>
                  <a:srgbClr val="FF0000"/>
                </a:solidFill>
              </a:rPr>
              <a:t>9</a:t>
            </a:r>
            <a:r>
              <a:rPr lang="zh-TW" altLang="en-US" dirty="0" smtClean="0">
                <a:solidFill>
                  <a:srgbClr val="FF0000"/>
                </a:solidFill>
              </a:rPr>
              <a:t>、</a:t>
            </a:r>
            <a:r>
              <a:rPr lang="en-US" altLang="zh-TW" dirty="0" smtClean="0">
                <a:solidFill>
                  <a:srgbClr val="FF0000"/>
                </a:solidFill>
              </a:rPr>
              <a:t>10</a:t>
            </a:r>
            <a:r>
              <a:rPr lang="zh-TW" altLang="en-US" dirty="0" smtClean="0">
                <a:solidFill>
                  <a:srgbClr val="FF0000"/>
                </a:solidFill>
              </a:rPr>
              <a:t>月</a:t>
            </a:r>
            <a:r>
              <a:rPr lang="en-US" altLang="zh-TW" dirty="0" smtClean="0">
                <a:solidFill>
                  <a:srgbClr val="FF0000"/>
                </a:solidFill>
              </a:rPr>
              <a:t>)</a:t>
            </a:r>
            <a:r>
              <a:rPr lang="zh-TW" altLang="en-US" dirty="0" smtClean="0">
                <a:solidFill>
                  <a:srgbClr val="FF0000"/>
                </a:solidFill>
              </a:rPr>
              <a:t>之平均降雨變化</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全球暖化情境模擬</a:t>
            </a:r>
            <a:endParaRPr lang="zh-TW" alt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28596" y="1928802"/>
            <a:ext cx="8229600" cy="4566684"/>
          </a:xfrm>
          <a:prstGeom prst="rect">
            <a:avLst/>
          </a:prstGeom>
          <a:noFill/>
          <a:ln w="9525">
            <a:noFill/>
            <a:miter lim="800000"/>
            <a:headEnd/>
            <a:tailEnd/>
          </a:ln>
        </p:spPr>
      </p:pic>
      <p:sp>
        <p:nvSpPr>
          <p:cNvPr id="5" name="文字方塊 4"/>
          <p:cNvSpPr txBox="1"/>
          <p:nvPr/>
        </p:nvSpPr>
        <p:spPr>
          <a:xfrm>
            <a:off x="2714612" y="1559470"/>
            <a:ext cx="3643338" cy="369332"/>
          </a:xfrm>
          <a:prstGeom prst="rect">
            <a:avLst/>
          </a:prstGeom>
          <a:noFill/>
        </p:spPr>
        <p:txBody>
          <a:bodyPr wrap="square" rtlCol="0">
            <a:spAutoFit/>
          </a:bodyPr>
          <a:lstStyle/>
          <a:p>
            <a:r>
              <a:rPr lang="en-US" altLang="zh-TW" dirty="0" smtClean="0">
                <a:solidFill>
                  <a:srgbClr val="FF0000"/>
                </a:solidFill>
              </a:rPr>
              <a:t>ASO(8</a:t>
            </a:r>
            <a:r>
              <a:rPr lang="zh-TW" altLang="en-US" dirty="0" smtClean="0">
                <a:solidFill>
                  <a:srgbClr val="FF0000"/>
                </a:solidFill>
              </a:rPr>
              <a:t>、</a:t>
            </a:r>
            <a:r>
              <a:rPr lang="en-US" altLang="zh-TW" dirty="0" smtClean="0">
                <a:solidFill>
                  <a:srgbClr val="FF0000"/>
                </a:solidFill>
              </a:rPr>
              <a:t>9</a:t>
            </a:r>
            <a:r>
              <a:rPr lang="zh-TW" altLang="en-US" dirty="0" smtClean="0">
                <a:solidFill>
                  <a:srgbClr val="FF0000"/>
                </a:solidFill>
              </a:rPr>
              <a:t>、</a:t>
            </a:r>
            <a:r>
              <a:rPr lang="en-US" altLang="zh-TW" dirty="0" smtClean="0">
                <a:solidFill>
                  <a:srgbClr val="FF0000"/>
                </a:solidFill>
              </a:rPr>
              <a:t>10</a:t>
            </a:r>
            <a:r>
              <a:rPr lang="zh-TW" altLang="en-US" dirty="0" smtClean="0">
                <a:solidFill>
                  <a:srgbClr val="FF0000"/>
                </a:solidFill>
              </a:rPr>
              <a:t>月</a:t>
            </a:r>
            <a:r>
              <a:rPr lang="en-US" altLang="zh-TW" dirty="0" smtClean="0">
                <a:solidFill>
                  <a:srgbClr val="FF0000"/>
                </a:solidFill>
              </a:rPr>
              <a:t>)</a:t>
            </a:r>
            <a:r>
              <a:rPr lang="zh-TW" altLang="en-US" dirty="0" smtClean="0">
                <a:solidFill>
                  <a:srgbClr val="FF0000"/>
                </a:solidFill>
              </a:rPr>
              <a:t>之平均海溫變量</a:t>
            </a:r>
            <a:endParaRPr lang="zh-TW" altLang="en-US" dirty="0">
              <a:solidFill>
                <a:srgbClr val="FF0000"/>
              </a:solidFill>
            </a:endParaRPr>
          </a:p>
        </p:txBody>
      </p:sp>
      <p:sp>
        <p:nvSpPr>
          <p:cNvPr id="6" name="矩形 5"/>
          <p:cNvSpPr/>
          <p:nvPr/>
        </p:nvSpPr>
        <p:spPr>
          <a:xfrm>
            <a:off x="714348" y="2500306"/>
            <a:ext cx="314327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143504" y="4857760"/>
            <a:ext cx="314327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714348" y="4857760"/>
            <a:ext cx="314327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143504" y="2500306"/>
            <a:ext cx="314327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全球暖化情境模擬</a:t>
            </a:r>
            <a:endParaRPr lang="zh-TW" alt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485804" y="1565500"/>
            <a:ext cx="8229600" cy="3935202"/>
          </a:xfrm>
          <a:prstGeom prst="rect">
            <a:avLst/>
          </a:prstGeom>
          <a:noFill/>
          <a:ln w="9525">
            <a:noFill/>
            <a:miter lim="800000"/>
            <a:headEnd/>
            <a:tailEnd/>
          </a:ln>
        </p:spPr>
      </p:pic>
      <p:sp>
        <p:nvSpPr>
          <p:cNvPr id="5" name="文字方塊 4"/>
          <p:cNvSpPr txBox="1"/>
          <p:nvPr/>
        </p:nvSpPr>
        <p:spPr>
          <a:xfrm>
            <a:off x="2786050" y="1071546"/>
            <a:ext cx="3857652" cy="369332"/>
          </a:xfrm>
          <a:prstGeom prst="rect">
            <a:avLst/>
          </a:prstGeom>
          <a:noFill/>
        </p:spPr>
        <p:txBody>
          <a:bodyPr wrap="square" rtlCol="0">
            <a:spAutoFit/>
          </a:bodyPr>
          <a:lstStyle/>
          <a:p>
            <a:r>
              <a:rPr lang="zh-TW" altLang="en-US" dirty="0" smtClean="0">
                <a:solidFill>
                  <a:srgbClr val="FF0000"/>
                </a:solidFill>
              </a:rPr>
              <a:t>風切變異量與每年颱風個數散布圖</a:t>
            </a:r>
            <a:endParaRPr lang="zh-TW" altLang="en-US" dirty="0">
              <a:solidFill>
                <a:srgbClr val="FF0000"/>
              </a:solidFill>
            </a:endParaRPr>
          </a:p>
        </p:txBody>
      </p:sp>
      <p:sp>
        <p:nvSpPr>
          <p:cNvPr id="6" name="文字方塊 5"/>
          <p:cNvSpPr txBox="1"/>
          <p:nvPr/>
        </p:nvSpPr>
        <p:spPr>
          <a:xfrm>
            <a:off x="714348" y="5572140"/>
            <a:ext cx="8215370" cy="923330"/>
          </a:xfrm>
          <a:prstGeom prst="rect">
            <a:avLst/>
          </a:prstGeom>
          <a:noFill/>
        </p:spPr>
        <p:txBody>
          <a:bodyPr wrap="square" rtlCol="0">
            <a:spAutoFit/>
          </a:bodyPr>
          <a:lstStyle/>
          <a:p>
            <a:r>
              <a:rPr lang="zh-TW" altLang="en-US" dirty="0" smtClean="0">
                <a:solidFill>
                  <a:srgbClr val="FF0000"/>
                </a:solidFill>
              </a:rPr>
              <a:t>*</a:t>
            </a:r>
            <a:r>
              <a:rPr lang="en-US" altLang="zh-TW" dirty="0" smtClean="0">
                <a:solidFill>
                  <a:srgbClr val="FF0000"/>
                </a:solidFill>
              </a:rPr>
              <a:t>CNTL</a:t>
            </a:r>
            <a:r>
              <a:rPr lang="zh-TW" altLang="en-US" dirty="0" smtClean="0">
                <a:solidFill>
                  <a:srgbClr val="FF0000"/>
                </a:solidFill>
              </a:rPr>
              <a:t>代表不加入海溫變異量的模擬結果</a:t>
            </a:r>
            <a:endParaRPr lang="en-US" altLang="zh-TW" dirty="0" smtClean="0">
              <a:solidFill>
                <a:srgbClr val="FF0000"/>
              </a:solidFill>
            </a:endParaRPr>
          </a:p>
          <a:p>
            <a:r>
              <a:rPr lang="zh-TW" altLang="en-US" dirty="0" smtClean="0">
                <a:solidFill>
                  <a:srgbClr val="FF0000"/>
                </a:solidFill>
              </a:rPr>
              <a:t>*風切變異量為</a:t>
            </a:r>
            <a:r>
              <a:rPr lang="en-US" altLang="zh-TW" dirty="0" smtClean="0">
                <a:solidFill>
                  <a:srgbClr val="FF0000"/>
                </a:solidFill>
              </a:rPr>
              <a:t>MDR</a:t>
            </a:r>
            <a:r>
              <a:rPr lang="zh-TW" altLang="en-US" dirty="0" smtClean="0">
                <a:solidFill>
                  <a:srgbClr val="FF0000"/>
                </a:solidFill>
              </a:rPr>
              <a:t>  </a:t>
            </a:r>
            <a:r>
              <a:rPr lang="en-US" altLang="zh-TW" dirty="0" smtClean="0">
                <a:solidFill>
                  <a:srgbClr val="FF0000"/>
                </a:solidFill>
              </a:rPr>
              <a:t>[</a:t>
            </a:r>
            <a:r>
              <a:rPr lang="pl-PL" altLang="zh-TW" dirty="0" smtClean="0">
                <a:solidFill>
                  <a:srgbClr val="FF0000"/>
                </a:solidFill>
              </a:rPr>
              <a:t>80°W-20°W, 10°N-25°N</a:t>
            </a:r>
            <a:r>
              <a:rPr lang="en-US" altLang="zh-TW" dirty="0" smtClean="0">
                <a:solidFill>
                  <a:srgbClr val="FF0000"/>
                </a:solidFill>
              </a:rPr>
              <a:t>]</a:t>
            </a:r>
            <a:r>
              <a:rPr lang="zh-TW" altLang="en-US" dirty="0" smtClean="0">
                <a:solidFill>
                  <a:srgbClr val="FF0000"/>
                </a:solidFill>
              </a:rPr>
              <a:t> </a:t>
            </a:r>
            <a:r>
              <a:rPr lang="en-US" altLang="zh-TW" dirty="0" smtClean="0">
                <a:solidFill>
                  <a:srgbClr val="FF0000"/>
                </a:solidFill>
              </a:rPr>
              <a:t>850hPa</a:t>
            </a:r>
            <a:r>
              <a:rPr lang="zh-TW" altLang="en-US" dirty="0" smtClean="0">
                <a:solidFill>
                  <a:srgbClr val="FF0000"/>
                </a:solidFill>
              </a:rPr>
              <a:t>與</a:t>
            </a:r>
            <a:r>
              <a:rPr lang="en-US" altLang="zh-TW" dirty="0" smtClean="0">
                <a:solidFill>
                  <a:srgbClr val="FF0000"/>
                </a:solidFill>
              </a:rPr>
              <a:t>200hPa</a:t>
            </a:r>
            <a:r>
              <a:rPr lang="zh-TW" altLang="en-US" dirty="0" smtClean="0">
                <a:solidFill>
                  <a:srgbClr val="FF0000"/>
                </a:solidFill>
              </a:rPr>
              <a:t>季平均風場差異</a:t>
            </a:r>
            <a:endParaRPr lang="en-US" altLang="zh-TW" dirty="0" smtClean="0">
              <a:solidFill>
                <a:srgbClr val="FF0000"/>
              </a:solidFill>
            </a:endParaRPr>
          </a:p>
          <a:p>
            <a:r>
              <a:rPr lang="zh-TW" altLang="en-US" dirty="0" smtClean="0">
                <a:solidFill>
                  <a:srgbClr val="FF0000"/>
                </a:solidFill>
              </a:rPr>
              <a:t>*直線代表線性迴歸線</a:t>
            </a:r>
            <a:endParaRPr lang="zh-TW" altLang="en-US" dirty="0">
              <a:solidFill>
                <a:srgbClr val="FF0000"/>
              </a:solidFill>
            </a:endParaRPr>
          </a:p>
        </p:txBody>
      </p:sp>
      <p:sp>
        <p:nvSpPr>
          <p:cNvPr id="7" name="矩形 6"/>
          <p:cNvSpPr/>
          <p:nvPr/>
        </p:nvSpPr>
        <p:spPr>
          <a:xfrm>
            <a:off x="2285984" y="3071810"/>
            <a:ext cx="5143536" cy="142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t>NCEP-NCAR</a:t>
            </a:r>
            <a:r>
              <a:rPr lang="zh-TW" altLang="en-US" dirty="0" smtClean="0"/>
              <a:t>再分析資料與模擬結果的相關係數為</a:t>
            </a:r>
            <a:r>
              <a:rPr lang="en-US" altLang="zh-TW" dirty="0" smtClean="0"/>
              <a:t>0.61</a:t>
            </a:r>
            <a:r>
              <a:rPr lang="zh-TW" altLang="en-US" dirty="0" smtClean="0"/>
              <a:t>和模式模擬與觀測資料的相關係數</a:t>
            </a:r>
            <a:r>
              <a:rPr lang="en-US" altLang="zh-TW" dirty="0" smtClean="0"/>
              <a:t>0.83</a:t>
            </a:r>
            <a:r>
              <a:rPr lang="zh-TW" altLang="en-US" dirty="0" smtClean="0"/>
              <a:t>有所差異，表示除了風切以外還有其他因素影響大西洋颶風數量的年際變化。</a:t>
            </a:r>
            <a:endParaRPr lang="zh-TW" altLang="en-US" dirty="0"/>
          </a:p>
        </p:txBody>
      </p:sp>
      <p:sp>
        <p:nvSpPr>
          <p:cNvPr id="8" name="文字方塊 7"/>
          <p:cNvSpPr txBox="1"/>
          <p:nvPr/>
        </p:nvSpPr>
        <p:spPr>
          <a:xfrm>
            <a:off x="857224" y="1988098"/>
            <a:ext cx="3000396" cy="369332"/>
          </a:xfrm>
          <a:prstGeom prst="rect">
            <a:avLst/>
          </a:prstGeom>
          <a:noFill/>
        </p:spPr>
        <p:txBody>
          <a:bodyPr wrap="square" rtlCol="0">
            <a:spAutoFit/>
          </a:bodyPr>
          <a:lstStyle/>
          <a:p>
            <a:r>
              <a:rPr lang="en-US" altLang="zh-TW" dirty="0" smtClean="0"/>
              <a:t>Correlation </a:t>
            </a:r>
            <a:r>
              <a:rPr lang="en-US" altLang="zh-TW" dirty="0" err="1" smtClean="0"/>
              <a:t>coef</a:t>
            </a:r>
            <a:r>
              <a:rPr lang="en-US" altLang="zh-TW" dirty="0" smtClean="0"/>
              <a:t>. = - 0.8</a:t>
            </a:r>
            <a:endParaRPr lang="zh-TW" altLang="en-US" dirty="0"/>
          </a:p>
        </p:txBody>
      </p:sp>
      <p:sp>
        <p:nvSpPr>
          <p:cNvPr id="9" name="文字方塊 8"/>
          <p:cNvSpPr txBox="1"/>
          <p:nvPr/>
        </p:nvSpPr>
        <p:spPr>
          <a:xfrm>
            <a:off x="285720" y="4786322"/>
            <a:ext cx="6072230" cy="307777"/>
          </a:xfrm>
          <a:prstGeom prst="rect">
            <a:avLst/>
          </a:prstGeom>
          <a:noFill/>
        </p:spPr>
        <p:txBody>
          <a:bodyPr wrap="square" rtlCol="0">
            <a:spAutoFit/>
          </a:bodyPr>
          <a:lstStyle/>
          <a:p>
            <a:r>
              <a:rPr lang="en-US" altLang="zh-TW" sz="1400" dirty="0" smtClean="0"/>
              <a:t>Linear regression </a:t>
            </a:r>
            <a:r>
              <a:rPr lang="en-US" altLang="zh-TW" sz="1400" dirty="0" err="1" smtClean="0"/>
              <a:t>coef</a:t>
            </a:r>
            <a:r>
              <a:rPr lang="en-US" altLang="zh-TW" sz="1400" dirty="0" smtClean="0"/>
              <a:t>.  =  -1.5 (hurricanes/yr per m/s)</a:t>
            </a:r>
            <a:endParaRPr lang="zh-TW" altLang="en-US" sz="1400" dirty="0"/>
          </a:p>
        </p:txBody>
      </p:sp>
      <p:sp>
        <p:nvSpPr>
          <p:cNvPr id="10" name="文字方塊 9"/>
          <p:cNvSpPr txBox="1"/>
          <p:nvPr/>
        </p:nvSpPr>
        <p:spPr>
          <a:xfrm>
            <a:off x="5072066" y="4643446"/>
            <a:ext cx="2000264" cy="369332"/>
          </a:xfrm>
          <a:prstGeom prst="rect">
            <a:avLst/>
          </a:prstGeom>
          <a:noFill/>
        </p:spPr>
        <p:txBody>
          <a:bodyPr wrap="square" rtlCol="0">
            <a:spAutoFit/>
          </a:bodyPr>
          <a:lstStyle/>
          <a:p>
            <a:r>
              <a:rPr lang="en-US" altLang="zh-TW" dirty="0" smtClean="0">
                <a:solidFill>
                  <a:srgbClr val="FF0000"/>
                </a:solidFill>
              </a:rPr>
              <a:t>-1.32 /yr  per m/s</a:t>
            </a:r>
            <a:endParaRPr lang="zh-TW" altLang="en-US" dirty="0">
              <a:solidFill>
                <a:srgbClr val="FF0000"/>
              </a:solidFill>
            </a:endParaRPr>
          </a:p>
        </p:txBody>
      </p:sp>
      <p:sp>
        <p:nvSpPr>
          <p:cNvPr id="11" name="文字方塊 10"/>
          <p:cNvSpPr txBox="1"/>
          <p:nvPr/>
        </p:nvSpPr>
        <p:spPr>
          <a:xfrm>
            <a:off x="6500826" y="2643182"/>
            <a:ext cx="2000264" cy="369332"/>
          </a:xfrm>
          <a:prstGeom prst="rect">
            <a:avLst/>
          </a:prstGeom>
          <a:noFill/>
        </p:spPr>
        <p:txBody>
          <a:bodyPr wrap="square" rtlCol="0">
            <a:spAutoFit/>
          </a:bodyPr>
          <a:lstStyle/>
          <a:p>
            <a:r>
              <a:rPr lang="en-US" altLang="zh-TW" dirty="0" smtClean="0"/>
              <a:t>-1.25 /yr  per m/s</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全球暖化情境模擬</a:t>
            </a:r>
            <a:endParaRPr lang="zh-TW" altLang="en-US" dirty="0"/>
          </a:p>
        </p:txBody>
      </p:sp>
      <p:pic>
        <p:nvPicPr>
          <p:cNvPr id="9218" name="Picture 2"/>
          <p:cNvPicPr>
            <a:picLocks noGrp="1" noChangeAspect="1" noChangeArrowheads="1"/>
          </p:cNvPicPr>
          <p:nvPr>
            <p:ph sz="half" idx="1"/>
          </p:nvPr>
        </p:nvPicPr>
        <p:blipFill>
          <a:blip r:embed="rId3" cstate="print"/>
          <a:stretch>
            <a:fillRect/>
          </a:stretch>
        </p:blipFill>
        <p:spPr bwMode="auto">
          <a:xfrm>
            <a:off x="571472" y="1500174"/>
            <a:ext cx="5000660" cy="4503518"/>
          </a:xfrm>
          <a:prstGeom prst="rect">
            <a:avLst/>
          </a:prstGeom>
          <a:noFill/>
          <a:ln w="9525">
            <a:noFill/>
            <a:miter lim="800000"/>
            <a:headEnd/>
            <a:tailEnd/>
          </a:ln>
        </p:spPr>
      </p:pic>
      <p:sp>
        <p:nvSpPr>
          <p:cNvPr id="8" name="內容版面配置區 7"/>
          <p:cNvSpPr>
            <a:spLocks noGrp="1"/>
          </p:cNvSpPr>
          <p:nvPr>
            <p:ph sz="half" idx="2"/>
          </p:nvPr>
        </p:nvSpPr>
        <p:spPr>
          <a:xfrm>
            <a:off x="5786446" y="1571612"/>
            <a:ext cx="3214710" cy="4554551"/>
          </a:xfrm>
        </p:spPr>
        <p:txBody>
          <a:bodyPr>
            <a:normAutofit/>
          </a:bodyPr>
          <a:lstStyle/>
          <a:p>
            <a:r>
              <a:rPr lang="zh-TW" altLang="en-US" dirty="0" smtClean="0"/>
              <a:t>從圖中可知</a:t>
            </a:r>
            <a:r>
              <a:rPr lang="en-US" altLang="zh-TW" dirty="0" smtClean="0"/>
              <a:t>T</a:t>
            </a:r>
            <a:r>
              <a:rPr lang="en-US" altLang="zh-TW" baseline="-25000" dirty="0" smtClean="0"/>
              <a:t>A</a:t>
            </a:r>
            <a:r>
              <a:rPr lang="en-US" altLang="zh-TW" dirty="0" smtClean="0"/>
              <a:t>-T</a:t>
            </a:r>
            <a:r>
              <a:rPr lang="en-US" altLang="zh-TW" baseline="-25000" dirty="0" smtClean="0"/>
              <a:t>G</a:t>
            </a:r>
            <a:r>
              <a:rPr lang="zh-TW" altLang="en-US" dirty="0" smtClean="0"/>
              <a:t>對於大西洋在受到氣候變遷影響下的颶風頻率是一個決定性的指標。</a:t>
            </a:r>
            <a:endParaRPr lang="en-US" altLang="zh-TW" dirty="0" smtClean="0"/>
          </a:p>
          <a:p>
            <a:pPr>
              <a:buNone/>
            </a:pPr>
            <a:endParaRPr lang="zh-TW" altLang="en-US" dirty="0"/>
          </a:p>
        </p:txBody>
      </p:sp>
      <p:sp>
        <p:nvSpPr>
          <p:cNvPr id="5" name="文字方塊 4"/>
          <p:cNvSpPr txBox="1"/>
          <p:nvPr/>
        </p:nvSpPr>
        <p:spPr>
          <a:xfrm>
            <a:off x="357158" y="6215082"/>
            <a:ext cx="6072230" cy="369332"/>
          </a:xfrm>
          <a:prstGeom prst="rect">
            <a:avLst/>
          </a:prstGeom>
          <a:noFill/>
        </p:spPr>
        <p:txBody>
          <a:bodyPr wrap="square" rtlCol="0">
            <a:spAutoFit/>
          </a:bodyPr>
          <a:lstStyle/>
          <a:p>
            <a:r>
              <a:rPr lang="en-US" altLang="zh-TW" dirty="0" smtClean="0">
                <a:solidFill>
                  <a:srgbClr val="FF0000"/>
                </a:solidFill>
              </a:rPr>
              <a:t>T</a:t>
            </a:r>
            <a:r>
              <a:rPr lang="en-US" altLang="zh-TW" baseline="-25000" dirty="0" smtClean="0">
                <a:solidFill>
                  <a:srgbClr val="FF0000"/>
                </a:solidFill>
              </a:rPr>
              <a:t>A</a:t>
            </a:r>
            <a:r>
              <a:rPr lang="zh-TW" altLang="en-US" dirty="0" smtClean="0">
                <a:solidFill>
                  <a:srgbClr val="FF0000"/>
                </a:solidFill>
              </a:rPr>
              <a:t>為大西洋</a:t>
            </a:r>
            <a:r>
              <a:rPr lang="en-US" altLang="zh-TW" dirty="0" smtClean="0">
                <a:solidFill>
                  <a:srgbClr val="FF0000"/>
                </a:solidFill>
              </a:rPr>
              <a:t>MDR</a:t>
            </a:r>
            <a:r>
              <a:rPr lang="zh-TW" altLang="en-US" dirty="0" smtClean="0">
                <a:solidFill>
                  <a:srgbClr val="FF0000"/>
                </a:solidFill>
              </a:rPr>
              <a:t>平均</a:t>
            </a:r>
            <a:r>
              <a:rPr lang="en-US" altLang="zh-TW" dirty="0" smtClean="0">
                <a:solidFill>
                  <a:srgbClr val="FF0000"/>
                </a:solidFill>
              </a:rPr>
              <a:t>SST</a:t>
            </a:r>
            <a:r>
              <a:rPr lang="zh-TW" altLang="en-US" dirty="0" smtClean="0">
                <a:solidFill>
                  <a:srgbClr val="FF0000"/>
                </a:solidFill>
              </a:rPr>
              <a:t>；</a:t>
            </a:r>
            <a:r>
              <a:rPr lang="en-US" altLang="zh-TW" dirty="0" smtClean="0">
                <a:solidFill>
                  <a:srgbClr val="FF0000"/>
                </a:solidFill>
              </a:rPr>
              <a:t>T</a:t>
            </a:r>
            <a:r>
              <a:rPr lang="en-US" altLang="zh-TW" baseline="-25000" dirty="0" smtClean="0">
                <a:solidFill>
                  <a:srgbClr val="FF0000"/>
                </a:solidFill>
              </a:rPr>
              <a:t>G</a:t>
            </a:r>
            <a:r>
              <a:rPr lang="zh-TW" altLang="en-US" dirty="0" smtClean="0">
                <a:solidFill>
                  <a:srgbClr val="FF0000"/>
                </a:solidFill>
              </a:rPr>
              <a:t>為全部熱帶的平均</a:t>
            </a:r>
            <a:r>
              <a:rPr lang="en-US" altLang="zh-TW" dirty="0" smtClean="0">
                <a:solidFill>
                  <a:srgbClr val="FF0000"/>
                </a:solidFill>
              </a:rPr>
              <a:t>SST</a:t>
            </a:r>
            <a:endParaRPr lang="zh-TW" altLang="en-US" dirty="0">
              <a:solidFill>
                <a:srgbClr val="FF0000"/>
              </a:solidFill>
            </a:endParaRPr>
          </a:p>
        </p:txBody>
      </p:sp>
      <p:sp>
        <p:nvSpPr>
          <p:cNvPr id="6" name="文字方塊 5"/>
          <p:cNvSpPr txBox="1"/>
          <p:nvPr/>
        </p:nvSpPr>
        <p:spPr>
          <a:xfrm>
            <a:off x="2500298" y="1857364"/>
            <a:ext cx="3000396" cy="369332"/>
          </a:xfrm>
          <a:prstGeom prst="rect">
            <a:avLst/>
          </a:prstGeom>
          <a:noFill/>
        </p:spPr>
        <p:txBody>
          <a:bodyPr wrap="square" rtlCol="0">
            <a:spAutoFit/>
          </a:bodyPr>
          <a:lstStyle/>
          <a:p>
            <a:r>
              <a:rPr lang="en-US" altLang="zh-TW" dirty="0" smtClean="0"/>
              <a:t>Correlation </a:t>
            </a:r>
            <a:r>
              <a:rPr lang="en-US" altLang="zh-TW" dirty="0" err="1" smtClean="0"/>
              <a:t>coef</a:t>
            </a:r>
            <a:r>
              <a:rPr lang="en-US" altLang="zh-TW" dirty="0" smtClean="0"/>
              <a:t>. =  0.8</a:t>
            </a:r>
            <a:endParaRPr lang="zh-TW" altLang="en-US" dirty="0"/>
          </a:p>
        </p:txBody>
      </p:sp>
      <p:sp>
        <p:nvSpPr>
          <p:cNvPr id="7" name="文字方塊 6"/>
          <p:cNvSpPr txBox="1"/>
          <p:nvPr/>
        </p:nvSpPr>
        <p:spPr>
          <a:xfrm>
            <a:off x="2285984" y="5286388"/>
            <a:ext cx="6072230" cy="307777"/>
          </a:xfrm>
          <a:prstGeom prst="rect">
            <a:avLst/>
          </a:prstGeom>
          <a:noFill/>
        </p:spPr>
        <p:txBody>
          <a:bodyPr wrap="square" rtlCol="0">
            <a:spAutoFit/>
          </a:bodyPr>
          <a:lstStyle/>
          <a:p>
            <a:r>
              <a:rPr lang="en-US" altLang="zh-TW" sz="1400" dirty="0" smtClean="0"/>
              <a:t>Linear regression </a:t>
            </a:r>
            <a:r>
              <a:rPr lang="en-US" altLang="zh-TW" sz="1400" dirty="0" err="1" smtClean="0"/>
              <a:t>coef</a:t>
            </a:r>
            <a:r>
              <a:rPr lang="en-US" altLang="zh-TW" sz="1400" dirty="0" smtClean="0"/>
              <a:t>.  =  7.8    (hurricanes/yr per degree)</a:t>
            </a:r>
            <a:endParaRPr lang="zh-TW" alt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a:stretch>
            <a:fillRect/>
          </a:stretch>
        </p:blipFill>
        <p:spPr bwMode="auto">
          <a:xfrm>
            <a:off x="3357554" y="-24"/>
            <a:ext cx="5572164" cy="6865052"/>
          </a:xfrm>
          <a:prstGeom prst="rect">
            <a:avLst/>
          </a:prstGeom>
          <a:noFill/>
          <a:ln w="9525">
            <a:noFill/>
            <a:miter lim="800000"/>
            <a:headEnd/>
            <a:tailEnd/>
          </a:ln>
        </p:spPr>
      </p:pic>
      <p:sp>
        <p:nvSpPr>
          <p:cNvPr id="4" name="橢圓 3"/>
          <p:cNvSpPr/>
          <p:nvPr/>
        </p:nvSpPr>
        <p:spPr>
          <a:xfrm>
            <a:off x="4071934" y="571480"/>
            <a:ext cx="21431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5000628" y="214290"/>
            <a:ext cx="28575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5500694" y="500042"/>
            <a:ext cx="21431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p:cNvPicPr>
            <a:picLocks noChangeAspect="1" noChangeArrowheads="1"/>
          </p:cNvPicPr>
          <p:nvPr/>
        </p:nvPicPr>
        <p:blipFill>
          <a:blip r:embed="rId4" cstate="print"/>
          <a:stretch>
            <a:fillRect/>
          </a:stretch>
        </p:blipFill>
        <p:spPr bwMode="auto">
          <a:xfrm>
            <a:off x="357158" y="2357430"/>
            <a:ext cx="2607471" cy="3927302"/>
          </a:xfrm>
          <a:prstGeom prst="rect">
            <a:avLst/>
          </a:prstGeom>
          <a:noFill/>
          <a:ln w="9525">
            <a:noFill/>
            <a:miter lim="800000"/>
            <a:headEnd/>
            <a:tailEnd/>
          </a:ln>
        </p:spPr>
      </p:pic>
      <p:sp>
        <p:nvSpPr>
          <p:cNvPr id="8" name="橢圓 7"/>
          <p:cNvSpPr/>
          <p:nvPr/>
        </p:nvSpPr>
        <p:spPr>
          <a:xfrm>
            <a:off x="1071538" y="3286124"/>
            <a:ext cx="214314"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1928794" y="3571876"/>
            <a:ext cx="21431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57158" y="642918"/>
            <a:ext cx="2714644" cy="369332"/>
          </a:xfrm>
          <a:prstGeom prst="rect">
            <a:avLst/>
          </a:prstGeom>
          <a:noFill/>
        </p:spPr>
        <p:txBody>
          <a:bodyPr wrap="square" rtlCol="0">
            <a:spAutoFit/>
          </a:bodyPr>
          <a:lstStyle/>
          <a:p>
            <a:r>
              <a:rPr lang="zh-TW" altLang="en-US" dirty="0" smtClean="0">
                <a:solidFill>
                  <a:srgbClr val="FF0000"/>
                </a:solidFill>
              </a:rPr>
              <a:t>每年颱風數量的比例變化</a:t>
            </a:r>
            <a:endParaRPr lang="zh-TW" altLang="en-US" dirty="0">
              <a:solidFill>
                <a:srgbClr val="FF0000"/>
              </a:solidFill>
            </a:endParaRPr>
          </a:p>
        </p:txBody>
      </p:sp>
      <p:sp>
        <p:nvSpPr>
          <p:cNvPr id="12" name="橢圓 11"/>
          <p:cNvSpPr/>
          <p:nvPr/>
        </p:nvSpPr>
        <p:spPr>
          <a:xfrm>
            <a:off x="4143372" y="2571744"/>
            <a:ext cx="21431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5500694" y="2643182"/>
            <a:ext cx="21431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4572000" y="2357430"/>
            <a:ext cx="21431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72066" y="2500306"/>
            <a:ext cx="21431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5500694" y="3857628"/>
            <a:ext cx="285752" cy="1143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4572000" y="3929066"/>
            <a:ext cx="285752"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6715140" y="4286256"/>
            <a:ext cx="1928826"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7858148" y="5857892"/>
            <a:ext cx="21431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4357686" y="1000108"/>
            <a:ext cx="1000132" cy="369332"/>
          </a:xfrm>
          <a:prstGeom prst="rect">
            <a:avLst/>
          </a:prstGeom>
          <a:noFill/>
        </p:spPr>
        <p:txBody>
          <a:bodyPr wrap="square" rtlCol="0">
            <a:spAutoFit/>
          </a:bodyPr>
          <a:lstStyle/>
          <a:p>
            <a:r>
              <a:rPr lang="zh-TW" altLang="en-US" b="1" dirty="0" smtClean="0">
                <a:solidFill>
                  <a:srgbClr val="FF0000"/>
                </a:solidFill>
              </a:rPr>
              <a:t>增加</a:t>
            </a:r>
            <a:endParaRPr lang="zh-TW" altLang="en-US" b="1" dirty="0">
              <a:solidFill>
                <a:srgbClr val="FF0000"/>
              </a:solidFill>
            </a:endParaRPr>
          </a:p>
        </p:txBody>
      </p:sp>
      <p:sp>
        <p:nvSpPr>
          <p:cNvPr id="21" name="文字方塊 20"/>
          <p:cNvSpPr txBox="1"/>
          <p:nvPr/>
        </p:nvSpPr>
        <p:spPr>
          <a:xfrm>
            <a:off x="1714480" y="2988230"/>
            <a:ext cx="1000132" cy="369332"/>
          </a:xfrm>
          <a:prstGeom prst="rect">
            <a:avLst/>
          </a:prstGeom>
          <a:noFill/>
        </p:spPr>
        <p:txBody>
          <a:bodyPr wrap="square" rtlCol="0">
            <a:spAutoFit/>
          </a:bodyPr>
          <a:lstStyle/>
          <a:p>
            <a:r>
              <a:rPr lang="zh-TW" altLang="en-US" b="1" dirty="0" smtClean="0">
                <a:solidFill>
                  <a:srgbClr val="FF0000"/>
                </a:solidFill>
              </a:rPr>
              <a:t>減少</a:t>
            </a:r>
            <a:endParaRPr lang="zh-TW" altLang="en-US" b="1" dirty="0">
              <a:solidFill>
                <a:srgbClr val="FF0000"/>
              </a:solidFill>
            </a:endParaRPr>
          </a:p>
        </p:txBody>
      </p:sp>
      <p:sp>
        <p:nvSpPr>
          <p:cNvPr id="22" name="文字方塊 21"/>
          <p:cNvSpPr txBox="1"/>
          <p:nvPr/>
        </p:nvSpPr>
        <p:spPr>
          <a:xfrm>
            <a:off x="4500562" y="2928934"/>
            <a:ext cx="857256" cy="369332"/>
          </a:xfrm>
          <a:prstGeom prst="rect">
            <a:avLst/>
          </a:prstGeom>
          <a:noFill/>
        </p:spPr>
        <p:txBody>
          <a:bodyPr wrap="square" rtlCol="0">
            <a:spAutoFit/>
          </a:bodyPr>
          <a:lstStyle/>
          <a:p>
            <a:r>
              <a:rPr lang="zh-TW" altLang="en-US" b="1" dirty="0" smtClean="0">
                <a:solidFill>
                  <a:srgbClr val="FF0000"/>
                </a:solidFill>
              </a:rPr>
              <a:t>減少</a:t>
            </a:r>
            <a:endParaRPr lang="zh-TW" altLang="en-US" b="1" dirty="0">
              <a:solidFill>
                <a:srgbClr val="FF0000"/>
              </a:solidFill>
            </a:endParaRPr>
          </a:p>
        </p:txBody>
      </p:sp>
      <p:sp>
        <p:nvSpPr>
          <p:cNvPr id="23" name="文字方塊 22"/>
          <p:cNvSpPr txBox="1"/>
          <p:nvPr/>
        </p:nvSpPr>
        <p:spPr>
          <a:xfrm>
            <a:off x="214282" y="1571612"/>
            <a:ext cx="3286148" cy="646331"/>
          </a:xfrm>
          <a:prstGeom prst="rect">
            <a:avLst/>
          </a:prstGeom>
          <a:noFill/>
        </p:spPr>
        <p:txBody>
          <a:bodyPr wrap="square" rtlCol="0">
            <a:spAutoFit/>
          </a:bodyPr>
          <a:lstStyle/>
          <a:p>
            <a:r>
              <a:rPr lang="en-US" altLang="zh-TW" dirty="0" smtClean="0"/>
              <a:t>Consistent with the negative correlation on ENSO time scale</a:t>
            </a:r>
            <a:endParaRPr lang="zh-TW" altLang="en-US" dirty="0"/>
          </a:p>
        </p:txBody>
      </p:sp>
      <p:sp>
        <p:nvSpPr>
          <p:cNvPr id="24" name="文字方塊 23"/>
          <p:cNvSpPr txBox="1"/>
          <p:nvPr/>
        </p:nvSpPr>
        <p:spPr>
          <a:xfrm>
            <a:off x="4857752" y="4643446"/>
            <a:ext cx="857256" cy="369332"/>
          </a:xfrm>
          <a:prstGeom prst="rect">
            <a:avLst/>
          </a:prstGeom>
          <a:noFill/>
        </p:spPr>
        <p:txBody>
          <a:bodyPr wrap="square" rtlCol="0">
            <a:spAutoFit/>
          </a:bodyPr>
          <a:lstStyle/>
          <a:p>
            <a:r>
              <a:rPr lang="zh-TW" altLang="en-US" b="1" dirty="0" smtClean="0">
                <a:solidFill>
                  <a:srgbClr val="FF0000"/>
                </a:solidFill>
              </a:rPr>
              <a:t>減少</a:t>
            </a:r>
            <a:endParaRPr lang="zh-TW" altLang="en-US" b="1" dirty="0">
              <a:solidFill>
                <a:srgbClr val="FF0000"/>
              </a:solidFill>
            </a:endParaRPr>
          </a:p>
        </p:txBody>
      </p:sp>
      <p:sp>
        <p:nvSpPr>
          <p:cNvPr id="25" name="文字方塊 24"/>
          <p:cNvSpPr txBox="1"/>
          <p:nvPr/>
        </p:nvSpPr>
        <p:spPr>
          <a:xfrm>
            <a:off x="6929454" y="3857628"/>
            <a:ext cx="2000264" cy="369332"/>
          </a:xfrm>
          <a:prstGeom prst="rect">
            <a:avLst/>
          </a:prstGeom>
          <a:noFill/>
        </p:spPr>
        <p:txBody>
          <a:bodyPr wrap="square" rtlCol="0">
            <a:spAutoFit/>
          </a:bodyPr>
          <a:lstStyle/>
          <a:p>
            <a:r>
              <a:rPr lang="zh-TW" altLang="en-US" b="1" dirty="0" smtClean="0">
                <a:solidFill>
                  <a:srgbClr val="FF0000"/>
                </a:solidFill>
              </a:rPr>
              <a:t>約</a:t>
            </a:r>
            <a:r>
              <a:rPr lang="en-US" altLang="zh-TW" b="1" dirty="0" smtClean="0">
                <a:solidFill>
                  <a:srgbClr val="FF0000"/>
                </a:solidFill>
              </a:rPr>
              <a:t>25%</a:t>
            </a:r>
            <a:r>
              <a:rPr lang="zh-TW" altLang="en-US" b="1" dirty="0" smtClean="0">
                <a:solidFill>
                  <a:srgbClr val="FF0000"/>
                </a:solidFill>
              </a:rPr>
              <a:t>的減少</a:t>
            </a:r>
            <a:endParaRPr lang="zh-TW" altLang="en-US" b="1" dirty="0">
              <a:solidFill>
                <a:srgbClr val="FF0000"/>
              </a:solidFill>
            </a:endParaRPr>
          </a:p>
        </p:txBody>
      </p:sp>
      <p:sp>
        <p:nvSpPr>
          <p:cNvPr id="26" name="文字方塊 25"/>
          <p:cNvSpPr txBox="1"/>
          <p:nvPr/>
        </p:nvSpPr>
        <p:spPr>
          <a:xfrm>
            <a:off x="7143768" y="6286520"/>
            <a:ext cx="1357322" cy="369332"/>
          </a:xfrm>
          <a:prstGeom prst="rect">
            <a:avLst/>
          </a:prstGeom>
          <a:noFill/>
        </p:spPr>
        <p:txBody>
          <a:bodyPr wrap="square" rtlCol="0">
            <a:spAutoFit/>
          </a:bodyPr>
          <a:lstStyle/>
          <a:p>
            <a:r>
              <a:rPr lang="zh-TW" altLang="en-US" b="1" dirty="0" smtClean="0">
                <a:solidFill>
                  <a:srgbClr val="FF0000"/>
                </a:solidFill>
              </a:rPr>
              <a:t>些許增加</a:t>
            </a:r>
            <a:endParaRPr lang="zh-TW" altLang="en-US" b="1" dirty="0">
              <a:solidFill>
                <a:srgbClr val="FF0000"/>
              </a:solidFill>
            </a:endParaRPr>
          </a:p>
        </p:txBody>
      </p:sp>
      <p:cxnSp>
        <p:nvCxnSpPr>
          <p:cNvPr id="28" name="直線單箭頭接點 27"/>
          <p:cNvCxnSpPr/>
          <p:nvPr/>
        </p:nvCxnSpPr>
        <p:spPr>
          <a:xfrm rot="16200000" flipH="1">
            <a:off x="4036215" y="1964521"/>
            <a:ext cx="5072098" cy="25717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142976" y="5143512"/>
            <a:ext cx="4786346" cy="13573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整體來看這些實驗結果大致相近，不過在選擇不同的氣候海溫值會有明顯的差異，像是南太平洋中</a:t>
            </a:r>
            <a:r>
              <a:rPr lang="en-US" altLang="zh-TW" dirty="0" smtClean="0"/>
              <a:t>Ensemble</a:t>
            </a:r>
            <a:r>
              <a:rPr lang="zh-TW" altLang="en-US" dirty="0" smtClean="0"/>
              <a:t>跟</a:t>
            </a:r>
            <a:r>
              <a:rPr lang="en-US" altLang="zh-TW" dirty="0" smtClean="0"/>
              <a:t>CM2.1</a:t>
            </a:r>
            <a:r>
              <a:rPr lang="zh-TW" altLang="en-US" dirty="0" smtClean="0"/>
              <a:t>及大西洋的</a:t>
            </a:r>
            <a:r>
              <a:rPr lang="en-US" altLang="zh-TW" dirty="0" smtClean="0"/>
              <a:t>CM2.1</a:t>
            </a:r>
            <a:r>
              <a:rPr lang="zh-TW" altLang="en-US" dirty="0" smtClean="0"/>
              <a:t>，在不同氣候海溫值間的差異相當明顯。</a:t>
            </a:r>
            <a:endParaRPr lang="en-US" altLang="zh-TW"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xit" presetSubtype="0" fill="hold" grpId="1" nodeType="withEffect">
                                  <p:stCondLst>
                                    <p:cond delay="0"/>
                                  </p:stCondLst>
                                  <p:childTnLst>
                                    <p:animEffect transition="out" filter="fade">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16"/>
                                        </p:tgtEl>
                                      </p:cBhvr>
                                    </p:animEffect>
                                    <p:set>
                                      <p:cBhvr>
                                        <p:cTn id="108" dur="1" fill="hold">
                                          <p:stCondLst>
                                            <p:cond delay="499"/>
                                          </p:stCondLst>
                                        </p:cTn>
                                        <p:tgtEl>
                                          <p:spTgt spid="1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7"/>
                                        </p:tgtEl>
                                      </p:cBhvr>
                                    </p:animEffect>
                                    <p:set>
                                      <p:cBhvr>
                                        <p:cTn id="111" dur="1" fill="hold">
                                          <p:stCondLst>
                                            <p:cond delay="499"/>
                                          </p:stCondLst>
                                        </p:cTn>
                                        <p:tgtEl>
                                          <p:spTgt spid="1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4"/>
                                        </p:tgtEl>
                                      </p:cBhvr>
                                    </p:animEffect>
                                    <p:set>
                                      <p:cBhvr>
                                        <p:cTn id="114" dur="1" fill="hold">
                                          <p:stCondLst>
                                            <p:cond delay="499"/>
                                          </p:stCondLst>
                                        </p:cTn>
                                        <p:tgtEl>
                                          <p:spTgt spid="24"/>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5"/>
                                        </p:tgtEl>
                                      </p:cBhvr>
                                    </p:animEffect>
                                    <p:set>
                                      <p:cBhvr>
                                        <p:cTn id="130" dur="1" fill="hold">
                                          <p:stCondLst>
                                            <p:cond delay="499"/>
                                          </p:stCondLst>
                                        </p:cTn>
                                        <p:tgtEl>
                                          <p:spTgt spid="25"/>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500"/>
                                        <p:tgtEl>
                                          <p:spTgt spid="1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500"/>
                                        <p:tgtEl>
                                          <p:spTgt spid="26"/>
                                        </p:tgtEl>
                                      </p:cBhvr>
                                    </p:animEffect>
                                  </p:childTnLst>
                                </p:cTn>
                              </p:par>
                              <p:par>
                                <p:cTn id="139" presetID="2" presetClass="entr" presetSubtype="9" fill="hold" nodeType="with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additive="base">
                                        <p:cTn id="141" dur="500" fill="hold"/>
                                        <p:tgtEl>
                                          <p:spTgt spid="28"/>
                                        </p:tgtEl>
                                        <p:attrNameLst>
                                          <p:attrName>ppt_x</p:attrName>
                                        </p:attrNameLst>
                                      </p:cBhvr>
                                      <p:tavLst>
                                        <p:tav tm="0">
                                          <p:val>
                                            <p:strVal val="0-#ppt_w/2"/>
                                          </p:val>
                                        </p:tav>
                                        <p:tav tm="100000">
                                          <p:val>
                                            <p:strVal val="#ppt_x"/>
                                          </p:val>
                                        </p:tav>
                                      </p:tavLst>
                                    </p:anim>
                                    <p:anim calcmode="lin" valueType="num">
                                      <p:cBhvr additive="base">
                                        <p:cTn id="142" dur="500" fill="hold"/>
                                        <p:tgtEl>
                                          <p:spTgt spid="28"/>
                                        </p:tgtEl>
                                        <p:attrNameLst>
                                          <p:attrName>ppt_y</p:attrName>
                                        </p:attrNameLst>
                                      </p:cBhvr>
                                      <p:tavLst>
                                        <p:tav tm="0">
                                          <p:val>
                                            <p:strVal val="0-#ppt_h/2"/>
                                          </p:val>
                                        </p:tav>
                                        <p:tav tm="100000">
                                          <p:val>
                                            <p:strVal val="#ppt_y"/>
                                          </p:val>
                                        </p:tav>
                                      </p:tavLst>
                                    </p:anim>
                                  </p:childTnLst>
                                </p:cTn>
                              </p:par>
                              <p:par>
                                <p:cTn id="143" presetID="10" presetClass="entr" presetSubtype="0" fill="hold" grpId="2" nodeType="with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fade">
                                      <p:cBhvr>
                                        <p:cTn id="145" dur="500"/>
                                        <p:tgtEl>
                                          <p:spTgt spid="5"/>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3" nodeType="clickEffect">
                                  <p:stCondLst>
                                    <p:cond delay="0"/>
                                  </p:stCondLst>
                                  <p:childTnLst>
                                    <p:animEffect transition="out" filter="fade">
                                      <p:cBhvr>
                                        <p:cTn id="149" dur="500"/>
                                        <p:tgtEl>
                                          <p:spTgt spid="5"/>
                                        </p:tgtEl>
                                      </p:cBhvr>
                                    </p:animEffect>
                                    <p:set>
                                      <p:cBhvr>
                                        <p:cTn id="150" dur="1" fill="hold">
                                          <p:stCondLst>
                                            <p:cond delay="499"/>
                                          </p:stCondLst>
                                        </p:cTn>
                                        <p:tgtEl>
                                          <p:spTgt spid="5"/>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9"/>
                                        </p:tgtEl>
                                      </p:cBhvr>
                                    </p:animEffect>
                                    <p:set>
                                      <p:cBhvr>
                                        <p:cTn id="153" dur="1" fill="hold">
                                          <p:stCondLst>
                                            <p:cond delay="499"/>
                                          </p:stCondLst>
                                        </p:cTn>
                                        <p:tgtEl>
                                          <p:spTgt spid="19"/>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26"/>
                                        </p:tgtEl>
                                      </p:cBhvr>
                                    </p:animEffect>
                                    <p:set>
                                      <p:cBhvr>
                                        <p:cTn id="156" dur="1" fill="hold">
                                          <p:stCondLst>
                                            <p:cond delay="499"/>
                                          </p:stCondLst>
                                        </p:cTn>
                                        <p:tgtEl>
                                          <p:spTgt spid="26"/>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28"/>
                                        </p:tgtEl>
                                      </p:cBhvr>
                                    </p:animEffect>
                                    <p:set>
                                      <p:cBhvr>
                                        <p:cTn id="159" dur="1" fill="hold">
                                          <p:stCondLst>
                                            <p:cond delay="499"/>
                                          </p:stCondLst>
                                        </p:cTn>
                                        <p:tgtEl>
                                          <p:spTgt spid="28"/>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29"/>
                                        </p:tgtEl>
                                        <p:attrNameLst>
                                          <p:attrName>style.visibility</p:attrName>
                                        </p:attrNameLst>
                                      </p:cBhvr>
                                      <p:to>
                                        <p:strVal val="visible"/>
                                      </p:to>
                                    </p:set>
                                    <p:animEffect transition="in" filter="fade">
                                      <p:cBhvr>
                                        <p:cTn id="1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P spid="5" grpId="3" animBg="1"/>
      <p:bldP spid="6" grpId="0" animBg="1"/>
      <p:bldP spid="6" grpId="1" animBg="1"/>
      <p:bldP spid="8" grpId="0" animBg="1"/>
      <p:bldP spid="8"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全球暖化情境模擬</a:t>
            </a:r>
            <a:endParaRPr lang="zh-TW" alt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293315" y="1500174"/>
            <a:ext cx="8603888" cy="3786214"/>
          </a:xfrm>
          <a:prstGeom prst="rect">
            <a:avLst/>
          </a:prstGeom>
          <a:noFill/>
          <a:ln w="9525">
            <a:noFill/>
            <a:miter lim="800000"/>
            <a:headEnd/>
            <a:tailEnd/>
          </a:ln>
        </p:spPr>
      </p:pic>
      <p:sp>
        <p:nvSpPr>
          <p:cNvPr id="4" name="文字方塊 3"/>
          <p:cNvSpPr txBox="1"/>
          <p:nvPr/>
        </p:nvSpPr>
        <p:spPr>
          <a:xfrm>
            <a:off x="500034" y="5357826"/>
            <a:ext cx="4214842" cy="369332"/>
          </a:xfrm>
          <a:prstGeom prst="rect">
            <a:avLst/>
          </a:prstGeom>
          <a:noFill/>
        </p:spPr>
        <p:txBody>
          <a:bodyPr wrap="square" rtlCol="0">
            <a:spAutoFit/>
          </a:bodyPr>
          <a:lstStyle/>
          <a:p>
            <a:r>
              <a:rPr lang="zh-TW" altLang="en-US" dirty="0" smtClean="0">
                <a:solidFill>
                  <a:srgbClr val="FF0000"/>
                </a:solidFill>
              </a:rPr>
              <a:t>*此處為</a:t>
            </a:r>
            <a:r>
              <a:rPr lang="en-US" altLang="zh-TW" dirty="0" smtClean="0">
                <a:solidFill>
                  <a:srgbClr val="FF0000"/>
                </a:solidFill>
              </a:rPr>
              <a:t>Reynolds</a:t>
            </a:r>
            <a:r>
              <a:rPr lang="zh-TW" altLang="en-US" dirty="0" smtClean="0">
                <a:solidFill>
                  <a:srgbClr val="FF0000"/>
                </a:solidFill>
              </a:rPr>
              <a:t>以及</a:t>
            </a:r>
            <a:r>
              <a:rPr lang="en-US" altLang="zh-TW" dirty="0" err="1" smtClean="0">
                <a:solidFill>
                  <a:srgbClr val="FF0000"/>
                </a:solidFill>
              </a:rPr>
              <a:t>HadISST</a:t>
            </a:r>
            <a:r>
              <a:rPr lang="zh-TW" altLang="en-US" dirty="0" smtClean="0">
                <a:solidFill>
                  <a:srgbClr val="FF0000"/>
                </a:solidFill>
              </a:rPr>
              <a:t>的平均</a:t>
            </a:r>
            <a:endParaRPr lang="zh-TW" altLang="en-US" dirty="0">
              <a:solidFill>
                <a:srgbClr val="FF0000"/>
              </a:solidFill>
            </a:endParaRPr>
          </a:p>
        </p:txBody>
      </p:sp>
      <p:cxnSp>
        <p:nvCxnSpPr>
          <p:cNvPr id="6" name="直線接點 5"/>
          <p:cNvCxnSpPr/>
          <p:nvPr/>
        </p:nvCxnSpPr>
        <p:spPr>
          <a:xfrm rot="5400000" flipH="1" flipV="1">
            <a:off x="2035950" y="3250405"/>
            <a:ext cx="32147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rot="5400000" flipH="1" flipV="1">
            <a:off x="607191" y="3250405"/>
            <a:ext cx="32147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4786314" y="5357826"/>
            <a:ext cx="4214842" cy="369332"/>
          </a:xfrm>
          <a:prstGeom prst="rect">
            <a:avLst/>
          </a:prstGeom>
          <a:noFill/>
        </p:spPr>
        <p:txBody>
          <a:bodyPr wrap="square" rtlCol="0">
            <a:spAutoFit/>
          </a:bodyPr>
          <a:lstStyle/>
          <a:p>
            <a:r>
              <a:rPr lang="zh-TW" altLang="en-US" dirty="0" smtClean="0">
                <a:solidFill>
                  <a:srgbClr val="FF0000"/>
                </a:solidFill>
              </a:rPr>
              <a:t>*正值表示最大風速的風暴增加比例</a:t>
            </a:r>
            <a:endParaRPr lang="zh-TW" altLang="en-US" dirty="0">
              <a:solidFill>
                <a:srgbClr val="FF0000"/>
              </a:solidFill>
            </a:endParaRPr>
          </a:p>
        </p:txBody>
      </p:sp>
      <p:sp>
        <p:nvSpPr>
          <p:cNvPr id="13" name="橢圓 12"/>
          <p:cNvSpPr/>
          <p:nvPr/>
        </p:nvSpPr>
        <p:spPr>
          <a:xfrm>
            <a:off x="6429388" y="2500306"/>
            <a:ext cx="357190" cy="1143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285852" y="5357826"/>
            <a:ext cx="6786610" cy="13573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達到颶風強度的風暴增加了</a:t>
            </a:r>
            <a:r>
              <a:rPr lang="en-US" altLang="zh-TW" dirty="0" smtClean="0"/>
              <a:t>4~8%</a:t>
            </a:r>
            <a:r>
              <a:rPr lang="zh-TW" altLang="en-US" dirty="0" smtClean="0"/>
              <a:t>，與</a:t>
            </a:r>
            <a:r>
              <a:rPr lang="en-US" altLang="zh-TW" dirty="0" smtClean="0"/>
              <a:t>Knutson and </a:t>
            </a:r>
            <a:r>
              <a:rPr lang="en-US" altLang="zh-TW" dirty="0" err="1" smtClean="0"/>
              <a:t>Tuleya</a:t>
            </a:r>
            <a:r>
              <a:rPr lang="zh-TW" altLang="en-US" dirty="0" smtClean="0"/>
              <a:t>在</a:t>
            </a:r>
            <a:r>
              <a:rPr lang="en-US" altLang="zh-TW" dirty="0" smtClean="0"/>
              <a:t>2004</a:t>
            </a:r>
            <a:r>
              <a:rPr lang="zh-TW" altLang="en-US" dirty="0" smtClean="0"/>
              <a:t>年發表，當</a:t>
            </a:r>
            <a:r>
              <a:rPr lang="en-US" altLang="zh-TW" dirty="0" smtClean="0"/>
              <a:t>CO2</a:t>
            </a:r>
            <a:r>
              <a:rPr lang="zh-TW" altLang="en-US" dirty="0" smtClean="0"/>
              <a:t>濃度變化為兩倍時增加</a:t>
            </a:r>
            <a:r>
              <a:rPr lang="en-US" altLang="zh-TW" dirty="0" smtClean="0"/>
              <a:t>6%</a:t>
            </a:r>
            <a:r>
              <a:rPr lang="zh-TW" altLang="en-US" dirty="0" smtClean="0"/>
              <a:t>的推估相近。不過這裡所推估的變化必須謹慎看待，因為在這樣子的解析度下，強度的模擬並沒有做得非常好。</a:t>
            </a:r>
            <a:endParaRPr lang="en-US" altLang="zh-TW" dirty="0" smtClean="0"/>
          </a:p>
        </p:txBody>
      </p:sp>
      <p:sp>
        <p:nvSpPr>
          <p:cNvPr id="11" name="文字方塊 10"/>
          <p:cNvSpPr txBox="1"/>
          <p:nvPr/>
        </p:nvSpPr>
        <p:spPr>
          <a:xfrm>
            <a:off x="785786" y="3071810"/>
            <a:ext cx="1571636" cy="369332"/>
          </a:xfrm>
          <a:prstGeom prst="rect">
            <a:avLst/>
          </a:prstGeom>
          <a:noFill/>
        </p:spPr>
        <p:txBody>
          <a:bodyPr wrap="square" rtlCol="0">
            <a:spAutoFit/>
          </a:bodyPr>
          <a:lstStyle/>
          <a:p>
            <a:r>
              <a:rPr lang="en-US" altLang="zh-TW" b="1" dirty="0" smtClean="0">
                <a:solidFill>
                  <a:srgbClr val="FF0000"/>
                </a:solidFill>
              </a:rPr>
              <a:t>12%</a:t>
            </a:r>
            <a:r>
              <a:rPr lang="zh-TW" altLang="en-US" b="1" dirty="0" smtClean="0">
                <a:solidFill>
                  <a:srgbClr val="FF0000"/>
                </a:solidFill>
              </a:rPr>
              <a:t>減 少</a:t>
            </a:r>
            <a:endParaRPr lang="zh-TW" altLang="en-US" b="1" dirty="0">
              <a:solidFill>
                <a:srgbClr val="FF0000"/>
              </a:solidFill>
            </a:endParaRPr>
          </a:p>
        </p:txBody>
      </p:sp>
      <p:sp>
        <p:nvSpPr>
          <p:cNvPr id="14" name="文字方塊 13"/>
          <p:cNvSpPr txBox="1"/>
          <p:nvPr/>
        </p:nvSpPr>
        <p:spPr>
          <a:xfrm>
            <a:off x="928662" y="4286256"/>
            <a:ext cx="1571636" cy="369332"/>
          </a:xfrm>
          <a:prstGeom prst="rect">
            <a:avLst/>
          </a:prstGeom>
          <a:noFill/>
        </p:spPr>
        <p:txBody>
          <a:bodyPr wrap="square" rtlCol="0">
            <a:spAutoFit/>
          </a:bodyPr>
          <a:lstStyle/>
          <a:p>
            <a:r>
              <a:rPr lang="en-US" altLang="zh-TW" b="1" dirty="0" smtClean="0">
                <a:solidFill>
                  <a:srgbClr val="FF0000"/>
                </a:solidFill>
              </a:rPr>
              <a:t>22%</a:t>
            </a:r>
            <a:r>
              <a:rPr lang="zh-TW" altLang="en-US" b="1" dirty="0" smtClean="0">
                <a:solidFill>
                  <a:srgbClr val="FF0000"/>
                </a:solidFill>
              </a:rPr>
              <a:t>   減少</a:t>
            </a:r>
            <a:endParaRPr lang="zh-TW" altLang="en-US" b="1" dirty="0">
              <a:solidFill>
                <a:srgbClr val="FF0000"/>
              </a:solidFill>
            </a:endParaRPr>
          </a:p>
        </p:txBody>
      </p:sp>
      <p:sp>
        <p:nvSpPr>
          <p:cNvPr id="15" name="文字方塊 14"/>
          <p:cNvSpPr txBox="1"/>
          <p:nvPr/>
        </p:nvSpPr>
        <p:spPr>
          <a:xfrm>
            <a:off x="1142976" y="1928802"/>
            <a:ext cx="1571636" cy="369332"/>
          </a:xfrm>
          <a:prstGeom prst="rect">
            <a:avLst/>
          </a:prstGeom>
          <a:noFill/>
        </p:spPr>
        <p:txBody>
          <a:bodyPr wrap="square" rtlCol="0">
            <a:spAutoFit/>
          </a:bodyPr>
          <a:lstStyle/>
          <a:p>
            <a:r>
              <a:rPr lang="zh-TW" altLang="en-US" b="1" dirty="0" smtClean="0">
                <a:solidFill>
                  <a:srgbClr val="FF0000"/>
                </a:solidFill>
              </a:rPr>
              <a:t>些微增加</a:t>
            </a:r>
            <a:endParaRPr lang="zh-TW" altLang="en-US" b="1" dirty="0">
              <a:solidFill>
                <a:srgbClr val="FF0000"/>
              </a:solidFill>
            </a:endParaRPr>
          </a:p>
        </p:txBody>
      </p:sp>
      <p:sp>
        <p:nvSpPr>
          <p:cNvPr id="16" name="文字方塊 15"/>
          <p:cNvSpPr txBox="1"/>
          <p:nvPr/>
        </p:nvSpPr>
        <p:spPr>
          <a:xfrm>
            <a:off x="2143108" y="3429000"/>
            <a:ext cx="1714512" cy="369332"/>
          </a:xfrm>
          <a:prstGeom prst="rect">
            <a:avLst/>
          </a:prstGeom>
          <a:noFill/>
        </p:spPr>
        <p:txBody>
          <a:bodyPr wrap="square" rtlCol="0">
            <a:spAutoFit/>
          </a:bodyPr>
          <a:lstStyle/>
          <a:p>
            <a:r>
              <a:rPr lang="en-US" altLang="zh-TW" b="1" dirty="0" smtClean="0">
                <a:solidFill>
                  <a:srgbClr val="FF0000"/>
                </a:solidFill>
              </a:rPr>
              <a:t>8%~15%</a:t>
            </a:r>
            <a:r>
              <a:rPr lang="zh-TW" altLang="en-US" b="1" dirty="0" smtClean="0">
                <a:solidFill>
                  <a:srgbClr val="FF0000"/>
                </a:solidFill>
              </a:rPr>
              <a:t>減少</a:t>
            </a:r>
            <a:endParaRPr lang="zh-TW" altLang="en-US" b="1" dirty="0">
              <a:solidFill>
                <a:srgbClr val="FF0000"/>
              </a:solidFill>
            </a:endParaRPr>
          </a:p>
        </p:txBody>
      </p:sp>
      <p:sp>
        <p:nvSpPr>
          <p:cNvPr id="17" name="文字方塊 16"/>
          <p:cNvSpPr txBox="1"/>
          <p:nvPr/>
        </p:nvSpPr>
        <p:spPr>
          <a:xfrm>
            <a:off x="3714744" y="1785926"/>
            <a:ext cx="2071702" cy="369332"/>
          </a:xfrm>
          <a:prstGeom prst="rect">
            <a:avLst/>
          </a:prstGeom>
          <a:noFill/>
        </p:spPr>
        <p:txBody>
          <a:bodyPr wrap="square" rtlCol="0">
            <a:spAutoFit/>
          </a:bodyPr>
          <a:lstStyle/>
          <a:p>
            <a:r>
              <a:rPr lang="zh-TW" altLang="en-US" b="1" dirty="0" smtClean="0">
                <a:solidFill>
                  <a:srgbClr val="FF0000"/>
                </a:solidFill>
              </a:rPr>
              <a:t>增加約</a:t>
            </a:r>
            <a:r>
              <a:rPr lang="en-US" altLang="zh-TW" b="1" dirty="0" smtClean="0">
                <a:solidFill>
                  <a:srgbClr val="FF0000"/>
                </a:solidFill>
              </a:rPr>
              <a:t>4</a:t>
            </a:r>
            <a:r>
              <a:rPr lang="zh-TW" altLang="en-US" b="1" dirty="0" smtClean="0">
                <a:solidFill>
                  <a:srgbClr val="FF0000"/>
                </a:solidFill>
              </a:rPr>
              <a:t>個</a:t>
            </a:r>
            <a:endParaRPr lang="zh-TW" altLang="en-US" b="1" dirty="0">
              <a:solidFill>
                <a:srgbClr val="FF0000"/>
              </a:solidFill>
            </a:endParaRPr>
          </a:p>
        </p:txBody>
      </p:sp>
      <p:sp>
        <p:nvSpPr>
          <p:cNvPr id="18" name="文字方塊 17"/>
          <p:cNvSpPr txBox="1"/>
          <p:nvPr/>
        </p:nvSpPr>
        <p:spPr>
          <a:xfrm>
            <a:off x="5214942" y="2071678"/>
            <a:ext cx="1714512" cy="369332"/>
          </a:xfrm>
          <a:prstGeom prst="rect">
            <a:avLst/>
          </a:prstGeom>
          <a:noFill/>
        </p:spPr>
        <p:txBody>
          <a:bodyPr wrap="square" rtlCol="0">
            <a:spAutoFit/>
          </a:bodyPr>
          <a:lstStyle/>
          <a:p>
            <a:r>
              <a:rPr lang="zh-TW" altLang="en-US" b="1" dirty="0" smtClean="0">
                <a:solidFill>
                  <a:srgbClr val="FF0000"/>
                </a:solidFill>
              </a:rPr>
              <a:t>增加</a:t>
            </a:r>
            <a:r>
              <a:rPr lang="en-US" altLang="zh-TW" b="1" dirty="0" smtClean="0">
                <a:solidFill>
                  <a:srgbClr val="FF0000"/>
                </a:solidFill>
              </a:rPr>
              <a:t>4%~8%</a:t>
            </a:r>
            <a:endParaRPr lang="zh-TW"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1" grpId="0"/>
      <p:bldP spid="11" grpId="1"/>
      <p:bldP spid="14" grpId="0"/>
      <p:bldP spid="14" grpId="1"/>
      <p:bldP spid="15" grpId="0"/>
      <p:bldP spid="15" grpId="1"/>
      <p:bldP spid="16" grpId="0"/>
      <p:bldP spid="16" grpId="1"/>
      <p:bldP spid="17" grpId="0"/>
      <p:bldP spid="17" grpId="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討論與結論</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本模式模擬結果與觀測資料的相關係數在大西洋最高</a:t>
            </a:r>
            <a:r>
              <a:rPr lang="en-US" altLang="zh-TW" dirty="0" smtClean="0"/>
              <a:t>0.83</a:t>
            </a:r>
            <a:r>
              <a:rPr lang="zh-TW" altLang="en-US" dirty="0" smtClean="0"/>
              <a:t>，東、西、南太平洋分別為</a:t>
            </a:r>
            <a:r>
              <a:rPr lang="en-US" altLang="zh-TW" dirty="0" smtClean="0"/>
              <a:t>0.6</a:t>
            </a:r>
            <a:r>
              <a:rPr lang="zh-TW" altLang="en-US" dirty="0" smtClean="0"/>
              <a:t>、</a:t>
            </a:r>
            <a:r>
              <a:rPr lang="en-US" altLang="zh-TW" dirty="0" smtClean="0"/>
              <a:t>0.5</a:t>
            </a:r>
            <a:r>
              <a:rPr lang="zh-TW" altLang="en-US" dirty="0" smtClean="0"/>
              <a:t>、</a:t>
            </a:r>
            <a:r>
              <a:rPr lang="en-US" altLang="zh-TW" dirty="0" smtClean="0"/>
              <a:t>0.3</a:t>
            </a:r>
            <a:r>
              <a:rPr lang="zh-TW" altLang="en-US" dirty="0" smtClean="0"/>
              <a:t>，而在印度洋沒有明顯的相關性。</a:t>
            </a:r>
            <a:endParaRPr lang="en-US" altLang="zh-TW" dirty="0" smtClean="0"/>
          </a:p>
          <a:p>
            <a:r>
              <a:rPr lang="zh-TW" altLang="en-US" dirty="0" smtClean="0"/>
              <a:t>模擬結果在北大西洋</a:t>
            </a:r>
            <a:r>
              <a:rPr lang="en-US" altLang="zh-TW" dirty="0" smtClean="0"/>
              <a:t>(</a:t>
            </a:r>
            <a:r>
              <a:rPr lang="zh-TW" altLang="en-US" dirty="0" smtClean="0"/>
              <a:t>↑</a:t>
            </a:r>
            <a:r>
              <a:rPr lang="en-US" altLang="zh-TW" dirty="0" smtClean="0"/>
              <a:t>)</a:t>
            </a:r>
            <a:r>
              <a:rPr lang="zh-TW" altLang="en-US" dirty="0" smtClean="0"/>
              <a:t>與東、西太平洋</a:t>
            </a:r>
            <a:r>
              <a:rPr lang="en-US" altLang="zh-TW" dirty="0" smtClean="0"/>
              <a:t>(</a:t>
            </a:r>
            <a:r>
              <a:rPr lang="zh-TW" altLang="en-US" dirty="0" smtClean="0"/>
              <a:t>↓</a:t>
            </a:r>
            <a:r>
              <a:rPr lang="en-US" altLang="zh-TW" dirty="0" smtClean="0"/>
              <a:t>)</a:t>
            </a:r>
            <a:r>
              <a:rPr lang="zh-TW" altLang="en-US" dirty="0" smtClean="0"/>
              <a:t>於</a:t>
            </a:r>
            <a:r>
              <a:rPr lang="en-US" altLang="zh-TW" dirty="0" smtClean="0"/>
              <a:t>1981~2005</a:t>
            </a:r>
            <a:r>
              <a:rPr lang="zh-TW" altLang="en-US" dirty="0" smtClean="0"/>
              <a:t>年間的颶風生成頻率趨勢都與觀測相同。</a:t>
            </a:r>
            <a:endParaRPr lang="en-US" altLang="zh-TW" dirty="0" smtClean="0"/>
          </a:p>
          <a:p>
            <a:r>
              <a:rPr lang="zh-TW" altLang="en-US" dirty="0" smtClean="0"/>
              <a:t>透過模擬在北半球的部分，其颶風頻率趨勢</a:t>
            </a:r>
            <a:r>
              <a:rPr lang="en-US" altLang="zh-TW" dirty="0" smtClean="0"/>
              <a:t>(-0.06/yr)</a:t>
            </a:r>
            <a:r>
              <a:rPr lang="zh-TW" altLang="en-US" dirty="0" smtClean="0"/>
              <a:t>與</a:t>
            </a:r>
            <a:r>
              <a:rPr lang="en-US" altLang="zh-TW" dirty="0" err="1" smtClean="0"/>
              <a:t>IBTraACS</a:t>
            </a:r>
            <a:r>
              <a:rPr lang="zh-TW" altLang="en-US" dirty="0" smtClean="0"/>
              <a:t>觀測所得之趨勢</a:t>
            </a:r>
            <a:r>
              <a:rPr lang="en-US" altLang="zh-TW" dirty="0" smtClean="0"/>
              <a:t>(-0.05/yr)</a:t>
            </a:r>
            <a:r>
              <a:rPr lang="zh-TW" altLang="en-US" dirty="0" smtClean="0"/>
              <a:t>相近。</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名詞解釋</a:t>
            </a:r>
            <a:endParaRPr lang="zh-TW" altLang="en-US" dirty="0"/>
          </a:p>
        </p:txBody>
      </p:sp>
      <p:sp>
        <p:nvSpPr>
          <p:cNvPr id="3" name="內容版面配置區 2"/>
          <p:cNvSpPr>
            <a:spLocks noGrp="1"/>
          </p:cNvSpPr>
          <p:nvPr>
            <p:ph idx="1"/>
          </p:nvPr>
        </p:nvSpPr>
        <p:spPr>
          <a:xfrm>
            <a:off x="457200" y="1600200"/>
            <a:ext cx="8229600" cy="4829196"/>
          </a:xfrm>
        </p:spPr>
        <p:txBody>
          <a:bodyPr>
            <a:normAutofit fontScale="85000" lnSpcReduction="10000"/>
          </a:bodyPr>
          <a:lstStyle/>
          <a:p>
            <a:r>
              <a:rPr lang="en-US" altLang="zh-TW" dirty="0" smtClean="0"/>
              <a:t>GFDL</a:t>
            </a:r>
          </a:p>
          <a:p>
            <a:pPr lvl="1"/>
            <a:r>
              <a:rPr lang="en-US" altLang="zh-TW" dirty="0" smtClean="0"/>
              <a:t>Geophysical Fluid Dynamics Laboratory</a:t>
            </a:r>
          </a:p>
          <a:p>
            <a:r>
              <a:rPr lang="en-US" altLang="zh-TW" dirty="0" smtClean="0"/>
              <a:t>CMIP3</a:t>
            </a:r>
          </a:p>
          <a:p>
            <a:pPr lvl="1"/>
            <a:r>
              <a:rPr lang="en-US" altLang="zh-TW" dirty="0" smtClean="0"/>
              <a:t>World Climate Research Program Coupled Model </a:t>
            </a:r>
            <a:r>
              <a:rPr lang="en-US" altLang="zh-TW" dirty="0" err="1" smtClean="0"/>
              <a:t>Intercomparison</a:t>
            </a:r>
            <a:r>
              <a:rPr lang="en-US" altLang="zh-TW" dirty="0" smtClean="0"/>
              <a:t> Project 3</a:t>
            </a:r>
          </a:p>
          <a:p>
            <a:r>
              <a:rPr lang="en-US" altLang="zh-TW" dirty="0" err="1" smtClean="0"/>
              <a:t>IBTrACS</a:t>
            </a:r>
            <a:endParaRPr lang="en-US" altLang="zh-TW" dirty="0" smtClean="0"/>
          </a:p>
          <a:p>
            <a:pPr lvl="1"/>
            <a:r>
              <a:rPr lang="en-US" altLang="zh-TW" dirty="0" smtClean="0"/>
              <a:t>International Best Track Archive for Climate Stewardship</a:t>
            </a:r>
          </a:p>
          <a:p>
            <a:r>
              <a:rPr lang="en-US" altLang="zh-TW" dirty="0" smtClean="0"/>
              <a:t>HIRAM2.1</a:t>
            </a:r>
          </a:p>
          <a:p>
            <a:pPr lvl="1"/>
            <a:r>
              <a:rPr lang="en-US" altLang="zh-TW" smtClean="0"/>
              <a:t>High-Resolution </a:t>
            </a:r>
            <a:r>
              <a:rPr lang="en-US" altLang="zh-TW" dirty="0" smtClean="0"/>
              <a:t>Atmosphere Model 2.1</a:t>
            </a:r>
          </a:p>
          <a:p>
            <a:r>
              <a:rPr lang="en-US" altLang="zh-TW" dirty="0" smtClean="0"/>
              <a:t>MDR</a:t>
            </a:r>
          </a:p>
          <a:p>
            <a:pPr lvl="1"/>
            <a:r>
              <a:rPr lang="en-US" altLang="zh-TW" dirty="0" smtClean="0"/>
              <a:t>Main Development Region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討論與結論</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南半球的模擬結果就較差</a:t>
            </a:r>
            <a:r>
              <a:rPr lang="en-US" altLang="zh-TW" dirty="0" smtClean="0"/>
              <a:t>(-0.13/yr)</a:t>
            </a:r>
            <a:r>
              <a:rPr lang="zh-TW" altLang="en-US" dirty="0" smtClean="0"/>
              <a:t>，比觀測所得</a:t>
            </a:r>
            <a:r>
              <a:rPr lang="en-US" altLang="zh-TW" dirty="0" smtClean="0"/>
              <a:t>(-0.01/yr)</a:t>
            </a:r>
            <a:r>
              <a:rPr lang="zh-TW" altLang="en-US" dirty="0" smtClean="0"/>
              <a:t>大了很多，不過考慮觀測中南半球所有熱帶風暴所得到的結果就十分相似。</a:t>
            </a:r>
            <a:endParaRPr lang="en-US" altLang="zh-TW" dirty="0" smtClean="0"/>
          </a:p>
          <a:p>
            <a:r>
              <a:rPr lang="zh-TW" altLang="en-US" dirty="0" smtClean="0"/>
              <a:t>在模擬的結果中全球的颶風頻率趨勢比觀測高了約三倍</a:t>
            </a:r>
            <a:r>
              <a:rPr lang="en-US" altLang="zh-TW" dirty="0" smtClean="0"/>
              <a:t>(-0.19, -0.06)</a:t>
            </a:r>
            <a:r>
              <a:rPr lang="zh-TW" altLang="en-US" dirty="0" smtClean="0"/>
              <a:t>。</a:t>
            </a:r>
            <a:endParaRPr lang="en-US" altLang="zh-TW" dirty="0" smtClean="0"/>
          </a:p>
          <a:p>
            <a:r>
              <a:rPr lang="zh-TW" altLang="en-US" dirty="0" smtClean="0"/>
              <a:t>全球暖化的情境模擬下，颶風頻率在各海域多半都呈現減少的情況，只有在東太平洋約</a:t>
            </a:r>
            <a:r>
              <a:rPr lang="en-US" altLang="zh-TW" dirty="0" smtClean="0"/>
              <a:t>40%</a:t>
            </a:r>
            <a:r>
              <a:rPr lang="zh-TW" altLang="en-US" dirty="0" smtClean="0"/>
              <a:t>的增加。</a:t>
            </a:r>
            <a:endParaRPr lang="en-US" altLang="zh-TW" dirty="0" smtClean="0"/>
          </a:p>
          <a:p>
            <a:r>
              <a:rPr lang="zh-TW" altLang="en-US" dirty="0" smtClean="0"/>
              <a:t>在暖化情境模擬中，所有實驗在南半球都出現降低的情況，推測是因為相對於北半球海溫暖化較小。</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討論與結論</a:t>
            </a:r>
            <a:endParaRPr lang="zh-TW" altLang="en-US" dirty="0"/>
          </a:p>
        </p:txBody>
      </p:sp>
      <p:sp>
        <p:nvSpPr>
          <p:cNvPr id="3" name="內容版面配置區 2"/>
          <p:cNvSpPr>
            <a:spLocks noGrp="1"/>
          </p:cNvSpPr>
          <p:nvPr>
            <p:ph idx="1"/>
          </p:nvPr>
        </p:nvSpPr>
        <p:spPr/>
        <p:txBody>
          <a:bodyPr/>
          <a:lstStyle/>
          <a:p>
            <a:r>
              <a:rPr lang="zh-TW" altLang="en-US" dirty="0" smtClean="0"/>
              <a:t>在大西洋，颶風頻率變化與</a:t>
            </a:r>
            <a:r>
              <a:rPr lang="en-US" altLang="zh-TW" dirty="0" smtClean="0"/>
              <a:t>T</a:t>
            </a:r>
            <a:r>
              <a:rPr lang="en-US" altLang="zh-TW" baseline="-25000" dirty="0" smtClean="0"/>
              <a:t>A</a:t>
            </a:r>
            <a:r>
              <a:rPr lang="zh-TW" altLang="en-US" dirty="0" smtClean="0"/>
              <a:t>、</a:t>
            </a:r>
            <a:r>
              <a:rPr lang="en-US" altLang="zh-TW" dirty="0" smtClean="0"/>
              <a:t>T</a:t>
            </a:r>
            <a:r>
              <a:rPr lang="en-US" altLang="zh-TW" baseline="-25000" dirty="0" smtClean="0"/>
              <a:t>G</a:t>
            </a:r>
            <a:r>
              <a:rPr lang="zh-TW" altLang="en-US" dirty="0" smtClean="0"/>
              <a:t>之間的差值有很強的相關性，可以做為大西洋颶風活動的指標。</a:t>
            </a:r>
            <a:endParaRPr lang="en-US" altLang="zh-TW" dirty="0" smtClean="0"/>
          </a:p>
          <a:p>
            <a:r>
              <a:rPr lang="zh-TW" altLang="en-US" dirty="0" smtClean="0"/>
              <a:t>從本篇模擬結果中可以發現，在不同暖化情境下，大西洋</a:t>
            </a:r>
            <a:r>
              <a:rPr lang="en-US" altLang="zh-TW" dirty="0" smtClean="0"/>
              <a:t>MDR</a:t>
            </a:r>
            <a:r>
              <a:rPr lang="zh-TW" altLang="en-US" dirty="0" smtClean="0"/>
              <a:t>的垂直風切亦會受到影響，且颶風頻率的變化與垂直風切的變化也有很大的相關。</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28596" y="3071810"/>
            <a:ext cx="8229600" cy="1143000"/>
          </a:xfrm>
        </p:spPr>
        <p:txBody>
          <a:bodyPr/>
          <a:lstStyle/>
          <a:p>
            <a:r>
              <a:rPr lang="zh-TW" altLang="en-US" dirty="0" smtClean="0"/>
              <a:t>謝謝大家</a:t>
            </a:r>
            <a:endParaRPr lang="zh-TW"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模式架構與氣候模擬</a:t>
            </a:r>
            <a:endParaRPr lang="zh-TW" altLang="en-US" dirty="0"/>
          </a:p>
        </p:txBody>
      </p:sp>
      <p:graphicFrame>
        <p:nvGraphicFramePr>
          <p:cNvPr id="4" name="內容版面配置區 3"/>
          <p:cNvGraphicFramePr>
            <a:graphicFrameLocks noGrp="1"/>
          </p:cNvGraphicFramePr>
          <p:nvPr>
            <p:ph sz="half" idx="1"/>
          </p:nvPr>
        </p:nvGraphicFramePr>
        <p:xfrm>
          <a:off x="457200" y="1600200"/>
          <a:ext cx="8258205" cy="2317434"/>
        </p:xfrm>
        <a:graphic>
          <a:graphicData uri="http://schemas.openxmlformats.org/drawingml/2006/table">
            <a:tbl>
              <a:tblPr firstRow="1" bandRow="1">
                <a:tableStyleId>{5C22544A-7EE6-4342-B048-85BDC9FD1C3A}</a:tableStyleId>
              </a:tblPr>
              <a:tblGrid>
                <a:gridCol w="2752735"/>
                <a:gridCol w="2752735"/>
                <a:gridCol w="2752735"/>
              </a:tblGrid>
              <a:tr h="325174">
                <a:tc>
                  <a:txBody>
                    <a:bodyPr/>
                    <a:lstStyle/>
                    <a:p>
                      <a:endParaRPr lang="zh-TW" altLang="en-US" dirty="0"/>
                    </a:p>
                  </a:txBody>
                  <a:tcPr marL="44873" marR="44873"/>
                </a:tc>
                <a:tc>
                  <a:txBody>
                    <a:bodyPr/>
                    <a:lstStyle/>
                    <a:p>
                      <a:r>
                        <a:rPr lang="en-US" altLang="zh-TW" dirty="0" smtClean="0"/>
                        <a:t>AM2.1</a:t>
                      </a:r>
                      <a:endParaRPr lang="zh-TW" altLang="en-US" dirty="0"/>
                    </a:p>
                  </a:txBody>
                  <a:tcPr marL="44873" marR="44873"/>
                </a:tc>
                <a:tc>
                  <a:txBody>
                    <a:bodyPr/>
                    <a:lstStyle/>
                    <a:p>
                      <a:r>
                        <a:rPr lang="en-US" altLang="zh-TW" dirty="0" smtClean="0"/>
                        <a:t>HIRAM2.1</a:t>
                      </a:r>
                      <a:endParaRPr lang="zh-TW" altLang="en-US" dirty="0"/>
                    </a:p>
                  </a:txBody>
                  <a:tcPr marL="44873" marR="44873"/>
                </a:tc>
              </a:tr>
              <a:tr h="361825">
                <a:tc>
                  <a:txBody>
                    <a:bodyPr/>
                    <a:lstStyle/>
                    <a:p>
                      <a:r>
                        <a:rPr lang="en-US" altLang="zh-TW" dirty="0" smtClean="0"/>
                        <a:t>Finite Volume Dynamical</a:t>
                      </a:r>
                      <a:r>
                        <a:rPr lang="en-US" altLang="zh-TW" baseline="0" dirty="0" smtClean="0"/>
                        <a:t> </a:t>
                      </a:r>
                      <a:r>
                        <a:rPr lang="en-US" altLang="zh-TW" dirty="0" smtClean="0"/>
                        <a:t>Core</a:t>
                      </a:r>
                      <a:endParaRPr lang="zh-TW" altLang="en-US" dirty="0"/>
                    </a:p>
                  </a:txBody>
                  <a:tcPr marL="44873" marR="44873"/>
                </a:tc>
                <a:tc>
                  <a:txBody>
                    <a:bodyPr/>
                    <a:lstStyle/>
                    <a:p>
                      <a:r>
                        <a:rPr lang="en-US" altLang="zh-TW" dirty="0" smtClean="0"/>
                        <a:t>On lat.-</a:t>
                      </a:r>
                      <a:r>
                        <a:rPr lang="en-US" altLang="zh-TW" dirty="0" err="1" smtClean="0"/>
                        <a:t>lon</a:t>
                      </a:r>
                      <a:r>
                        <a:rPr lang="en-US" altLang="zh-TW" dirty="0" smtClean="0"/>
                        <a:t>. grid</a:t>
                      </a:r>
                    </a:p>
                  </a:txBody>
                  <a:tcPr marL="44873" marR="44873"/>
                </a:tc>
                <a:tc>
                  <a:txBody>
                    <a:bodyPr/>
                    <a:lstStyle/>
                    <a:p>
                      <a:r>
                        <a:rPr lang="en-US" altLang="zh-TW" dirty="0" smtClean="0"/>
                        <a:t>On cubed-sphere grid</a:t>
                      </a:r>
                      <a:endParaRPr lang="zh-TW" altLang="en-US" dirty="0"/>
                    </a:p>
                  </a:txBody>
                  <a:tcPr marL="44873" marR="44873"/>
                </a:tc>
              </a:tr>
              <a:tr h="361825">
                <a:tc>
                  <a:txBody>
                    <a:bodyPr/>
                    <a:lstStyle/>
                    <a:p>
                      <a:r>
                        <a:rPr lang="en-US" altLang="zh-TW" dirty="0" smtClean="0"/>
                        <a:t>Vertical</a:t>
                      </a:r>
                      <a:r>
                        <a:rPr lang="en-US" altLang="zh-TW" baseline="0" dirty="0" smtClean="0"/>
                        <a:t> levels</a:t>
                      </a:r>
                      <a:endParaRPr lang="zh-TW" altLang="en-US" dirty="0"/>
                    </a:p>
                  </a:txBody>
                  <a:tcPr marL="44873" marR="44873"/>
                </a:tc>
                <a:tc>
                  <a:txBody>
                    <a:bodyPr/>
                    <a:lstStyle/>
                    <a:p>
                      <a:r>
                        <a:rPr lang="en-US" altLang="zh-TW" dirty="0" smtClean="0"/>
                        <a:t>24</a:t>
                      </a:r>
                      <a:endParaRPr lang="zh-TW" altLang="en-US" dirty="0"/>
                    </a:p>
                  </a:txBody>
                  <a:tcPr marL="44873" marR="44873"/>
                </a:tc>
                <a:tc>
                  <a:txBody>
                    <a:bodyPr/>
                    <a:lstStyle/>
                    <a:p>
                      <a:r>
                        <a:rPr lang="en-US" altLang="zh-TW" dirty="0" smtClean="0"/>
                        <a:t>32</a:t>
                      </a:r>
                      <a:endParaRPr lang="zh-TW" altLang="en-US" dirty="0"/>
                    </a:p>
                  </a:txBody>
                  <a:tcPr marL="44873" marR="44873"/>
                </a:tc>
              </a:tr>
              <a:tr h="945834">
                <a:tc>
                  <a:txBody>
                    <a:bodyPr/>
                    <a:lstStyle/>
                    <a:p>
                      <a:r>
                        <a:rPr lang="en-US" altLang="zh-TW" dirty="0" smtClean="0"/>
                        <a:t>Parameterization</a:t>
                      </a:r>
                      <a:endParaRPr lang="zh-TW" altLang="en-US" dirty="0"/>
                    </a:p>
                  </a:txBody>
                  <a:tcPr marL="44873" marR="44873"/>
                </a:tc>
                <a:tc>
                  <a:txBody>
                    <a:bodyPr/>
                    <a:lstStyle/>
                    <a:p>
                      <a:r>
                        <a:rPr lang="en-US" altLang="zh-TW" smtClean="0"/>
                        <a:t>Relaxed</a:t>
                      </a:r>
                      <a:r>
                        <a:rPr lang="en-US" altLang="zh-TW" baseline="0" smtClean="0"/>
                        <a:t> Arakawa-Schubert</a:t>
                      </a:r>
                      <a:endParaRPr lang="zh-TW" altLang="en-US" dirty="0"/>
                    </a:p>
                  </a:txBody>
                  <a:tcPr marL="44873" marR="44873"/>
                </a:tc>
                <a:tc>
                  <a:txBody>
                    <a:bodyPr/>
                    <a:lstStyle/>
                    <a:p>
                      <a:r>
                        <a:rPr lang="en-US" altLang="zh-TW" dirty="0" smtClean="0"/>
                        <a:t>Parameterization</a:t>
                      </a:r>
                      <a:r>
                        <a:rPr lang="en-US" altLang="zh-TW" baseline="0" dirty="0" smtClean="0"/>
                        <a:t> of shallow convection by </a:t>
                      </a:r>
                      <a:r>
                        <a:rPr lang="en-US" altLang="zh-TW" baseline="0" dirty="0" err="1" smtClean="0"/>
                        <a:t>Bretherton</a:t>
                      </a:r>
                      <a:r>
                        <a:rPr lang="en-US" altLang="zh-TW" baseline="0" dirty="0" smtClean="0"/>
                        <a:t> et al.(2004)</a:t>
                      </a:r>
                      <a:endParaRPr lang="zh-TW" altLang="en-US" dirty="0"/>
                    </a:p>
                  </a:txBody>
                  <a:tcPr marL="44873" marR="44873"/>
                </a:tc>
              </a:tr>
            </a:tbl>
          </a:graphicData>
        </a:graphic>
      </p:graphicFrame>
      <p:sp>
        <p:nvSpPr>
          <p:cNvPr id="5" name="內容版面配置區 4"/>
          <p:cNvSpPr>
            <a:spLocks noGrp="1"/>
          </p:cNvSpPr>
          <p:nvPr>
            <p:ph sz="half" idx="2"/>
          </p:nvPr>
        </p:nvSpPr>
        <p:spPr>
          <a:xfrm>
            <a:off x="457200" y="3786191"/>
            <a:ext cx="8258204" cy="2500330"/>
          </a:xfrm>
        </p:spPr>
        <p:txBody>
          <a:bodyPr/>
          <a:lstStyle/>
          <a:p>
            <a:r>
              <a:rPr lang="zh-TW" altLang="en-US" dirty="0" smtClean="0"/>
              <a:t>地表通量、邊界層、地表、重力波、大尺度雲微物理以及輻射傳送等模組皆與</a:t>
            </a:r>
            <a:r>
              <a:rPr lang="en-US" altLang="zh-TW" dirty="0" smtClean="0"/>
              <a:t>AM2</a:t>
            </a:r>
            <a:r>
              <a:rPr lang="zh-TW" altLang="en-US" dirty="0" smtClean="0"/>
              <a:t>相同，未做更動。</a:t>
            </a:r>
            <a:endParaRPr lang="en-US" altLang="zh-TW" dirty="0" smtClean="0"/>
          </a:p>
          <a:p>
            <a:r>
              <a:rPr lang="zh-TW" altLang="en-US" dirty="0" smtClean="0"/>
              <a:t>本文所使用的模式代號為</a:t>
            </a:r>
            <a:r>
              <a:rPr lang="en-US" altLang="zh-TW" dirty="0" smtClean="0"/>
              <a:t>C180HIRAM2.1</a:t>
            </a:r>
            <a:r>
              <a:rPr lang="zh-TW" altLang="en-US" dirty="0" smtClean="0"/>
              <a:t>網格間距約為</a:t>
            </a:r>
            <a:r>
              <a:rPr lang="en-US" altLang="zh-TW" dirty="0" smtClean="0"/>
              <a:t>50km(43.5km~61.6km)</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模式規劃與氣候模擬</a:t>
            </a:r>
            <a:endParaRPr lang="zh-TW" altLang="en-US" dirty="0"/>
          </a:p>
        </p:txBody>
      </p:sp>
      <p:sp>
        <p:nvSpPr>
          <p:cNvPr id="3" name="內容版面配置區 2"/>
          <p:cNvSpPr>
            <a:spLocks noGrp="1"/>
          </p:cNvSpPr>
          <p:nvPr>
            <p:ph idx="1"/>
          </p:nvPr>
        </p:nvSpPr>
        <p:spPr/>
        <p:txBody>
          <a:bodyPr/>
          <a:lstStyle/>
          <a:p>
            <a:r>
              <a:rPr lang="zh-TW" altLang="en-US" dirty="0" smtClean="0"/>
              <a:t>比</a:t>
            </a:r>
            <a:r>
              <a:rPr lang="en-US" altLang="zh-TW" dirty="0" smtClean="0"/>
              <a:t>AM2.1</a:t>
            </a:r>
            <a:r>
              <a:rPr lang="zh-TW" altLang="en-US" dirty="0" smtClean="0"/>
              <a:t>增加的垂直分層幾乎都在對流層頂附近，可以較好地模擬風暴在上對流層的狀態。</a:t>
            </a:r>
            <a:endParaRPr lang="en-US" altLang="zh-TW" dirty="0" smtClean="0"/>
          </a:p>
          <a:p>
            <a:r>
              <a:rPr lang="zh-TW" altLang="en-US" dirty="0" smtClean="0"/>
              <a:t>雖然選擇</a:t>
            </a:r>
            <a:r>
              <a:rPr lang="en-US" altLang="zh-TW" dirty="0" smtClean="0"/>
              <a:t>shallow convection scheme</a:t>
            </a:r>
            <a:r>
              <a:rPr lang="zh-TW" altLang="en-US" dirty="0" smtClean="0"/>
              <a:t>在更細網格間距的模擬下會出現問題，但是作者們認為在文中相對較粗的網格間距</a:t>
            </a:r>
            <a:r>
              <a:rPr lang="en-US" altLang="zh-TW" dirty="0" smtClean="0"/>
              <a:t>(50km)</a:t>
            </a:r>
            <a:r>
              <a:rPr lang="zh-TW" altLang="en-US" dirty="0" smtClean="0"/>
              <a:t>下，可以使大尺度凝結在熱帶以及風暴中心附近更好的扮演重要的角色。</a:t>
            </a:r>
            <a:endParaRPr lang="en-US" altLang="zh-TW"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模式規劃與氣候模擬</a:t>
            </a:r>
            <a:endParaRPr lang="zh-TW" altLang="en-US" dirty="0"/>
          </a:p>
        </p:txBody>
      </p:sp>
      <p:sp>
        <p:nvSpPr>
          <p:cNvPr id="3" name="內容版面配置區 2"/>
          <p:cNvSpPr>
            <a:spLocks noGrp="1"/>
          </p:cNvSpPr>
          <p:nvPr>
            <p:ph idx="1"/>
          </p:nvPr>
        </p:nvSpPr>
        <p:spPr/>
        <p:txBody>
          <a:bodyPr/>
          <a:lstStyle/>
          <a:p>
            <a:r>
              <a:rPr lang="zh-TW" altLang="en-US" dirty="0" smtClean="0"/>
              <a:t>在</a:t>
            </a:r>
            <a:r>
              <a:rPr lang="en-US" altLang="zh-TW" dirty="0" smtClean="0"/>
              <a:t>cubed-sphere</a:t>
            </a:r>
            <a:r>
              <a:rPr lang="zh-TW" altLang="en-US" dirty="0" smtClean="0"/>
              <a:t>使用日晷投影法</a:t>
            </a:r>
            <a:r>
              <a:rPr lang="en-US" altLang="zh-TW" dirty="0" smtClean="0"/>
              <a:t>(Putman and Lin,</a:t>
            </a:r>
            <a:r>
              <a:rPr lang="zh-TW" altLang="en-US" dirty="0" smtClean="0"/>
              <a:t> </a:t>
            </a:r>
            <a:r>
              <a:rPr lang="en-US" altLang="zh-TW" dirty="0" smtClean="0"/>
              <a:t>2007)</a:t>
            </a:r>
            <a:r>
              <a:rPr lang="zh-TW" altLang="en-US" dirty="0" smtClean="0"/>
              <a:t>，有較好的精確度與網格一致性。</a:t>
            </a:r>
            <a:endParaRPr lang="en-US" altLang="zh-TW" dirty="0" smtClean="0"/>
          </a:p>
          <a:p>
            <a:r>
              <a:rPr lang="zh-TW" altLang="en-US" dirty="0" smtClean="0"/>
              <a:t>跟經緯網格相比</a:t>
            </a:r>
            <a:r>
              <a:rPr lang="en-US" altLang="zh-TW" dirty="0" smtClean="0"/>
              <a:t>cubed-sphere</a:t>
            </a:r>
            <a:r>
              <a:rPr lang="zh-TW" altLang="en-US" dirty="0" smtClean="0"/>
              <a:t>能夠節省計算</a:t>
            </a:r>
            <a:r>
              <a:rPr lang="en-US" altLang="zh-TW" dirty="0" smtClean="0"/>
              <a:t>“flux form semi-</a:t>
            </a:r>
            <a:r>
              <a:rPr lang="en-US" altLang="zh-TW" dirty="0" err="1" smtClean="0"/>
              <a:t>Largrangian</a:t>
            </a:r>
            <a:r>
              <a:rPr lang="en-US" altLang="zh-TW" dirty="0" smtClean="0"/>
              <a:t>”</a:t>
            </a:r>
            <a:r>
              <a:rPr lang="zh-TW" altLang="en-US" dirty="0" smtClean="0"/>
              <a:t>延伸的傳輸過程以及在極區對快速波動的傅立葉濾波。</a:t>
            </a:r>
            <a:endParaRPr lang="en-US" altLang="zh-TW" dirty="0" smtClean="0"/>
          </a:p>
          <a:p>
            <a:r>
              <a:rPr lang="zh-TW" altLang="en-US" dirty="0" smtClean="0"/>
              <a:t>進而提升了此模式在大量</a:t>
            </a:r>
            <a:r>
              <a:rPr lang="en-US" altLang="zh-TW" dirty="0" smtClean="0"/>
              <a:t>CPU</a:t>
            </a:r>
            <a:r>
              <a:rPr lang="zh-TW" altLang="en-US" dirty="0" smtClean="0"/>
              <a:t>計算上的可擴展性。</a:t>
            </a:r>
            <a:endParaRPr lang="en-US" altLang="zh-TW"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306114" y="214290"/>
            <a:ext cx="6409158" cy="63412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296" y="142852"/>
            <a:ext cx="2000250" cy="1914525"/>
          </a:xfrm>
          <a:prstGeom prst="rect">
            <a:avLst/>
          </a:prstGeom>
          <a:noFill/>
          <a:ln w="9525">
            <a:noFill/>
            <a:miter lim="800000"/>
            <a:headEnd/>
            <a:tailEnd/>
          </a:ln>
        </p:spPr>
      </p:pic>
      <p:pic>
        <p:nvPicPr>
          <p:cNvPr id="16" name="Picture 7" descr="oro6"/>
          <p:cNvPicPr>
            <a:picLocks noChangeAspect="1" noChangeArrowheads="1"/>
          </p:cNvPicPr>
          <p:nvPr/>
        </p:nvPicPr>
        <p:blipFill>
          <a:blip r:embed="rId3" cstate="print"/>
          <a:srcRect l="10910" t="17258" r="19397" b="15688"/>
          <a:stretch>
            <a:fillRect/>
          </a:stretch>
        </p:blipFill>
        <p:spPr bwMode="auto">
          <a:xfrm>
            <a:off x="1928794" y="1714488"/>
            <a:ext cx="6357982" cy="4726522"/>
          </a:xfrm>
          <a:prstGeom prst="rect">
            <a:avLst/>
          </a:prstGeom>
          <a:noFill/>
          <a:ln w="9525">
            <a:noFill/>
            <a:miter lim="800000"/>
            <a:headEnd/>
            <a:tailEnd/>
          </a:ln>
        </p:spPr>
      </p:pic>
      <p:sp>
        <p:nvSpPr>
          <p:cNvPr id="11" name="向下箭號 10"/>
          <p:cNvSpPr/>
          <p:nvPr/>
        </p:nvSpPr>
        <p:spPr>
          <a:xfrm rot="18744928">
            <a:off x="2354279" y="1878183"/>
            <a:ext cx="584490" cy="91198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5143504" y="2845354"/>
            <a:ext cx="3000396" cy="369332"/>
          </a:xfrm>
          <a:prstGeom prst="rect">
            <a:avLst/>
          </a:prstGeom>
          <a:noFill/>
        </p:spPr>
        <p:txBody>
          <a:bodyPr wrap="square" rtlCol="0">
            <a:spAutoFit/>
          </a:bodyPr>
          <a:lstStyle/>
          <a:p>
            <a:r>
              <a:rPr lang="en-US" altLang="zh-TW" dirty="0" smtClean="0"/>
              <a:t>180</a:t>
            </a:r>
            <a:r>
              <a:rPr lang="zh-TW" altLang="en-US" dirty="0" smtClean="0"/>
              <a:t>個網格間距</a:t>
            </a:r>
            <a:endParaRPr lang="zh-TW" altLang="en-US" dirty="0"/>
          </a:p>
        </p:txBody>
      </p:sp>
      <p:sp>
        <p:nvSpPr>
          <p:cNvPr id="15" name="文字方塊 14"/>
          <p:cNvSpPr txBox="1"/>
          <p:nvPr/>
        </p:nvSpPr>
        <p:spPr>
          <a:xfrm>
            <a:off x="5357818" y="5286388"/>
            <a:ext cx="3286148" cy="646331"/>
          </a:xfrm>
          <a:prstGeom prst="rect">
            <a:avLst/>
          </a:prstGeom>
          <a:noFill/>
        </p:spPr>
        <p:txBody>
          <a:bodyPr wrap="square" rtlCol="0">
            <a:spAutoFit/>
          </a:bodyPr>
          <a:lstStyle/>
          <a:p>
            <a:r>
              <a:rPr lang="en-US" altLang="zh-TW" dirty="0" smtClean="0"/>
              <a:t>180</a:t>
            </a:r>
            <a:r>
              <a:rPr lang="zh-TW" altLang="en-US" dirty="0" smtClean="0"/>
              <a:t>*</a:t>
            </a:r>
            <a:r>
              <a:rPr lang="en-US" altLang="zh-TW" dirty="0" smtClean="0"/>
              <a:t>4=720</a:t>
            </a:r>
          </a:p>
          <a:p>
            <a:r>
              <a:rPr lang="en-US" altLang="zh-TW" dirty="0" smtClean="0"/>
              <a:t>40000km/720~55.56km</a:t>
            </a:r>
            <a:endParaRPr lang="zh-TW" altLang="en-US" dirty="0"/>
          </a:p>
        </p:txBody>
      </p:sp>
      <p:cxnSp>
        <p:nvCxnSpPr>
          <p:cNvPr id="20" name="直線單箭頭接點 19"/>
          <p:cNvCxnSpPr/>
          <p:nvPr/>
        </p:nvCxnSpPr>
        <p:spPr>
          <a:xfrm>
            <a:off x="5143504" y="3286124"/>
            <a:ext cx="1500198"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模式規劃與氣候模擬</a:t>
            </a:r>
            <a:endParaRPr lang="zh-TW" altLang="en-US" dirty="0"/>
          </a:p>
        </p:txBody>
      </p:sp>
      <p:sp>
        <p:nvSpPr>
          <p:cNvPr id="3" name="內容版面配置區 2"/>
          <p:cNvSpPr>
            <a:spLocks noGrp="1"/>
          </p:cNvSpPr>
          <p:nvPr>
            <p:ph idx="1"/>
          </p:nvPr>
        </p:nvSpPr>
        <p:spPr/>
        <p:txBody>
          <a:bodyPr/>
          <a:lstStyle/>
          <a:p>
            <a:r>
              <a:rPr lang="zh-TW" altLang="en-US" dirty="0" smtClean="0"/>
              <a:t>溢入速率的降低能夠得到較好的結果</a:t>
            </a:r>
            <a:r>
              <a:rPr lang="en-US" altLang="zh-TW" dirty="0" smtClean="0"/>
              <a:t>(C90</a:t>
            </a:r>
            <a:r>
              <a:rPr lang="zh-TW" altLang="en-US" dirty="0" smtClean="0"/>
              <a:t>、</a:t>
            </a:r>
            <a:r>
              <a:rPr lang="en-US" altLang="zh-TW" dirty="0" smtClean="0"/>
              <a:t>C48)</a:t>
            </a:r>
            <a:r>
              <a:rPr lang="zh-TW" altLang="en-US" dirty="0" smtClean="0"/>
              <a:t>，可是卻會造成在午後不正常的強降雨。</a:t>
            </a:r>
            <a:endParaRPr lang="zh-TW"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熱帶風暴氣候學、年際變化與長年趨勢</a:t>
            </a:r>
            <a:endParaRPr lang="zh-TW" altLang="en-US" dirty="0"/>
          </a:p>
        </p:txBody>
      </p:sp>
      <p:sp>
        <p:nvSpPr>
          <p:cNvPr id="5" name="內容版面配置區 4"/>
          <p:cNvSpPr>
            <a:spLocks noGrp="1"/>
          </p:cNvSpPr>
          <p:nvPr>
            <p:ph sz="half" idx="2"/>
          </p:nvPr>
        </p:nvSpPr>
        <p:spPr>
          <a:xfrm>
            <a:off x="5214942" y="1643050"/>
            <a:ext cx="3786214" cy="4857784"/>
          </a:xfrm>
        </p:spPr>
        <p:txBody>
          <a:bodyPr/>
          <a:lstStyle/>
          <a:p>
            <a:endParaRPr lang="zh-TW" alt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64237" y="1214423"/>
            <a:ext cx="5079267" cy="5577234"/>
          </a:xfrm>
          <a:prstGeom prst="rect">
            <a:avLst/>
          </a:prstGeom>
          <a:noFill/>
          <a:ln w="9525">
            <a:noFill/>
            <a:miter lim="800000"/>
            <a:headEnd/>
            <a:tailEnd/>
          </a:ln>
        </p:spPr>
      </p:pic>
      <p:sp>
        <p:nvSpPr>
          <p:cNvPr id="6" name="文字方塊 5"/>
          <p:cNvSpPr txBox="1"/>
          <p:nvPr/>
        </p:nvSpPr>
        <p:spPr>
          <a:xfrm>
            <a:off x="3929058" y="1643050"/>
            <a:ext cx="857256" cy="369332"/>
          </a:xfrm>
          <a:prstGeom prst="rect">
            <a:avLst/>
          </a:prstGeom>
          <a:noFill/>
        </p:spPr>
        <p:txBody>
          <a:bodyPr wrap="square" rtlCol="0">
            <a:spAutoFit/>
          </a:bodyPr>
          <a:lstStyle/>
          <a:p>
            <a:r>
              <a:rPr lang="zh-TW" altLang="en-US" dirty="0" smtClean="0">
                <a:solidFill>
                  <a:srgbClr val="FF0000"/>
                </a:solidFill>
              </a:rPr>
              <a:t>← </a:t>
            </a:r>
            <a:r>
              <a:rPr lang="en-US" altLang="zh-TW" dirty="0" smtClean="0">
                <a:solidFill>
                  <a:srgbClr val="FF0000"/>
                </a:solidFill>
              </a:rPr>
              <a:t>Obs.</a:t>
            </a:r>
            <a:endParaRPr lang="zh-TW" altLang="en-US" dirty="0">
              <a:solidFill>
                <a:srgbClr val="FF0000"/>
              </a:solidFill>
            </a:endParaRPr>
          </a:p>
        </p:txBody>
      </p:sp>
      <p:sp>
        <p:nvSpPr>
          <p:cNvPr id="7" name="文字方塊 6"/>
          <p:cNvSpPr txBox="1"/>
          <p:nvPr/>
        </p:nvSpPr>
        <p:spPr>
          <a:xfrm>
            <a:off x="3929058" y="2631040"/>
            <a:ext cx="857256" cy="369332"/>
          </a:xfrm>
          <a:prstGeom prst="rect">
            <a:avLst/>
          </a:prstGeom>
          <a:noFill/>
        </p:spPr>
        <p:txBody>
          <a:bodyPr wrap="square" rtlCol="0">
            <a:spAutoFit/>
          </a:bodyPr>
          <a:lstStyle/>
          <a:p>
            <a:r>
              <a:rPr lang="zh-TW" altLang="en-US" dirty="0" smtClean="0">
                <a:solidFill>
                  <a:srgbClr val="FF0000"/>
                </a:solidFill>
              </a:rPr>
              <a:t>↓ </a:t>
            </a:r>
            <a:r>
              <a:rPr lang="en-US" altLang="zh-TW" dirty="0" smtClean="0">
                <a:solidFill>
                  <a:srgbClr val="FF0000"/>
                </a:solidFill>
              </a:rPr>
              <a:t>Mod.</a:t>
            </a:r>
            <a:endParaRPr lang="zh-TW" altLang="en-US" dirty="0">
              <a:solidFill>
                <a:srgbClr val="FF0000"/>
              </a:solidFill>
            </a:endParaRPr>
          </a:p>
        </p:txBody>
      </p:sp>
      <p:sp>
        <p:nvSpPr>
          <p:cNvPr id="8" name="文字方塊 7"/>
          <p:cNvSpPr txBox="1"/>
          <p:nvPr/>
        </p:nvSpPr>
        <p:spPr>
          <a:xfrm>
            <a:off x="500034" y="2643182"/>
            <a:ext cx="857256" cy="369332"/>
          </a:xfrm>
          <a:prstGeom prst="rect">
            <a:avLst/>
          </a:prstGeom>
          <a:noFill/>
        </p:spPr>
        <p:txBody>
          <a:bodyPr wrap="square" rtlCol="0">
            <a:spAutoFit/>
          </a:bodyPr>
          <a:lstStyle/>
          <a:p>
            <a:r>
              <a:rPr lang="zh-TW" altLang="en-US" dirty="0" smtClean="0">
                <a:solidFill>
                  <a:srgbClr val="FF0000"/>
                </a:solidFill>
              </a:rPr>
              <a:t>↓ </a:t>
            </a:r>
            <a:r>
              <a:rPr lang="en-US" altLang="zh-TW" dirty="0" smtClean="0">
                <a:solidFill>
                  <a:srgbClr val="FF0000"/>
                </a:solidFill>
              </a:rPr>
              <a:t>Mod.</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idx="1"/>
          </p:nvPr>
        </p:nvSpPr>
        <p:spPr/>
        <p:txBody>
          <a:bodyPr/>
          <a:lstStyle/>
          <a:p>
            <a:pPr algn="just"/>
            <a:r>
              <a:rPr lang="zh-TW" altLang="en-US" dirty="0" smtClean="0"/>
              <a:t>在近年其他學者使用全球模式的研究中不論是耦合模式</a:t>
            </a:r>
            <a:r>
              <a:rPr lang="en-US" altLang="zh-TW" dirty="0" smtClean="0"/>
              <a:t>(</a:t>
            </a:r>
            <a:r>
              <a:rPr lang="en-US" altLang="zh-TW" dirty="0" err="1" smtClean="0"/>
              <a:t>Vitart</a:t>
            </a:r>
            <a:r>
              <a:rPr lang="en-US" altLang="zh-TW" dirty="0" smtClean="0"/>
              <a:t>, 2006; </a:t>
            </a:r>
            <a:r>
              <a:rPr lang="en-US" altLang="zh-TW" dirty="0" err="1" smtClean="0"/>
              <a:t>Gualdi</a:t>
            </a:r>
            <a:r>
              <a:rPr lang="en-US" altLang="zh-TW" dirty="0" smtClean="0"/>
              <a:t> et al., 2008)</a:t>
            </a:r>
            <a:r>
              <a:rPr lang="zh-TW" altLang="en-US" dirty="0" smtClean="0"/>
              <a:t>或者大氣模式</a:t>
            </a:r>
            <a:r>
              <a:rPr lang="en-US" altLang="zh-TW" dirty="0" smtClean="0"/>
              <a:t>(</a:t>
            </a:r>
            <a:r>
              <a:rPr lang="en-US" altLang="zh-TW" dirty="0" err="1" smtClean="0"/>
              <a:t>Bengtsson</a:t>
            </a:r>
            <a:r>
              <a:rPr lang="en-US" altLang="zh-TW" dirty="0" smtClean="0"/>
              <a:t> et al., 2007; </a:t>
            </a:r>
            <a:r>
              <a:rPr lang="en-US" altLang="zh-TW" dirty="0" err="1" smtClean="0"/>
              <a:t>Oouchi</a:t>
            </a:r>
            <a:r>
              <a:rPr lang="en-US" altLang="zh-TW" dirty="0" smtClean="0"/>
              <a:t> et al., 2006; </a:t>
            </a:r>
            <a:r>
              <a:rPr lang="en-US" altLang="zh-TW" dirty="0" err="1" smtClean="0"/>
              <a:t>LaRow</a:t>
            </a:r>
            <a:r>
              <a:rPr lang="en-US" altLang="zh-TW" dirty="0" smtClean="0"/>
              <a:t> et al., 2008)</a:t>
            </a:r>
            <a:r>
              <a:rPr lang="zh-TW" altLang="en-US" dirty="0" smtClean="0"/>
              <a:t>都顯示在</a:t>
            </a:r>
            <a:r>
              <a:rPr lang="en-US" altLang="zh-TW" dirty="0" smtClean="0"/>
              <a:t>20~100km</a:t>
            </a:r>
            <a:r>
              <a:rPr lang="zh-TW" altLang="en-US" dirty="0" smtClean="0"/>
              <a:t>網格間距下可以充分的研究風暴的生成與分布。</a:t>
            </a:r>
            <a:endParaRPr lang="en-US" altLang="zh-TW" dirty="0" smtClean="0"/>
          </a:p>
          <a:p>
            <a:pPr algn="just"/>
            <a:r>
              <a:rPr lang="zh-TW" altLang="en-US" dirty="0" smtClean="0"/>
              <a:t>本篇使用由</a:t>
            </a:r>
            <a:r>
              <a:rPr lang="en-US" altLang="zh-TW" dirty="0" smtClean="0"/>
              <a:t>GFDL</a:t>
            </a:r>
            <a:r>
              <a:rPr lang="zh-TW" altLang="en-US" dirty="0" smtClean="0"/>
              <a:t>發展的</a:t>
            </a:r>
            <a:r>
              <a:rPr lang="en-US" altLang="zh-TW" dirty="0" smtClean="0"/>
              <a:t>AM2.1</a:t>
            </a:r>
            <a:r>
              <a:rPr lang="zh-TW" altLang="en-US" dirty="0" smtClean="0"/>
              <a:t>較高解析度版本，網格間距約</a:t>
            </a:r>
            <a:r>
              <a:rPr lang="en-US" altLang="zh-TW" dirty="0" smtClean="0"/>
              <a:t>50km</a:t>
            </a:r>
            <a:r>
              <a:rPr lang="zh-TW" altLang="en-US" dirty="0" smtClean="0"/>
              <a:t>的全球模式</a:t>
            </a:r>
            <a:r>
              <a:rPr lang="en-US" altLang="zh-TW" dirty="0" smtClean="0"/>
              <a:t>(HIRAM2.1)</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A1B</a:t>
            </a:r>
            <a:r>
              <a:rPr lang="zh-TW" altLang="en-US" dirty="0" smtClean="0"/>
              <a:t>情境</a:t>
            </a:r>
            <a:endParaRPr lang="zh-TW" altLang="en-US" dirty="0"/>
          </a:p>
        </p:txBody>
      </p:sp>
      <p:sp>
        <p:nvSpPr>
          <p:cNvPr id="3" name="內容版面配置區 2"/>
          <p:cNvSpPr>
            <a:spLocks noGrp="1"/>
          </p:cNvSpPr>
          <p:nvPr>
            <p:ph sz="half" idx="1"/>
          </p:nvPr>
        </p:nvSpPr>
        <p:spPr>
          <a:xfrm>
            <a:off x="357158" y="1600200"/>
            <a:ext cx="8572560" cy="4525963"/>
          </a:xfrm>
        </p:spPr>
        <p:txBody>
          <a:bodyPr>
            <a:normAutofit fontScale="92500" lnSpcReduction="10000"/>
          </a:bodyPr>
          <a:lstStyle/>
          <a:p>
            <a:r>
              <a:rPr lang="zh-TW" altLang="en-US" dirty="0" smtClean="0">
                <a:latin typeface="標楷體" pitchFamily="-28" charset="-120"/>
                <a:ea typeface="標楷體" pitchFamily="-28" charset="-120"/>
              </a:rPr>
              <a:t>全球經濟大幅成長，市場經濟導向，窮國與富國之間的差距消失，人類大幅投資教育與提高生活水準，科技的成長與資訊流通順暢，再生能源與石化燃料並用，土地使用變遷速度適中。</a:t>
            </a:r>
            <a:endParaRPr lang="en-US" altLang="zh-TW" dirty="0" smtClean="0">
              <a:latin typeface="標楷體" pitchFamily="-28" charset="-120"/>
              <a:ea typeface="標楷體" pitchFamily="-28" charset="-120"/>
            </a:endParaRPr>
          </a:p>
          <a:p>
            <a:r>
              <a:rPr lang="en-US" altLang="zh-TW" dirty="0" smtClean="0"/>
              <a:t>The A1 storyline and scenario family describes a future world of very rapid economic growth, global population that peaks in mid-century and declines thereafter, and the rapid introduction of new and more efficient technologies. Major underlying themes are convergence among regions, capacity building and increased cultural and social interactions, with a substantial reduction in regional differences in per capita income.</a:t>
            </a:r>
            <a:endParaRPr lang="zh-TW"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2"/>
          <p:cNvSpPr txBox="1">
            <a:spLocks noChangeArrowheads="1"/>
          </p:cNvSpPr>
          <p:nvPr/>
        </p:nvSpPr>
        <p:spPr bwMode="auto">
          <a:xfrm>
            <a:off x="152400" y="0"/>
            <a:ext cx="8839200" cy="1465263"/>
          </a:xfrm>
          <a:prstGeom prst="rect">
            <a:avLst/>
          </a:prstGeom>
          <a:noFill/>
          <a:ln w="9525">
            <a:noFill/>
            <a:miter lim="800000"/>
            <a:headEnd/>
            <a:tailEnd/>
          </a:ln>
        </p:spPr>
        <p:txBody>
          <a:bodyPr>
            <a:spAutoFit/>
          </a:bodyPr>
          <a:lstStyle/>
          <a:p>
            <a:pPr algn="ctr">
              <a:spcBef>
                <a:spcPct val="50000"/>
              </a:spcBef>
            </a:pPr>
            <a:r>
              <a:rPr lang="en-US" sz="3600" dirty="0">
                <a:solidFill>
                  <a:srgbClr val="FF0000"/>
                </a:solidFill>
              </a:rPr>
              <a:t>Summary</a:t>
            </a:r>
          </a:p>
          <a:p>
            <a:pPr algn="ctr">
              <a:spcBef>
                <a:spcPct val="50000"/>
              </a:spcBef>
            </a:pPr>
            <a:r>
              <a:rPr lang="en-US" sz="3600" dirty="0">
                <a:solidFill>
                  <a:srgbClr val="FF0000"/>
                </a:solidFill>
              </a:rPr>
              <a:t>Main attributes of the FV dynamical core:</a:t>
            </a:r>
          </a:p>
        </p:txBody>
      </p:sp>
      <p:sp>
        <p:nvSpPr>
          <p:cNvPr id="116738" name="Text Box 3"/>
          <p:cNvSpPr txBox="1">
            <a:spLocks noChangeArrowheads="1"/>
          </p:cNvSpPr>
          <p:nvPr/>
        </p:nvSpPr>
        <p:spPr bwMode="auto">
          <a:xfrm>
            <a:off x="457200" y="1676400"/>
            <a:ext cx="8077200" cy="2781300"/>
          </a:xfrm>
          <a:prstGeom prst="rect">
            <a:avLst/>
          </a:prstGeom>
          <a:noFill/>
          <a:ln w="9525">
            <a:noFill/>
            <a:miter lim="800000"/>
            <a:headEnd/>
            <a:tailEnd/>
          </a:ln>
        </p:spPr>
        <p:txBody>
          <a:bodyPr>
            <a:spAutoFit/>
          </a:bodyPr>
          <a:lstStyle/>
          <a:p>
            <a:pPr marL="609600" indent="-609600">
              <a:spcBef>
                <a:spcPct val="50000"/>
              </a:spcBef>
              <a:buFontTx/>
              <a:buAutoNum type="romanUcPeriod"/>
            </a:pPr>
            <a:r>
              <a:rPr lang="en-US" sz="1600" dirty="0"/>
              <a:t>Conservative, monotonic  transport for all prognostic variables</a:t>
            </a:r>
          </a:p>
          <a:p>
            <a:pPr marL="609600" indent="-609600">
              <a:spcBef>
                <a:spcPct val="50000"/>
              </a:spcBef>
              <a:buFontTx/>
              <a:buAutoNum type="romanUcPeriod"/>
            </a:pPr>
            <a:r>
              <a:rPr lang="en-US" sz="1600" dirty="0"/>
              <a:t>Consistent transport of air mass and absolute </a:t>
            </a:r>
            <a:r>
              <a:rPr lang="en-US" sz="1600" dirty="0" err="1"/>
              <a:t>vorticity</a:t>
            </a:r>
            <a:r>
              <a:rPr lang="en-US" sz="1600" dirty="0"/>
              <a:t>, leading to  a superior transport of the potential </a:t>
            </a:r>
            <a:r>
              <a:rPr lang="en-US" sz="1600" dirty="0" err="1"/>
              <a:t>vorticity</a:t>
            </a:r>
            <a:r>
              <a:rPr lang="en-US" sz="1600" dirty="0"/>
              <a:t> .</a:t>
            </a:r>
          </a:p>
          <a:p>
            <a:pPr marL="609600" indent="-609600">
              <a:spcBef>
                <a:spcPct val="50000"/>
              </a:spcBef>
              <a:buFontTx/>
              <a:buAutoNum type="romanUcPeriod"/>
            </a:pPr>
            <a:r>
              <a:rPr lang="en-US" sz="1600" dirty="0"/>
              <a:t>Finite-volume integration of the pressure gradient forces to more accurately handle steep terrains.</a:t>
            </a:r>
          </a:p>
          <a:p>
            <a:pPr marL="609600" indent="-609600">
              <a:spcBef>
                <a:spcPct val="50000"/>
              </a:spcBef>
              <a:buFontTx/>
              <a:buAutoNum type="romanUcPeriod"/>
            </a:pPr>
            <a:r>
              <a:rPr lang="en-US" sz="1600" dirty="0"/>
              <a:t>“V</a:t>
            </a:r>
            <a:r>
              <a:rPr lang="en-US" sz="1600" i="1" dirty="0"/>
              <a:t>ertically </a:t>
            </a:r>
            <a:r>
              <a:rPr lang="en-US" sz="1600" i="1" dirty="0" err="1"/>
              <a:t>Lagrangian</a:t>
            </a:r>
            <a:r>
              <a:rPr lang="en-US" sz="1600" dirty="0"/>
              <a:t>” control-volume </a:t>
            </a:r>
            <a:r>
              <a:rPr lang="en-US" sz="1600" dirty="0" err="1"/>
              <a:t>discretization</a:t>
            </a:r>
            <a:r>
              <a:rPr lang="en-US" sz="1600" dirty="0"/>
              <a:t> (</a:t>
            </a:r>
            <a:r>
              <a:rPr lang="en-US" sz="1600" i="1" dirty="0"/>
              <a:t>Lin 2004, MWR</a:t>
            </a:r>
            <a:r>
              <a:rPr lang="en-US" sz="1600" dirty="0"/>
              <a:t>) with mass, momentum, and total energy conserving re-mapping algorithm.</a:t>
            </a:r>
          </a:p>
          <a:p>
            <a:pPr marL="609600" indent="-609600">
              <a:spcBef>
                <a:spcPct val="50000"/>
              </a:spcBef>
              <a:buFontTx/>
              <a:buAutoNum type="romanUcPeriod"/>
            </a:pPr>
            <a:r>
              <a:rPr lang="en-US" sz="1600" dirty="0"/>
              <a:t>An extended </a:t>
            </a:r>
            <a:r>
              <a:rPr lang="en-US" sz="1600" dirty="0" err="1"/>
              <a:t>Lagrangian</a:t>
            </a:r>
            <a:r>
              <a:rPr lang="en-US" sz="1600" dirty="0"/>
              <a:t> Riemann Solver for vertically propagating </a:t>
            </a:r>
            <a:r>
              <a:rPr lang="en-US" sz="1600" dirty="0" err="1"/>
              <a:t>soundwaves</a:t>
            </a:r>
            <a:r>
              <a:rPr lang="en-US" sz="1600" dirty="0"/>
              <a:t> (</a:t>
            </a:r>
            <a:r>
              <a:rPr lang="en-US" sz="1600" i="1" dirty="0"/>
              <a:t>Lin 2009? under revision</a:t>
            </a:r>
            <a:r>
              <a:rPr lang="en-US" sz="1600" dirty="0"/>
              <a:t>)</a:t>
            </a:r>
          </a:p>
        </p:txBody>
      </p:sp>
      <p:sp>
        <p:nvSpPr>
          <p:cNvPr id="116739" name="Text Box 4"/>
          <p:cNvSpPr txBox="1">
            <a:spLocks noChangeArrowheads="1"/>
          </p:cNvSpPr>
          <p:nvPr/>
        </p:nvSpPr>
        <p:spPr bwMode="auto">
          <a:xfrm>
            <a:off x="381000" y="4953000"/>
            <a:ext cx="8305800" cy="1739900"/>
          </a:xfrm>
          <a:prstGeom prst="rect">
            <a:avLst/>
          </a:prstGeom>
          <a:noFill/>
          <a:ln w="9525">
            <a:noFill/>
            <a:miter lim="800000"/>
            <a:headEnd/>
            <a:tailEnd/>
          </a:ln>
        </p:spPr>
        <p:txBody>
          <a:bodyPr>
            <a:spAutoFit/>
          </a:bodyPr>
          <a:lstStyle/>
          <a:p>
            <a:pPr marL="342900" indent="-342900">
              <a:spcBef>
                <a:spcPct val="50000"/>
              </a:spcBef>
            </a:pPr>
            <a:r>
              <a:rPr lang="en-US" sz="1800" dirty="0">
                <a:solidFill>
                  <a:srgbClr val="000066"/>
                </a:solidFill>
                <a:latin typeface="Arial" charset="0"/>
              </a:rPr>
              <a:t>These algorithms are documented in 5 publications</a:t>
            </a:r>
            <a:r>
              <a:rPr lang="en-US" sz="1800" b="1" dirty="0">
                <a:solidFill>
                  <a:srgbClr val="000066"/>
                </a:solidFill>
                <a:latin typeface="Arial" charset="0"/>
              </a:rPr>
              <a:t>:</a:t>
            </a:r>
          </a:p>
          <a:p>
            <a:pPr marL="342900" indent="-342900">
              <a:spcBef>
                <a:spcPct val="50000"/>
              </a:spcBef>
              <a:buFontTx/>
              <a:buAutoNum type="arabicPeriod"/>
            </a:pPr>
            <a:r>
              <a:rPr lang="en-US" sz="1200" i="1" dirty="0">
                <a:latin typeface="Arial" charset="0"/>
              </a:rPr>
              <a:t>Lin and Rood 1996, MWR</a:t>
            </a:r>
          </a:p>
          <a:p>
            <a:pPr marL="342900" indent="-342900">
              <a:spcBef>
                <a:spcPct val="50000"/>
              </a:spcBef>
              <a:buFontTx/>
              <a:buAutoNum type="arabicPeriod"/>
            </a:pPr>
            <a:r>
              <a:rPr lang="en-US" sz="1200" i="1" dirty="0">
                <a:latin typeface="Arial" charset="0"/>
              </a:rPr>
              <a:t>Lin and Rood 1997, QJ</a:t>
            </a:r>
          </a:p>
          <a:p>
            <a:pPr marL="342900" indent="-342900">
              <a:spcBef>
                <a:spcPct val="50000"/>
              </a:spcBef>
              <a:buFontTx/>
              <a:buAutoNum type="arabicPeriod"/>
            </a:pPr>
            <a:r>
              <a:rPr lang="en-US" sz="1200" i="1" dirty="0">
                <a:latin typeface="Arial" charset="0"/>
              </a:rPr>
              <a:t>Lin 1997, QJ</a:t>
            </a:r>
          </a:p>
          <a:p>
            <a:pPr marL="342900" indent="-342900">
              <a:spcBef>
                <a:spcPct val="50000"/>
              </a:spcBef>
              <a:buFontTx/>
              <a:buAutoNum type="arabicPeriod"/>
            </a:pPr>
            <a:r>
              <a:rPr lang="en-US" sz="1200" i="1" dirty="0">
                <a:latin typeface="Arial" charset="0"/>
              </a:rPr>
              <a:t>Lin 2004, MWR</a:t>
            </a:r>
          </a:p>
          <a:p>
            <a:pPr marL="342900" indent="-342900">
              <a:spcBef>
                <a:spcPct val="50000"/>
              </a:spcBef>
              <a:buFontTx/>
              <a:buAutoNum type="arabicPeriod"/>
            </a:pPr>
            <a:r>
              <a:rPr lang="en-US" sz="1200" i="1" dirty="0">
                <a:latin typeface="Arial" charset="0"/>
              </a:rPr>
              <a:t>Putman and Lin 2007, JCP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idx="1"/>
          </p:nvPr>
        </p:nvSpPr>
        <p:spPr/>
        <p:txBody>
          <a:bodyPr/>
          <a:lstStyle/>
          <a:p>
            <a:r>
              <a:rPr lang="zh-TW" altLang="en-US" dirty="0" smtClean="0"/>
              <a:t>作者們除了使用</a:t>
            </a:r>
            <a:r>
              <a:rPr lang="en-US" altLang="zh-TW" dirty="0" smtClean="0"/>
              <a:t>1981~2005</a:t>
            </a:r>
            <a:r>
              <a:rPr lang="zh-TW" altLang="en-US" dirty="0" smtClean="0"/>
              <a:t>的海溫觀測資料進行模式的模擬外，也使用了在</a:t>
            </a:r>
            <a:r>
              <a:rPr lang="en-US" altLang="zh-TW" dirty="0" smtClean="0"/>
              <a:t>IPCC</a:t>
            </a:r>
            <a:r>
              <a:rPr lang="zh-TW" altLang="en-US" dirty="0" smtClean="0"/>
              <a:t> </a:t>
            </a:r>
            <a:r>
              <a:rPr lang="en-US" altLang="zh-TW" dirty="0" smtClean="0"/>
              <a:t>A1B</a:t>
            </a:r>
            <a:r>
              <a:rPr lang="zh-TW" altLang="en-US" dirty="0" smtClean="0"/>
              <a:t>情境下模擬出來的海溫資料進行敏感度測試。</a:t>
            </a:r>
            <a:endParaRPr lang="en-US" altLang="zh-TW" dirty="0" smtClean="0"/>
          </a:p>
          <a:p>
            <a:r>
              <a:rPr lang="zh-TW" altLang="en-US" dirty="0" smtClean="0"/>
              <a:t>使用固定的海溫觀測資料做為下邊界條件，</a:t>
            </a:r>
            <a:r>
              <a:rPr lang="zh-TW" altLang="en-US" dirty="0" smtClean="0"/>
              <a:t>對於熱帶風暴在強度及結構上的</a:t>
            </a:r>
            <a:r>
              <a:rPr lang="zh-TW" altLang="en-US" dirty="0" smtClean="0"/>
              <a:t>模擬有明顯的不足，因此作者們認為未耦合模式</a:t>
            </a:r>
            <a:r>
              <a:rPr lang="zh-TW" altLang="en-US" dirty="0" smtClean="0"/>
              <a:t>的模擬結果主要要看年</a:t>
            </a:r>
            <a:r>
              <a:rPr lang="zh-TW" altLang="en-US" dirty="0" smtClean="0"/>
              <a:t>際變化與</a:t>
            </a:r>
            <a:r>
              <a:rPr lang="zh-TW" altLang="en-US" dirty="0" smtClean="0"/>
              <a:t>趨勢。</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模式架構與氣候模擬</a:t>
            </a:r>
            <a:endParaRPr lang="zh-TW" altLang="en-US" dirty="0"/>
          </a:p>
        </p:txBody>
      </p:sp>
      <p:sp>
        <p:nvSpPr>
          <p:cNvPr id="6" name="內容版面配置區 5"/>
          <p:cNvSpPr>
            <a:spLocks noGrp="1"/>
          </p:cNvSpPr>
          <p:nvPr>
            <p:ph sz="half" idx="1"/>
          </p:nvPr>
        </p:nvSpPr>
        <p:spPr>
          <a:xfrm>
            <a:off x="457200" y="1600200"/>
            <a:ext cx="8186766" cy="4614881"/>
          </a:xfrm>
        </p:spPr>
        <p:txBody>
          <a:bodyPr>
            <a:normAutofit/>
          </a:bodyPr>
          <a:lstStyle/>
          <a:p>
            <a:r>
              <a:rPr lang="zh-TW" altLang="en-US" dirty="0" smtClean="0"/>
              <a:t>模式：</a:t>
            </a:r>
            <a:r>
              <a:rPr lang="en-US" altLang="zh-TW" dirty="0" smtClean="0"/>
              <a:t>C180HIRAM2.1</a:t>
            </a:r>
          </a:p>
          <a:p>
            <a:r>
              <a:rPr lang="zh-TW" altLang="en-US" dirty="0" smtClean="0"/>
              <a:t>網格間距：</a:t>
            </a:r>
            <a:r>
              <a:rPr lang="zh-TW" altLang="en-US" dirty="0" smtClean="0"/>
              <a:t>約</a:t>
            </a:r>
            <a:r>
              <a:rPr lang="en-US" altLang="zh-TW" dirty="0" smtClean="0"/>
              <a:t>50km(43.5km~61.6km)</a:t>
            </a:r>
          </a:p>
          <a:p>
            <a:r>
              <a:rPr lang="zh-TW" altLang="en-US" dirty="0" smtClean="0"/>
              <a:t>垂直分</a:t>
            </a:r>
            <a:r>
              <a:rPr lang="zh-TW" altLang="en-US" dirty="0" smtClean="0"/>
              <a:t>層：</a:t>
            </a:r>
            <a:r>
              <a:rPr lang="en-US" altLang="zh-TW" dirty="0" smtClean="0"/>
              <a:t>32</a:t>
            </a:r>
          </a:p>
          <a:p>
            <a:r>
              <a:rPr lang="zh-TW" altLang="en-US" dirty="0" smtClean="0"/>
              <a:t>積雲</a:t>
            </a:r>
            <a:r>
              <a:rPr lang="zh-TW" altLang="en-US" dirty="0" smtClean="0"/>
              <a:t>參數化：</a:t>
            </a:r>
            <a:r>
              <a:rPr lang="en-US" altLang="zh-TW" dirty="0" smtClean="0"/>
              <a:t>Parameterization of shallow convection by </a:t>
            </a:r>
            <a:r>
              <a:rPr lang="en-US" altLang="zh-TW" dirty="0" err="1" smtClean="0"/>
              <a:t>Bretherton</a:t>
            </a:r>
            <a:r>
              <a:rPr lang="en-US" altLang="zh-TW" dirty="0" smtClean="0"/>
              <a:t> et al.(2004</a:t>
            </a:r>
            <a:r>
              <a:rPr lang="en-US" altLang="zh-TW" dirty="0" smtClean="0"/>
              <a:t>)</a:t>
            </a:r>
          </a:p>
          <a:p>
            <a:r>
              <a:rPr lang="zh-TW" altLang="en-US" dirty="0" smtClean="0"/>
              <a:t>地表通量、邊界層、地表、重力波</a:t>
            </a:r>
            <a:r>
              <a:rPr lang="zh-TW" altLang="en-US" dirty="0" smtClean="0"/>
              <a:t>、雲</a:t>
            </a:r>
            <a:r>
              <a:rPr lang="zh-TW" altLang="en-US" dirty="0" smtClean="0"/>
              <a:t>微物理以及輻射傳送等模組皆與</a:t>
            </a:r>
            <a:r>
              <a:rPr lang="en-US" altLang="zh-TW" dirty="0" smtClean="0"/>
              <a:t>AM2.1</a:t>
            </a:r>
            <a:r>
              <a:rPr lang="zh-TW" altLang="en-US" dirty="0" smtClean="0"/>
              <a:t>相同</a:t>
            </a:r>
            <a:r>
              <a:rPr lang="zh-TW" altLang="en-US" dirty="0" smtClean="0"/>
              <a:t>，未做更動</a:t>
            </a:r>
            <a:r>
              <a:rPr lang="zh-TW" altLang="en-US" dirty="0" smtClean="0"/>
              <a:t>。</a:t>
            </a:r>
            <a:endParaRPr lang="en-US" altLang="zh-TW"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448" y="274638"/>
            <a:ext cx="1114404" cy="6154758"/>
          </a:xfrm>
        </p:spPr>
        <p:txBody>
          <a:bodyPr>
            <a:normAutofit/>
          </a:bodyPr>
          <a:lstStyle/>
          <a:p>
            <a:r>
              <a:rPr lang="zh-TW" altLang="en-US" dirty="0" smtClean="0"/>
              <a:t>模式架構與氣候模擬</a:t>
            </a:r>
            <a:endParaRPr lang="zh-TW" alt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214414" y="71414"/>
            <a:ext cx="6589390" cy="6572296"/>
          </a:xfrm>
          <a:prstGeom prst="rect">
            <a:avLst/>
          </a:prstGeom>
          <a:noFill/>
          <a:ln w="9525">
            <a:noFill/>
            <a:miter lim="800000"/>
            <a:headEnd/>
            <a:tailEnd/>
          </a:ln>
        </p:spPr>
      </p:pic>
      <p:sp>
        <p:nvSpPr>
          <p:cNvPr id="5" name="文字方塊 4"/>
          <p:cNvSpPr txBox="1"/>
          <p:nvPr/>
        </p:nvSpPr>
        <p:spPr>
          <a:xfrm>
            <a:off x="7786710" y="214290"/>
            <a:ext cx="1500198" cy="2031325"/>
          </a:xfrm>
          <a:prstGeom prst="rect">
            <a:avLst/>
          </a:prstGeom>
          <a:noFill/>
        </p:spPr>
        <p:txBody>
          <a:bodyPr wrap="square" rtlCol="0">
            <a:spAutoFit/>
          </a:bodyPr>
          <a:lstStyle/>
          <a:p>
            <a:r>
              <a:rPr lang="zh-TW" altLang="en-US" dirty="0" smtClean="0"/>
              <a:t>降雨量</a:t>
            </a:r>
            <a:endParaRPr lang="en-US" altLang="zh-TW" dirty="0" smtClean="0"/>
          </a:p>
          <a:p>
            <a:r>
              <a:rPr lang="zh-TW" altLang="en-US" dirty="0" smtClean="0"/>
              <a:t>單位</a:t>
            </a:r>
            <a:r>
              <a:rPr lang="en-US" altLang="zh-TW" dirty="0" smtClean="0"/>
              <a:t>: </a:t>
            </a:r>
            <a:r>
              <a:rPr lang="en-US" altLang="zh-TW" dirty="0" smtClean="0">
                <a:solidFill>
                  <a:srgbClr val="FF0000"/>
                </a:solidFill>
              </a:rPr>
              <a:t>mm/day</a:t>
            </a:r>
          </a:p>
          <a:p>
            <a:endParaRPr lang="en-US" altLang="zh-TW" dirty="0" smtClean="0">
              <a:solidFill>
                <a:srgbClr val="FF0000"/>
              </a:solidFill>
            </a:endParaRPr>
          </a:p>
          <a:p>
            <a:r>
              <a:rPr lang="el-GR" altLang="zh-TW" dirty="0" smtClean="0">
                <a:latin typeface="Calibri"/>
              </a:rPr>
              <a:t>α</a:t>
            </a:r>
            <a:r>
              <a:rPr lang="en-US" altLang="zh-TW" dirty="0" smtClean="0">
                <a:solidFill>
                  <a:srgbClr val="FF0000"/>
                </a:solidFill>
                <a:latin typeface="Calibri"/>
              </a:rPr>
              <a:t>=land to ocean lateral mixing rate</a:t>
            </a:r>
            <a:endParaRPr lang="zh-TW" altLang="en-US" dirty="0">
              <a:solidFill>
                <a:srgbClr val="FF0000"/>
              </a:solidFill>
            </a:endParaRPr>
          </a:p>
        </p:txBody>
      </p:sp>
      <p:sp>
        <p:nvSpPr>
          <p:cNvPr id="6" name="文字方塊 5"/>
          <p:cNvSpPr txBox="1"/>
          <p:nvPr/>
        </p:nvSpPr>
        <p:spPr>
          <a:xfrm>
            <a:off x="3000364" y="2214554"/>
            <a:ext cx="1071570" cy="369332"/>
          </a:xfrm>
          <a:prstGeom prst="rect">
            <a:avLst/>
          </a:prstGeom>
          <a:noFill/>
        </p:spPr>
        <p:txBody>
          <a:bodyPr wrap="square" rtlCol="0">
            <a:spAutoFit/>
          </a:bodyPr>
          <a:lstStyle/>
          <a:p>
            <a:r>
              <a:rPr lang="en-US" altLang="zh-TW" dirty="0" smtClean="0">
                <a:solidFill>
                  <a:srgbClr val="FF0000"/>
                </a:solidFill>
              </a:rPr>
              <a:t>~100km</a:t>
            </a:r>
          </a:p>
        </p:txBody>
      </p:sp>
      <p:sp>
        <p:nvSpPr>
          <p:cNvPr id="7" name="文字方塊 6"/>
          <p:cNvSpPr txBox="1"/>
          <p:nvPr/>
        </p:nvSpPr>
        <p:spPr>
          <a:xfrm>
            <a:off x="3000364" y="-24"/>
            <a:ext cx="1071570" cy="369332"/>
          </a:xfrm>
          <a:prstGeom prst="rect">
            <a:avLst/>
          </a:prstGeom>
          <a:noFill/>
        </p:spPr>
        <p:txBody>
          <a:bodyPr wrap="square" rtlCol="0">
            <a:spAutoFit/>
          </a:bodyPr>
          <a:lstStyle/>
          <a:p>
            <a:r>
              <a:rPr lang="en-US" altLang="zh-TW" dirty="0" smtClean="0">
                <a:solidFill>
                  <a:srgbClr val="FF0000"/>
                </a:solidFill>
              </a:rPr>
              <a:t>~190km</a:t>
            </a:r>
          </a:p>
        </p:txBody>
      </p:sp>
      <p:sp>
        <p:nvSpPr>
          <p:cNvPr id="8" name="文字方塊 7"/>
          <p:cNvSpPr txBox="1"/>
          <p:nvPr/>
        </p:nvSpPr>
        <p:spPr>
          <a:xfrm>
            <a:off x="3071802" y="4488428"/>
            <a:ext cx="1071570" cy="369332"/>
          </a:xfrm>
          <a:prstGeom prst="rect">
            <a:avLst/>
          </a:prstGeom>
          <a:noFill/>
        </p:spPr>
        <p:txBody>
          <a:bodyPr wrap="square" rtlCol="0">
            <a:spAutoFit/>
          </a:bodyPr>
          <a:lstStyle/>
          <a:p>
            <a:r>
              <a:rPr lang="en-US" altLang="zh-TW" dirty="0" smtClean="0">
                <a:solidFill>
                  <a:srgbClr val="FF0000"/>
                </a:solidFill>
              </a:rPr>
              <a:t>~50km</a:t>
            </a:r>
          </a:p>
        </p:txBody>
      </p:sp>
      <p:sp>
        <p:nvSpPr>
          <p:cNvPr id="9" name="文字方塊 8"/>
          <p:cNvSpPr txBox="1"/>
          <p:nvPr/>
        </p:nvSpPr>
        <p:spPr>
          <a:xfrm>
            <a:off x="6429388" y="4488428"/>
            <a:ext cx="714380" cy="369332"/>
          </a:xfrm>
          <a:prstGeom prst="rect">
            <a:avLst/>
          </a:prstGeom>
          <a:noFill/>
        </p:spPr>
        <p:txBody>
          <a:bodyPr wrap="square" rtlCol="0">
            <a:spAutoFit/>
          </a:bodyPr>
          <a:lstStyle/>
          <a:p>
            <a:r>
              <a:rPr lang="en-US" altLang="zh-TW" dirty="0" smtClean="0">
                <a:solidFill>
                  <a:srgbClr val="FF0000"/>
                </a:solidFill>
              </a:rPr>
              <a:t>Obs.</a:t>
            </a:r>
          </a:p>
        </p:txBody>
      </p:sp>
      <p:sp>
        <p:nvSpPr>
          <p:cNvPr id="10" name="文字方塊 9"/>
          <p:cNvSpPr txBox="1"/>
          <p:nvPr/>
        </p:nvSpPr>
        <p:spPr>
          <a:xfrm>
            <a:off x="6500826" y="2214554"/>
            <a:ext cx="1071570" cy="369332"/>
          </a:xfrm>
          <a:prstGeom prst="rect">
            <a:avLst/>
          </a:prstGeom>
          <a:noFill/>
        </p:spPr>
        <p:txBody>
          <a:bodyPr wrap="square" rtlCol="0">
            <a:spAutoFit/>
          </a:bodyPr>
          <a:lstStyle/>
          <a:p>
            <a:r>
              <a:rPr lang="en-US" altLang="zh-TW" dirty="0" smtClean="0">
                <a:solidFill>
                  <a:srgbClr val="FF0000"/>
                </a:solidFill>
              </a:rPr>
              <a:t>~100km</a:t>
            </a:r>
          </a:p>
        </p:txBody>
      </p:sp>
      <p:sp>
        <p:nvSpPr>
          <p:cNvPr id="11" name="文字方塊 10"/>
          <p:cNvSpPr txBox="1"/>
          <p:nvPr/>
        </p:nvSpPr>
        <p:spPr>
          <a:xfrm>
            <a:off x="6500826" y="-12166"/>
            <a:ext cx="1071570" cy="369332"/>
          </a:xfrm>
          <a:prstGeom prst="rect">
            <a:avLst/>
          </a:prstGeom>
          <a:noFill/>
        </p:spPr>
        <p:txBody>
          <a:bodyPr wrap="square" rtlCol="0">
            <a:spAutoFit/>
          </a:bodyPr>
          <a:lstStyle/>
          <a:p>
            <a:r>
              <a:rPr lang="en-US" altLang="zh-TW" dirty="0" smtClean="0">
                <a:solidFill>
                  <a:srgbClr val="FF0000"/>
                </a:solidFill>
              </a:rPr>
              <a:t>~190km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模式架構與氣候模擬</a:t>
            </a:r>
            <a:endParaRPr lang="zh-TW" altLang="en-US" dirty="0"/>
          </a:p>
        </p:txBody>
      </p:sp>
      <p:sp>
        <p:nvSpPr>
          <p:cNvPr id="5" name="內容版面配置區 4"/>
          <p:cNvSpPr>
            <a:spLocks noGrp="1"/>
          </p:cNvSpPr>
          <p:nvPr>
            <p:ph sz="half" idx="2"/>
          </p:nvPr>
        </p:nvSpPr>
        <p:spPr>
          <a:xfrm>
            <a:off x="6286512" y="1428736"/>
            <a:ext cx="2857488" cy="5429264"/>
          </a:xfrm>
        </p:spPr>
        <p:txBody>
          <a:bodyPr/>
          <a:lstStyle/>
          <a:p>
            <a:pPr algn="just"/>
            <a:r>
              <a:rPr lang="en-US" altLang="zh-TW" dirty="0" smtClean="0"/>
              <a:t>AM2.1</a:t>
            </a:r>
            <a:r>
              <a:rPr lang="zh-TW" altLang="en-US" dirty="0" smtClean="0"/>
              <a:t>系列模式模擬的結果較好，並且解析度提升也有較好的結果。</a:t>
            </a:r>
            <a:endParaRPr lang="en-US" altLang="zh-TW" dirty="0" smtClean="0"/>
          </a:p>
          <a:p>
            <a:pPr algn="just"/>
            <a:r>
              <a:rPr lang="zh-TW" altLang="en-US" dirty="0" smtClean="0"/>
              <a:t>特別在熱帶地區可以看見</a:t>
            </a:r>
            <a:r>
              <a:rPr lang="en-US" altLang="zh-TW" dirty="0" smtClean="0"/>
              <a:t>C180</a:t>
            </a:r>
            <a:r>
              <a:rPr lang="zh-TW" altLang="en-US" dirty="0" smtClean="0"/>
              <a:t>的表現更優於</a:t>
            </a:r>
            <a:r>
              <a:rPr lang="en-US" altLang="zh-TW" dirty="0" smtClean="0"/>
              <a:t>C90</a:t>
            </a:r>
            <a:r>
              <a:rPr lang="zh-TW" altLang="en-US" dirty="0" smtClean="0"/>
              <a:t>。</a:t>
            </a:r>
            <a:endParaRPr lang="zh-TW" altLang="en-US" dirty="0"/>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0" y="1418808"/>
            <a:ext cx="6286544" cy="5439192"/>
          </a:xfrm>
          <a:prstGeom prst="rect">
            <a:avLst/>
          </a:prstGeom>
          <a:noFill/>
          <a:ln w="9525">
            <a:noFill/>
            <a:miter lim="800000"/>
            <a:headEnd/>
            <a:tailEnd/>
          </a:ln>
        </p:spPr>
      </p:pic>
      <p:sp>
        <p:nvSpPr>
          <p:cNvPr id="7" name="文字方塊 6"/>
          <p:cNvSpPr txBox="1"/>
          <p:nvPr/>
        </p:nvSpPr>
        <p:spPr>
          <a:xfrm>
            <a:off x="2143108" y="1345156"/>
            <a:ext cx="642942" cy="369332"/>
          </a:xfrm>
          <a:prstGeom prst="rect">
            <a:avLst/>
          </a:prstGeom>
          <a:noFill/>
        </p:spPr>
        <p:txBody>
          <a:bodyPr wrap="square" rtlCol="0">
            <a:spAutoFit/>
          </a:bodyPr>
          <a:lstStyle/>
          <a:p>
            <a:r>
              <a:rPr lang="zh-TW" altLang="en-US" dirty="0" smtClean="0">
                <a:solidFill>
                  <a:srgbClr val="FF0000"/>
                </a:solidFill>
              </a:rPr>
              <a:t>雨量</a:t>
            </a:r>
            <a:endParaRPr lang="zh-TW" altLang="en-US" dirty="0">
              <a:solidFill>
                <a:srgbClr val="FF0000"/>
              </a:solidFill>
            </a:endParaRPr>
          </a:p>
        </p:txBody>
      </p:sp>
      <p:sp>
        <p:nvSpPr>
          <p:cNvPr id="8" name="文字方塊 7"/>
          <p:cNvSpPr txBox="1"/>
          <p:nvPr/>
        </p:nvSpPr>
        <p:spPr>
          <a:xfrm>
            <a:off x="5214942" y="1345156"/>
            <a:ext cx="1143008" cy="369332"/>
          </a:xfrm>
          <a:prstGeom prst="rect">
            <a:avLst/>
          </a:prstGeom>
          <a:noFill/>
        </p:spPr>
        <p:txBody>
          <a:bodyPr wrap="square" rtlCol="0">
            <a:spAutoFit/>
          </a:bodyPr>
          <a:lstStyle/>
          <a:p>
            <a:r>
              <a:rPr lang="zh-TW" altLang="en-US" dirty="0" smtClean="0">
                <a:solidFill>
                  <a:srgbClr val="FF0000"/>
                </a:solidFill>
              </a:rPr>
              <a:t>海面氣壓</a:t>
            </a:r>
            <a:endParaRPr lang="zh-TW" altLang="en-US" dirty="0">
              <a:solidFill>
                <a:srgbClr val="FF0000"/>
              </a:solidFill>
            </a:endParaRPr>
          </a:p>
        </p:txBody>
      </p:sp>
      <p:sp>
        <p:nvSpPr>
          <p:cNvPr id="10" name="文字方塊 9"/>
          <p:cNvSpPr txBox="1"/>
          <p:nvPr/>
        </p:nvSpPr>
        <p:spPr>
          <a:xfrm>
            <a:off x="5143504" y="4274114"/>
            <a:ext cx="1428760" cy="369332"/>
          </a:xfrm>
          <a:prstGeom prst="rect">
            <a:avLst/>
          </a:prstGeom>
          <a:noFill/>
        </p:spPr>
        <p:txBody>
          <a:bodyPr wrap="square" rtlCol="0">
            <a:spAutoFit/>
          </a:bodyPr>
          <a:lstStyle/>
          <a:p>
            <a:r>
              <a:rPr lang="en-US" altLang="zh-TW" dirty="0" smtClean="0">
                <a:solidFill>
                  <a:srgbClr val="FF0000"/>
                </a:solidFill>
              </a:rPr>
              <a:t>Zonal wind</a:t>
            </a:r>
            <a:endParaRPr lang="zh-TW" altLang="en-US" dirty="0">
              <a:solidFill>
                <a:srgbClr val="FF0000"/>
              </a:solidFill>
            </a:endParaRPr>
          </a:p>
        </p:txBody>
      </p:sp>
      <p:sp>
        <p:nvSpPr>
          <p:cNvPr id="11" name="文字方塊 10"/>
          <p:cNvSpPr txBox="1"/>
          <p:nvPr/>
        </p:nvSpPr>
        <p:spPr>
          <a:xfrm>
            <a:off x="1857356" y="4286256"/>
            <a:ext cx="1428760" cy="369332"/>
          </a:xfrm>
          <a:prstGeom prst="rect">
            <a:avLst/>
          </a:prstGeom>
          <a:noFill/>
        </p:spPr>
        <p:txBody>
          <a:bodyPr wrap="square" rtlCol="0">
            <a:spAutoFit/>
          </a:bodyPr>
          <a:lstStyle/>
          <a:p>
            <a:r>
              <a:rPr lang="en-US" altLang="zh-TW" dirty="0" smtClean="0">
                <a:solidFill>
                  <a:srgbClr val="FF0000"/>
                </a:solidFill>
              </a:rPr>
              <a:t>Zonal wind</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74638"/>
            <a:ext cx="8858312" cy="1143000"/>
          </a:xfrm>
        </p:spPr>
        <p:txBody>
          <a:bodyPr>
            <a:normAutofit fontScale="90000"/>
          </a:bodyPr>
          <a:lstStyle/>
          <a:p>
            <a:r>
              <a:rPr lang="zh-TW" altLang="en-US" dirty="0" smtClean="0"/>
              <a:t>熱帶風暴氣候、年際變化與長年趨勢</a:t>
            </a:r>
            <a:endParaRPr lang="zh-TW" altLang="en-US" dirty="0"/>
          </a:p>
        </p:txBody>
      </p:sp>
      <p:sp>
        <p:nvSpPr>
          <p:cNvPr id="3" name="內容版面配置區 2"/>
          <p:cNvSpPr>
            <a:spLocks noGrp="1"/>
          </p:cNvSpPr>
          <p:nvPr>
            <p:ph idx="1"/>
          </p:nvPr>
        </p:nvSpPr>
        <p:spPr/>
        <p:txBody>
          <a:bodyPr/>
          <a:lstStyle/>
          <a:p>
            <a:r>
              <a:rPr lang="zh-TW" altLang="en-US" dirty="0" smtClean="0"/>
              <a:t>所用模式→</a:t>
            </a:r>
            <a:r>
              <a:rPr lang="en-US" altLang="zh-TW" dirty="0" smtClean="0"/>
              <a:t>C180HIRAM2.1</a:t>
            </a:r>
          </a:p>
          <a:p>
            <a:r>
              <a:rPr lang="zh-TW" altLang="en-US" dirty="0" smtClean="0"/>
              <a:t>海溫資料來自</a:t>
            </a:r>
            <a:r>
              <a:rPr lang="en-US" altLang="zh-TW" dirty="0" smtClean="0"/>
              <a:t>UK</a:t>
            </a:r>
            <a:r>
              <a:rPr lang="zh-TW" altLang="en-US" dirty="0" smtClean="0"/>
              <a:t> </a:t>
            </a:r>
            <a:r>
              <a:rPr lang="en-US" altLang="zh-TW" dirty="0" smtClean="0"/>
              <a:t>Met Office </a:t>
            </a:r>
            <a:r>
              <a:rPr lang="en-US" altLang="zh-TW" dirty="0" err="1" smtClean="0"/>
              <a:t>HadISST</a:t>
            </a:r>
            <a:r>
              <a:rPr lang="en-US" altLang="zh-TW" dirty="0" smtClean="0"/>
              <a:t> 1.1</a:t>
            </a:r>
          </a:p>
          <a:p>
            <a:r>
              <a:rPr lang="zh-TW" altLang="en-US" dirty="0" smtClean="0"/>
              <a:t>使用</a:t>
            </a:r>
            <a:r>
              <a:rPr lang="en-US" altLang="zh-TW" dirty="0" smtClean="0"/>
              <a:t>CM2.1</a:t>
            </a:r>
            <a:r>
              <a:rPr lang="zh-TW" altLang="en-US" dirty="0" smtClean="0"/>
              <a:t>模擬的溫室氣體及對流、平流層的臭氧濃度。</a:t>
            </a:r>
            <a:endParaRPr lang="en-US" altLang="zh-TW" dirty="0" smtClean="0"/>
          </a:p>
          <a:p>
            <a:r>
              <a:rPr lang="zh-TW" altLang="en-US" dirty="0" smtClean="0"/>
              <a:t>過去認為在包括溫室氣體及臭氧的濃度變化會較合適，但是透過</a:t>
            </a:r>
            <a:r>
              <a:rPr lang="en-US" altLang="zh-TW" dirty="0" smtClean="0"/>
              <a:t>C90(~100km)</a:t>
            </a:r>
            <a:r>
              <a:rPr lang="zh-TW" altLang="en-US" dirty="0" smtClean="0"/>
              <a:t>的模擬結果發現在固定</a:t>
            </a:r>
            <a:r>
              <a:rPr lang="en-US" altLang="zh-TW" dirty="0" smtClean="0"/>
              <a:t>SST</a:t>
            </a:r>
            <a:r>
              <a:rPr lang="zh-TW" altLang="en-US" dirty="0" smtClean="0"/>
              <a:t>的模擬中其影響並不大。</a:t>
            </a:r>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撲面">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撲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2138</TotalTime>
  <Words>3627</Words>
  <Application>Microsoft Office PowerPoint</Application>
  <PresentationFormat>如螢幕大小 (4:3)</PresentationFormat>
  <Paragraphs>320</Paragraphs>
  <Slides>41</Slides>
  <Notes>22</Notes>
  <HiddenSlides>0</HiddenSlides>
  <MMClips>0</MMClips>
  <ScaleCrop>false</ScaleCrop>
  <HeadingPairs>
    <vt:vector size="4" baseType="variant">
      <vt:variant>
        <vt:lpstr>佈景主題</vt:lpstr>
      </vt:variant>
      <vt:variant>
        <vt:i4>1</vt:i4>
      </vt:variant>
      <vt:variant>
        <vt:lpstr>投影片標題</vt:lpstr>
      </vt:variant>
      <vt:variant>
        <vt:i4>41</vt:i4>
      </vt:variant>
    </vt:vector>
  </HeadingPairs>
  <TitlesOfParts>
    <vt:vector size="42" baseType="lpstr">
      <vt:lpstr>暗香撲面</vt:lpstr>
      <vt:lpstr>Simulations of global hurricane climatology, interannual  variability, and  response to global warming using a 50km resolution GCM</vt:lpstr>
      <vt:lpstr>大綱</vt:lpstr>
      <vt:lpstr>名詞解釋</vt:lpstr>
      <vt:lpstr>簡介</vt:lpstr>
      <vt:lpstr>簡介</vt:lpstr>
      <vt:lpstr>模式架構與氣候模擬</vt:lpstr>
      <vt:lpstr>模式架構與氣候模擬</vt:lpstr>
      <vt:lpstr>模式架構與氣候模擬</vt:lpstr>
      <vt:lpstr>熱帶風暴氣候、年際變化與長年趨勢</vt:lpstr>
      <vt:lpstr>熱帶風暴氣候、年際變化與長年趨勢</vt:lpstr>
      <vt:lpstr>熱帶風暴氣候、年際變化與長年趨勢</vt:lpstr>
      <vt:lpstr>熱帶風暴氣候、年際變化與長年趨勢</vt:lpstr>
      <vt:lpstr>熱帶風暴氣候、年際變化與長年趨勢</vt:lpstr>
      <vt:lpstr>熱帶風暴氣候、年際變化與長年趨勢</vt:lpstr>
      <vt:lpstr>熱帶風暴氣候、年際變化與長年趨勢</vt:lpstr>
      <vt:lpstr>熱帶風暴氣候、年際變化與長年趨勢</vt:lpstr>
      <vt:lpstr>熱帶風暴氣候、年際變化與長年趨勢</vt:lpstr>
      <vt:lpstr>熱帶風暴氣候、年際變化與長年趨勢</vt:lpstr>
      <vt:lpstr>熱帶風暴氣候、年際變化與長年趨勢</vt:lpstr>
      <vt:lpstr>全球暖化情境模擬</vt:lpstr>
      <vt:lpstr>全球暖化情境模擬</vt:lpstr>
      <vt:lpstr>全球暖化情境模擬</vt:lpstr>
      <vt:lpstr>全球暖化情境模擬</vt:lpstr>
      <vt:lpstr>全球暖化情境模擬</vt:lpstr>
      <vt:lpstr>全球暖化情境模擬</vt:lpstr>
      <vt:lpstr>全球暖化情境模擬</vt:lpstr>
      <vt:lpstr>投影片 27</vt:lpstr>
      <vt:lpstr>全球暖化情境模擬</vt:lpstr>
      <vt:lpstr>討論與結論</vt:lpstr>
      <vt:lpstr>討論與結論</vt:lpstr>
      <vt:lpstr>討論與結論</vt:lpstr>
      <vt:lpstr>謝謝大家</vt:lpstr>
      <vt:lpstr>模式架構與氣候模擬</vt:lpstr>
      <vt:lpstr>模式規劃與氣候模擬</vt:lpstr>
      <vt:lpstr>模式規劃與氣候模擬</vt:lpstr>
      <vt:lpstr>投影片 36</vt:lpstr>
      <vt:lpstr>投影片 37</vt:lpstr>
      <vt:lpstr>模式規劃與氣候模擬</vt:lpstr>
      <vt:lpstr>熱帶風暴氣候學、年際變化與長年趨勢</vt:lpstr>
      <vt:lpstr>A1B情境</vt:lpstr>
      <vt:lpstr>投影片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of global hurricane climatology, interannual  variability, and  response to global warming using a 50km resolution GCM</dc:title>
  <dc:creator>weiwilliam</dc:creator>
  <cp:lastModifiedBy>weiwilliam</cp:lastModifiedBy>
  <cp:revision>285</cp:revision>
  <dcterms:created xsi:type="dcterms:W3CDTF">2010-02-24T16:39:12Z</dcterms:created>
  <dcterms:modified xsi:type="dcterms:W3CDTF">2010-04-01T07:13:16Z</dcterms:modified>
</cp:coreProperties>
</file>