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8"/>
  </p:notesMasterIdLst>
  <p:sldIdLst>
    <p:sldId id="256" r:id="rId2"/>
    <p:sldId id="257" r:id="rId3"/>
    <p:sldId id="258" r:id="rId4"/>
    <p:sldId id="260" r:id="rId5"/>
    <p:sldId id="262" r:id="rId6"/>
    <p:sldId id="263" r:id="rId7"/>
    <p:sldId id="274" r:id="rId8"/>
    <p:sldId id="264" r:id="rId9"/>
    <p:sldId id="276" r:id="rId10"/>
    <p:sldId id="259" r:id="rId11"/>
    <p:sldId id="265" r:id="rId12"/>
    <p:sldId id="266" r:id="rId13"/>
    <p:sldId id="277" r:id="rId14"/>
    <p:sldId id="268" r:id="rId15"/>
    <p:sldId id="278" r:id="rId16"/>
    <p:sldId id="279" r:id="rId17"/>
    <p:sldId id="269" r:id="rId18"/>
    <p:sldId id="270" r:id="rId19"/>
    <p:sldId id="271" r:id="rId20"/>
    <p:sldId id="272" r:id="rId21"/>
    <p:sldId id="273" r:id="rId22"/>
    <p:sldId id="261" r:id="rId23"/>
    <p:sldId id="281" r:id="rId24"/>
    <p:sldId id="275" r:id="rId25"/>
    <p:sldId id="282" r:id="rId26"/>
    <p:sldId id="280" r:id="rId2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17FF"/>
    <a:srgbClr val="9FB8CD"/>
    <a:srgbClr val="DDE9EC"/>
    <a:srgbClr val="DDDFEC"/>
    <a:srgbClr val="292901"/>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65" autoAdjust="0"/>
  </p:normalViewPr>
  <p:slideViewPr>
    <p:cSldViewPr>
      <p:cViewPr varScale="1">
        <p:scale>
          <a:sx n="85" d="100"/>
          <a:sy n="85" d="100"/>
        </p:scale>
        <p:origin x="-39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BC3D51-86DF-414A-9751-EA9C9A69AEBB}" type="datetimeFigureOut">
              <a:rPr lang="zh-TW" altLang="en-US" smtClean="0"/>
              <a:pPr/>
              <a:t>2010/3/22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87F3F0-8B52-4EB2-A4A0-FEF5DFD099A7}"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87F3F0-8B52-4EB2-A4A0-FEF5DFD099A7}" type="slidenum">
              <a:rPr lang="zh-TW" altLang="en-US" smtClean="0"/>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p:txBody>
      </p:sp>
      <p:sp>
        <p:nvSpPr>
          <p:cNvPr id="4" name="投影片編號版面配置區 3"/>
          <p:cNvSpPr>
            <a:spLocks noGrp="1"/>
          </p:cNvSpPr>
          <p:nvPr>
            <p:ph type="sldNum" sz="quarter" idx="10"/>
          </p:nvPr>
        </p:nvSpPr>
        <p:spPr/>
        <p:txBody>
          <a:bodyPr/>
          <a:lstStyle/>
          <a:p>
            <a:fld id="{8B87F3F0-8B52-4EB2-A4A0-FEF5DFD099A7}" type="slidenum">
              <a:rPr lang="zh-TW" altLang="en-US" smtClean="0"/>
              <a:pPr/>
              <a:t>12</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不同的</a:t>
            </a:r>
            <a:r>
              <a:rPr lang="en-US" altLang="zh-TW" dirty="0" smtClean="0"/>
              <a:t>model</a:t>
            </a:r>
            <a:r>
              <a:rPr lang="zh-TW" altLang="en-US" dirty="0" smtClean="0"/>
              <a:t>，不同的參數化會得到不同的結果</a:t>
            </a:r>
          </a:p>
          <a:p>
            <a:endParaRPr lang="zh-TW" altLang="en-US" dirty="0"/>
          </a:p>
        </p:txBody>
      </p:sp>
      <p:sp>
        <p:nvSpPr>
          <p:cNvPr id="4" name="投影片編號版面配置區 3"/>
          <p:cNvSpPr>
            <a:spLocks noGrp="1"/>
          </p:cNvSpPr>
          <p:nvPr>
            <p:ph type="sldNum" sz="quarter" idx="10"/>
          </p:nvPr>
        </p:nvSpPr>
        <p:spPr/>
        <p:txBody>
          <a:bodyPr/>
          <a:lstStyle/>
          <a:p>
            <a:fld id="{8B87F3F0-8B52-4EB2-A4A0-FEF5DFD099A7}" type="slidenum">
              <a:rPr lang="zh-TW" altLang="en-US" smtClean="0"/>
              <a:pPr/>
              <a:t>13</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此外除了尺度比網格還要小的運動，軸對稱模式也不能解析三維運動，如颱風眼、眼牆中的中尺度渦旋、邊界層中的</a:t>
            </a:r>
            <a:r>
              <a:rPr lang="en-US" altLang="zh-TW" dirty="0" smtClean="0">
                <a:latin typeface="Times New Roman" pitchFamily="18" charset="0"/>
                <a:cs typeface="Times New Roman" pitchFamily="18" charset="0"/>
              </a:rPr>
              <a:t>roll vortices</a:t>
            </a:r>
            <a:r>
              <a:rPr lang="zh-TW" altLang="en-US" dirty="0" smtClean="0"/>
              <a:t>、高層非對稱外流噴流、徑向渦度梯度</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Times New Roman" pitchFamily="18" charset="0"/>
                <a:cs typeface="Times New Roman" pitchFamily="18" charset="0"/>
              </a:rPr>
              <a:t>像</a:t>
            </a:r>
            <a:r>
              <a:rPr lang="en-US" altLang="zh-TW" dirty="0" smtClean="0">
                <a:latin typeface="Times New Roman" pitchFamily="18" charset="0"/>
                <a:cs typeface="Times New Roman" pitchFamily="18" charset="0"/>
              </a:rPr>
              <a:t>RE87</a:t>
            </a:r>
            <a:r>
              <a:rPr lang="zh-TW" altLang="en-US" dirty="0" smtClean="0">
                <a:latin typeface="Times New Roman" pitchFamily="18" charset="0"/>
                <a:cs typeface="Times New Roman" pitchFamily="18" charset="0"/>
              </a:rPr>
              <a:t>是經由</a:t>
            </a:r>
            <a:r>
              <a:rPr lang="en-US" altLang="zh-TW" dirty="0" smtClean="0">
                <a:latin typeface="Times New Roman" pitchFamily="18" charset="0"/>
                <a:cs typeface="Times New Roman" pitchFamily="18" charset="0"/>
              </a:rPr>
              <a:t>trial and error</a:t>
            </a:r>
            <a:r>
              <a:rPr lang="zh-TW" altLang="en-US" dirty="0" smtClean="0">
                <a:latin typeface="Times New Roman" pitchFamily="18" charset="0"/>
                <a:cs typeface="Times New Roman" pitchFamily="18" charset="0"/>
              </a:rPr>
              <a:t>以及客觀的分析輸出結果進而求出這個值</a:t>
            </a:r>
            <a:endParaRPr lang="en-US" altLang="zh-TW"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Times New Roman" pitchFamily="18" charset="0"/>
                <a:cs typeface="Times New Roman" pitchFamily="18" charset="0"/>
              </a:rPr>
              <a:t>RE87</a:t>
            </a:r>
            <a:r>
              <a:rPr lang="zh-TW" altLang="en-US" dirty="0" smtClean="0">
                <a:latin typeface="Times New Roman" pitchFamily="18" charset="0"/>
                <a:cs typeface="Times New Roman" pitchFamily="18" charset="0"/>
              </a:rPr>
              <a:t>與</a:t>
            </a:r>
            <a:r>
              <a:rPr lang="en-US" altLang="zh-TW" dirty="0" smtClean="0">
                <a:latin typeface="Times New Roman" pitchFamily="18" charset="0"/>
                <a:cs typeface="Times New Roman" pitchFamily="18" charset="0"/>
              </a:rPr>
              <a:t>PM03</a:t>
            </a:r>
            <a:r>
              <a:rPr lang="zh-TW" altLang="en-US" dirty="0" smtClean="0">
                <a:latin typeface="Times New Roman" pitchFamily="18" charset="0"/>
                <a:cs typeface="Times New Roman" pitchFamily="18" charset="0"/>
              </a:rPr>
              <a:t>的不同是由於它定義了</a:t>
            </a:r>
            <a:r>
              <a:rPr lang="en-US" altLang="zh-TW" dirty="0" err="1" smtClean="0">
                <a:latin typeface="Times New Roman" pitchFamily="18" charset="0"/>
                <a:cs typeface="Times New Roman" pitchFamily="18" charset="0"/>
              </a:rPr>
              <a:t>lh</a:t>
            </a:r>
            <a:r>
              <a:rPr lang="zh-TW" altLang="en-US" dirty="0" smtClean="0">
                <a:latin typeface="Times New Roman" pitchFamily="18" charset="0"/>
                <a:cs typeface="Times New Roman" pitchFamily="18" charset="0"/>
              </a:rPr>
              <a:t>為一個係數乘上△</a:t>
            </a:r>
            <a:r>
              <a:rPr lang="en-US" altLang="zh-TW" dirty="0" smtClean="0">
                <a:latin typeface="Times New Roman" pitchFamily="18" charset="0"/>
                <a:cs typeface="Times New Roman" pitchFamily="18" charset="0"/>
              </a:rPr>
              <a:t>r</a:t>
            </a:r>
            <a:r>
              <a:rPr lang="zh-TW" altLang="en-US" dirty="0" smtClean="0">
                <a:latin typeface="Times New Roman" pitchFamily="18" charset="0"/>
                <a:cs typeface="Times New Roman" pitchFamily="18" charset="0"/>
              </a:rPr>
              <a:t>，</a:t>
            </a:r>
            <a:r>
              <a:rPr lang="en-US" altLang="zh-TW" dirty="0" smtClean="0">
                <a:latin typeface="Times New Roman" pitchFamily="18" charset="0"/>
                <a:cs typeface="Times New Roman" pitchFamily="18" charset="0"/>
              </a:rPr>
              <a:t>PM03</a:t>
            </a:r>
            <a:r>
              <a:rPr lang="zh-TW" altLang="en-US" dirty="0" smtClean="0">
                <a:latin typeface="Times New Roman" pitchFamily="18" charset="0"/>
                <a:cs typeface="Times New Roman" pitchFamily="18" charset="0"/>
              </a:rPr>
              <a:t>所用的△</a:t>
            </a:r>
            <a:r>
              <a:rPr lang="en-US" altLang="zh-TW" dirty="0" smtClean="0">
                <a:latin typeface="Times New Roman" pitchFamily="18" charset="0"/>
                <a:cs typeface="Times New Roman" pitchFamily="18" charset="0"/>
              </a:rPr>
              <a:t>r</a:t>
            </a:r>
            <a:r>
              <a:rPr lang="zh-TW" altLang="en-US" dirty="0" smtClean="0">
                <a:latin typeface="Times New Roman" pitchFamily="18" charset="0"/>
                <a:cs typeface="Times New Roman" pitchFamily="18" charset="0"/>
              </a:rPr>
              <a:t>也比較小</a:t>
            </a:r>
            <a:endParaRPr lang="en-US" altLang="zh-TW"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Times New Roman" pitchFamily="18" charset="0"/>
                <a:cs typeface="Times New Roman" pitchFamily="18" charset="0"/>
              </a:rPr>
              <a:t>RE87</a:t>
            </a:r>
            <a:r>
              <a:rPr lang="zh-TW" altLang="en-US" dirty="0" smtClean="0">
                <a:latin typeface="Times New Roman" pitchFamily="18" charset="0"/>
                <a:cs typeface="Times New Roman" pitchFamily="18" charset="0"/>
              </a:rPr>
              <a:t>的</a:t>
            </a:r>
            <a:r>
              <a:rPr lang="en-US" altLang="zh-TW" dirty="0" smtClean="0">
                <a:latin typeface="Times New Roman" pitchFamily="18" charset="0"/>
                <a:cs typeface="Times New Roman" pitchFamily="18" charset="0"/>
              </a:rPr>
              <a:t>code</a:t>
            </a:r>
            <a:r>
              <a:rPr lang="zh-TW" altLang="en-US" dirty="0" smtClean="0">
                <a:latin typeface="Times New Roman" pitchFamily="18" charset="0"/>
                <a:cs typeface="Times New Roman" pitchFamily="18" charset="0"/>
              </a:rPr>
              <a:t>中，將係數控制不變，當△</a:t>
            </a:r>
            <a:r>
              <a:rPr lang="en-US" altLang="zh-TW" dirty="0" smtClean="0">
                <a:latin typeface="Times New Roman" pitchFamily="18" charset="0"/>
                <a:cs typeface="Times New Roman" pitchFamily="18" charset="0"/>
              </a:rPr>
              <a:t>r</a:t>
            </a:r>
            <a:r>
              <a:rPr lang="zh-TW" altLang="en-US" dirty="0" smtClean="0">
                <a:latin typeface="Times New Roman" pitchFamily="18" charset="0"/>
                <a:cs typeface="Times New Roman" pitchFamily="18" charset="0"/>
              </a:rPr>
              <a:t>改變，</a:t>
            </a:r>
            <a:r>
              <a:rPr lang="en-US" altLang="zh-TW" dirty="0" smtClean="0">
                <a:latin typeface="Times New Roman" pitchFamily="18" charset="0"/>
                <a:cs typeface="Times New Roman" pitchFamily="18" charset="0"/>
              </a:rPr>
              <a:t>turbulent tendency</a:t>
            </a:r>
            <a:r>
              <a:rPr lang="zh-TW" altLang="en-US" dirty="0" smtClean="0">
                <a:latin typeface="Times New Roman" pitchFamily="18" charset="0"/>
                <a:cs typeface="Times New Roman" pitchFamily="18" charset="0"/>
              </a:rPr>
              <a:t>也會改變，</a:t>
            </a:r>
            <a:endParaRPr lang="en-US" altLang="zh-TW" dirty="0" smtClean="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8B87F3F0-8B52-4EB2-A4A0-FEF5DFD099A7}" type="slidenum">
              <a:rPr lang="zh-TW" altLang="en-US" smtClean="0"/>
              <a:pPr/>
              <a:t>14</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err="1" smtClean="0">
                <a:latin typeface="Times New Roman" pitchFamily="18" charset="0"/>
                <a:cs typeface="Times New Roman" pitchFamily="18" charset="0"/>
              </a:rPr>
              <a:t>l</a:t>
            </a:r>
            <a:r>
              <a:rPr lang="en-US" altLang="zh-TW" sz="1000" dirty="0" err="1" smtClean="0">
                <a:latin typeface="Times New Roman" pitchFamily="18" charset="0"/>
                <a:cs typeface="Times New Roman" pitchFamily="18" charset="0"/>
              </a:rPr>
              <a:t>h</a:t>
            </a:r>
            <a:r>
              <a:rPr lang="en-US" altLang="zh-TW" dirty="0" smtClean="0">
                <a:latin typeface="Times New Roman" pitchFamily="18" charset="0"/>
                <a:cs typeface="Times New Roman" pitchFamily="18" charset="0"/>
              </a:rPr>
              <a:t>=0</a:t>
            </a:r>
            <a:r>
              <a:rPr lang="zh-TW" altLang="en-US" dirty="0" smtClean="0"/>
              <a:t>：流體成為無黏滯流</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8B87F3F0-8B52-4EB2-A4A0-FEF5DFD099A7}" type="slidenum">
              <a:rPr lang="zh-TW" altLang="en-US" smtClean="0"/>
              <a:pPr/>
              <a:t>15</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進一步探討當提高解析度是否可以得到更強的強度，結果是不行</a:t>
            </a:r>
            <a:endParaRPr lang="en-US" altLang="zh-TW" dirty="0" smtClean="0"/>
          </a:p>
          <a:p>
            <a:r>
              <a:rPr lang="zh-TW" altLang="en-US" dirty="0" smtClean="0"/>
              <a:t>Ｂ圖可視為比較極端的ｃａｓｅ</a:t>
            </a:r>
            <a:endParaRPr lang="zh-TW" altLang="en-US" dirty="0"/>
          </a:p>
        </p:txBody>
      </p:sp>
      <p:sp>
        <p:nvSpPr>
          <p:cNvPr id="4" name="投影片編號版面配置區 3"/>
          <p:cNvSpPr>
            <a:spLocks noGrp="1"/>
          </p:cNvSpPr>
          <p:nvPr>
            <p:ph type="sldNum" sz="quarter" idx="10"/>
          </p:nvPr>
        </p:nvSpPr>
        <p:spPr/>
        <p:txBody>
          <a:bodyPr/>
          <a:lstStyle/>
          <a:p>
            <a:fld id="{8B87F3F0-8B52-4EB2-A4A0-FEF5DFD099A7}" type="slidenum">
              <a:rPr lang="zh-TW" altLang="en-US" smtClean="0"/>
              <a:pPr/>
              <a:t>16</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較大的</a:t>
            </a:r>
            <a:r>
              <a:rPr lang="en-US" altLang="zh-TW" dirty="0" err="1" smtClean="0"/>
              <a:t>Vt</a:t>
            </a:r>
            <a:r>
              <a:rPr lang="zh-TW" altLang="en-US" dirty="0" smtClean="0"/>
              <a:t>有較強的強度</a:t>
            </a:r>
            <a:endParaRPr lang="en-US" altLang="zh-TW" dirty="0" smtClean="0"/>
          </a:p>
          <a:p>
            <a:r>
              <a:rPr lang="zh-TW" altLang="en-US" dirty="0" smtClean="0"/>
              <a:t>浮力大，空氣柱底部的</a:t>
            </a:r>
            <a:r>
              <a:rPr lang="en-US" altLang="zh-TW" dirty="0" smtClean="0">
                <a:latin typeface="Times New Roman" pitchFamily="18" charset="0"/>
                <a:cs typeface="Times New Roman" pitchFamily="18" charset="0"/>
              </a:rPr>
              <a:t>p’</a:t>
            </a:r>
            <a:r>
              <a:rPr lang="zh-TW" altLang="en-US" dirty="0" smtClean="0"/>
              <a:t>小，會有較低的壓力，也因此有較強的風</a:t>
            </a:r>
            <a:endParaRPr lang="zh-TW" altLang="en-US" dirty="0"/>
          </a:p>
        </p:txBody>
      </p:sp>
      <p:sp>
        <p:nvSpPr>
          <p:cNvPr id="4" name="投影片編號版面配置區 3"/>
          <p:cNvSpPr>
            <a:spLocks noGrp="1"/>
          </p:cNvSpPr>
          <p:nvPr>
            <p:ph type="sldNum" sz="quarter" idx="10"/>
          </p:nvPr>
        </p:nvSpPr>
        <p:spPr/>
        <p:txBody>
          <a:bodyPr/>
          <a:lstStyle/>
          <a:p>
            <a:fld id="{8B87F3F0-8B52-4EB2-A4A0-FEF5DFD099A7}" type="slidenum">
              <a:rPr lang="zh-TW" altLang="en-US" smtClean="0"/>
              <a:pPr/>
              <a:t>18</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不清楚用傳統的方程式是否會有很大的差異，於是有此實驗</a:t>
            </a:r>
            <a:endParaRPr lang="zh-TW" altLang="en-US" dirty="0"/>
          </a:p>
        </p:txBody>
      </p:sp>
      <p:sp>
        <p:nvSpPr>
          <p:cNvPr id="4" name="投影片編號版面配置區 3"/>
          <p:cNvSpPr>
            <a:spLocks noGrp="1"/>
          </p:cNvSpPr>
          <p:nvPr>
            <p:ph type="sldNum" sz="quarter" idx="10"/>
          </p:nvPr>
        </p:nvSpPr>
        <p:spPr/>
        <p:txBody>
          <a:bodyPr/>
          <a:lstStyle/>
          <a:p>
            <a:fld id="{8B87F3F0-8B52-4EB2-A4A0-FEF5DFD099A7}" type="slidenum">
              <a:rPr lang="zh-TW" altLang="en-US" smtClean="0"/>
              <a:pPr/>
              <a:t>19</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smtClean="0"/>
              <a:t>與交換係數比的相干性與前人所研究得出的結果不同</a:t>
            </a:r>
            <a:endParaRPr lang="zh-TW" altLang="en-US" dirty="0"/>
          </a:p>
        </p:txBody>
      </p:sp>
      <p:sp>
        <p:nvSpPr>
          <p:cNvPr id="4" name="投影片編號版面配置區 3"/>
          <p:cNvSpPr>
            <a:spLocks noGrp="1"/>
          </p:cNvSpPr>
          <p:nvPr>
            <p:ph type="sldNum" sz="quarter" idx="10"/>
          </p:nvPr>
        </p:nvSpPr>
        <p:spPr/>
        <p:txBody>
          <a:bodyPr/>
          <a:lstStyle/>
          <a:p>
            <a:fld id="{8B87F3F0-8B52-4EB2-A4A0-FEF5DFD099A7}" type="slidenum">
              <a:rPr lang="zh-TW" altLang="en-US" smtClean="0"/>
              <a:pPr/>
              <a:t>21</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積分時間分割法是分割外顯式</a:t>
            </a:r>
            <a:r>
              <a:rPr lang="en-US" altLang="zh-TW" dirty="0" smtClean="0"/>
              <a:t>(split-explicit scheme, </a:t>
            </a:r>
            <a:r>
              <a:rPr lang="en-US" altLang="zh-TW" dirty="0" err="1" smtClean="0"/>
              <a:t>Madala</a:t>
            </a:r>
            <a:r>
              <a:rPr lang="en-US" altLang="zh-TW" dirty="0" smtClean="0"/>
              <a:t> 1981)</a:t>
            </a:r>
            <a:r>
              <a:rPr lang="zh-TW" altLang="en-US" dirty="0" smtClean="0"/>
              <a:t>的積分時間分割法。</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此方法將模式中屬於重力波的計算項（輻散與重力位）與屬於</a:t>
            </a:r>
            <a:r>
              <a:rPr lang="en-US" altLang="zh-TW" dirty="0" err="1" smtClean="0"/>
              <a:t>Rossby</a:t>
            </a:r>
            <a:r>
              <a:rPr lang="en-US" altLang="zh-TW" dirty="0" smtClean="0"/>
              <a:t> Wave</a:t>
            </a:r>
            <a:r>
              <a:rPr lang="zh-TW" altLang="en-US" dirty="0" smtClean="0"/>
              <a:t>的計算項（速度與溫度）以不同的積分時間做運算。此模式中只有外重力波與最快的內重力波以不同的積分時間間隔處理。</a:t>
            </a:r>
            <a:endParaRPr lang="en-US" altLang="zh-TW" dirty="0" smtClean="0"/>
          </a:p>
        </p:txBody>
      </p:sp>
      <p:sp>
        <p:nvSpPr>
          <p:cNvPr id="4" name="投影片編號版面配置區 3"/>
          <p:cNvSpPr>
            <a:spLocks noGrp="1"/>
          </p:cNvSpPr>
          <p:nvPr>
            <p:ph type="sldNum" sz="quarter" idx="10"/>
          </p:nvPr>
        </p:nvSpPr>
        <p:spPr/>
        <p:txBody>
          <a:bodyPr/>
          <a:lstStyle/>
          <a:p>
            <a:fld id="{8B87F3F0-8B52-4EB2-A4A0-FEF5DFD099A7}" type="slidenum">
              <a:rPr lang="zh-TW" altLang="en-US" smtClean="0"/>
              <a:pPr/>
              <a:t>24</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87F3F0-8B52-4EB2-A4A0-FEF5DFD099A7}" type="slidenum">
              <a:rPr lang="zh-TW" altLang="en-US" smtClean="0"/>
              <a:pPr/>
              <a:t>25</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87F3F0-8B52-4EB2-A4A0-FEF5DFD099A7}" type="slidenum">
              <a:rPr lang="zh-TW" altLang="en-US" smtClean="0"/>
              <a:pPr/>
              <a:t>3</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或是滾軸渦旋</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the origin of roll vortices is attributed to classical </a:t>
            </a:r>
            <a:r>
              <a:rPr lang="en-US" altLang="zh-TW" dirty="0" err="1" smtClean="0"/>
              <a:t>Ekman</a:t>
            </a:r>
            <a:r>
              <a:rPr lang="en-US" altLang="zh-TW" dirty="0" smtClean="0"/>
              <a:t> layer instability for </a:t>
            </a:r>
            <a:r>
              <a:rPr lang="en-US" altLang="zh-TW" dirty="0" err="1" smtClean="0"/>
              <a:t>unstratified</a:t>
            </a:r>
            <a:r>
              <a:rPr lang="en-US" altLang="zh-TW" dirty="0" smtClean="0"/>
              <a:t> flow and to buoyancy  induced instability in unstably stratified cases</a:t>
            </a:r>
            <a:endParaRPr lang="zh-TW" altLang="en-US" dirty="0" smtClean="0"/>
          </a:p>
        </p:txBody>
      </p:sp>
      <p:sp>
        <p:nvSpPr>
          <p:cNvPr id="4" name="投影片編號版面配置區 3"/>
          <p:cNvSpPr>
            <a:spLocks noGrp="1"/>
          </p:cNvSpPr>
          <p:nvPr>
            <p:ph type="sldNum" sz="quarter" idx="10"/>
          </p:nvPr>
        </p:nvSpPr>
        <p:spPr/>
        <p:txBody>
          <a:bodyPr/>
          <a:lstStyle/>
          <a:p>
            <a:fld id="{8B87F3F0-8B52-4EB2-A4A0-FEF5DFD099A7}" type="slidenum">
              <a:rPr lang="zh-TW" altLang="en-US" smtClean="0"/>
              <a:pPr/>
              <a:t>26</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87F3F0-8B52-4EB2-A4A0-FEF5DFD099A7}" type="slidenum">
              <a:rPr lang="zh-TW" altLang="en-US" smtClean="0"/>
              <a:pPr/>
              <a:t>4</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87F3F0-8B52-4EB2-A4A0-FEF5DFD099A7}" type="slidenum">
              <a:rPr lang="zh-TW" altLang="en-US" smtClean="0"/>
              <a:pPr/>
              <a:t>5</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p:txBody>
      </p:sp>
      <p:sp>
        <p:nvSpPr>
          <p:cNvPr id="4" name="投影片編號版面配置區 3"/>
          <p:cNvSpPr>
            <a:spLocks noGrp="1"/>
          </p:cNvSpPr>
          <p:nvPr>
            <p:ph type="sldNum" sz="quarter" idx="10"/>
          </p:nvPr>
        </p:nvSpPr>
        <p:spPr/>
        <p:txBody>
          <a:bodyPr/>
          <a:lstStyle/>
          <a:p>
            <a:fld id="{8B87F3F0-8B52-4EB2-A4A0-FEF5DFD099A7}" type="slidenum">
              <a:rPr lang="zh-TW" altLang="en-US" smtClean="0"/>
              <a:pPr/>
              <a:t>6</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p:txBody>
      </p:sp>
      <p:sp>
        <p:nvSpPr>
          <p:cNvPr id="4" name="投影片編號版面配置區 3"/>
          <p:cNvSpPr>
            <a:spLocks noGrp="1"/>
          </p:cNvSpPr>
          <p:nvPr>
            <p:ph type="sldNum" sz="quarter" idx="10"/>
          </p:nvPr>
        </p:nvSpPr>
        <p:spPr/>
        <p:txBody>
          <a:bodyPr/>
          <a:lstStyle/>
          <a:p>
            <a:fld id="{8B87F3F0-8B52-4EB2-A4A0-FEF5DFD099A7}" type="slidenum">
              <a:rPr lang="zh-TW" altLang="en-US" smtClean="0"/>
              <a:pPr/>
              <a:t>7</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u/v/w:</a:t>
            </a:r>
            <a:r>
              <a:rPr lang="zh-TW" altLang="en-US" dirty="0" smtClean="0"/>
              <a:t>圓柱座標下的風速，</a:t>
            </a:r>
            <a:r>
              <a:rPr lang="el-GR" altLang="zh-TW" dirty="0" smtClean="0"/>
              <a:t>π</a:t>
            </a:r>
            <a:r>
              <a:rPr lang="el-GR" altLang="zh-TW" dirty="0" smtClean="0"/>
              <a:t>‘</a:t>
            </a:r>
            <a:r>
              <a:rPr lang="en-US" altLang="zh-TW" dirty="0" smtClean="0"/>
              <a:t>:</a:t>
            </a:r>
            <a:r>
              <a:rPr lang="zh-TW" altLang="en-US" dirty="0" smtClean="0"/>
              <a:t>無</a:t>
            </a:r>
            <a:r>
              <a:rPr lang="zh-TW" altLang="en-US" dirty="0" smtClean="0"/>
              <a:t>因次化</a:t>
            </a:r>
            <a:r>
              <a:rPr lang="en-US" altLang="zh-TW" dirty="0" smtClean="0"/>
              <a:t>p’</a:t>
            </a:r>
            <a:r>
              <a:rPr lang="zh-TW" altLang="en-US" dirty="0" smtClean="0"/>
              <a:t>，</a:t>
            </a:r>
            <a:r>
              <a:rPr lang="en-US" altLang="zh-TW" dirty="0" smtClean="0"/>
              <a:t>f:</a:t>
            </a:r>
            <a:r>
              <a:rPr lang="zh-TW" altLang="en-US" dirty="0" smtClean="0"/>
              <a:t>柯氏力，</a:t>
            </a:r>
            <a:r>
              <a:rPr lang="en-US" altLang="zh-TW" dirty="0" smtClean="0"/>
              <a:t>g:</a:t>
            </a:r>
            <a:r>
              <a:rPr lang="zh-TW" altLang="en-US" dirty="0" smtClean="0"/>
              <a:t>重力加速度，</a:t>
            </a:r>
            <a:r>
              <a:rPr lang="en-US" altLang="zh-TW" dirty="0" smtClean="0"/>
              <a:t>θ:</a:t>
            </a:r>
            <a:r>
              <a:rPr lang="zh-TW" altLang="en-US" dirty="0" smtClean="0"/>
              <a:t>位溫</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N:</a:t>
            </a:r>
            <a:r>
              <a:rPr lang="zh-TW" altLang="en-US" dirty="0" smtClean="0"/>
              <a:t>高層牛頓耗散，消除垂直重力波用，</a:t>
            </a:r>
            <a:r>
              <a:rPr lang="en-US" altLang="zh-TW" dirty="0" err="1" smtClean="0"/>
              <a:t>qcond</a:t>
            </a:r>
            <a:r>
              <a:rPr lang="en-US" altLang="zh-TW" dirty="0" smtClean="0"/>
              <a:t>:</a:t>
            </a:r>
            <a:r>
              <a:rPr lang="zh-TW" altLang="en-US" dirty="0" smtClean="0"/>
              <a:t>水與水汽間的凝結</a:t>
            </a:r>
            <a:r>
              <a:rPr lang="en-US" altLang="zh-TW" dirty="0" smtClean="0"/>
              <a:t>/</a:t>
            </a:r>
            <a:r>
              <a:rPr lang="zh-TW" altLang="en-US" dirty="0" smtClean="0"/>
              <a:t>蒸發率</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err="1" smtClean="0"/>
              <a:t>ρd</a:t>
            </a:r>
            <a:r>
              <a:rPr lang="en-US" altLang="zh-TW" dirty="0" smtClean="0"/>
              <a:t>:</a:t>
            </a:r>
            <a:r>
              <a:rPr lang="zh-TW" altLang="en-US" dirty="0" smtClean="0"/>
              <a:t>乾空氣密度，</a:t>
            </a:r>
            <a:r>
              <a:rPr lang="en-US" altLang="zh-TW" dirty="0" smtClean="0"/>
              <a:t>R:</a:t>
            </a:r>
            <a:r>
              <a:rPr lang="zh-TW" altLang="en-US" dirty="0" smtClean="0"/>
              <a:t>輻冷效應，</a:t>
            </a:r>
            <a:r>
              <a:rPr lang="en-US" altLang="zh-TW" dirty="0" err="1" smtClean="0"/>
              <a:t>vt</a:t>
            </a:r>
            <a:r>
              <a:rPr lang="en-US" altLang="zh-TW" dirty="0" smtClean="0"/>
              <a:t>:</a:t>
            </a:r>
            <a:r>
              <a:rPr lang="zh-TW" altLang="en-US" dirty="0" smtClean="0"/>
              <a:t>液態水終端落速</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p:txBody>
      </p:sp>
      <p:sp>
        <p:nvSpPr>
          <p:cNvPr id="4" name="投影片編號版面配置區 3"/>
          <p:cNvSpPr>
            <a:spLocks noGrp="1"/>
          </p:cNvSpPr>
          <p:nvPr>
            <p:ph type="sldNum" sz="quarter" idx="10"/>
          </p:nvPr>
        </p:nvSpPr>
        <p:spPr/>
        <p:txBody>
          <a:bodyPr/>
          <a:lstStyle/>
          <a:p>
            <a:fld id="{8B87F3F0-8B52-4EB2-A4A0-FEF5DFD099A7}" type="slidenum">
              <a:rPr lang="zh-TW" altLang="en-US" smtClean="0"/>
              <a:pPr/>
              <a:t>8</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87F3F0-8B52-4EB2-A4A0-FEF5DFD099A7}" type="slidenum">
              <a:rPr lang="zh-TW" altLang="en-US" smtClean="0"/>
              <a:pPr/>
              <a:t>9</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dirty="0" smtClean="0"/>
              <a:t>觀測、模式所得風速有點不同，其實不大能直接比較</a:t>
            </a:r>
          </a:p>
        </p:txBody>
      </p:sp>
      <p:sp>
        <p:nvSpPr>
          <p:cNvPr id="4" name="投影片編號版面配置區 3"/>
          <p:cNvSpPr>
            <a:spLocks noGrp="1"/>
          </p:cNvSpPr>
          <p:nvPr>
            <p:ph type="sldNum" sz="quarter" idx="10"/>
          </p:nvPr>
        </p:nvSpPr>
        <p:spPr/>
        <p:txBody>
          <a:bodyPr/>
          <a:lstStyle/>
          <a:p>
            <a:fld id="{8B87F3F0-8B52-4EB2-A4A0-FEF5DFD099A7}" type="slidenum">
              <a:rPr lang="zh-TW" altLang="en-US" smtClean="0"/>
              <a:pPr/>
              <a:t>11</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8" name="標題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6400800" y="6355080"/>
            <a:ext cx="2286000" cy="365760"/>
          </a:xfrm>
        </p:spPr>
        <p:txBody>
          <a:bodyPr/>
          <a:lstStyle>
            <a:lvl1pPr>
              <a:defRPr sz="1400"/>
            </a:lvl1pPr>
          </a:lstStyle>
          <a:p>
            <a:fld id="{5BBEAD13-0566-4C6C-97E7-55F17F24B09F}" type="datetimeFigureOut">
              <a:rPr lang="zh-TW" altLang="en-US" smtClean="0"/>
              <a:pPr/>
              <a:t>2010/3/22</a:t>
            </a:fld>
            <a:endParaRPr lang="zh-TW" altLang="en-US"/>
          </a:p>
        </p:txBody>
      </p:sp>
      <p:sp>
        <p:nvSpPr>
          <p:cNvPr id="17" name="頁尾版面配置區 16"/>
          <p:cNvSpPr>
            <a:spLocks noGrp="1"/>
          </p:cNvSpPr>
          <p:nvPr>
            <p:ph type="ftr" sz="quarter" idx="11"/>
          </p:nvPr>
        </p:nvSpPr>
        <p:spPr>
          <a:xfrm>
            <a:off x="2898648" y="6355080"/>
            <a:ext cx="3474720" cy="365760"/>
          </a:xfrm>
        </p:spPr>
        <p:txBody>
          <a:bodyPr/>
          <a:lstStyle/>
          <a:p>
            <a:endParaRPr lang="zh-TW" altLang="en-US"/>
          </a:p>
        </p:txBody>
      </p:sp>
      <p:sp>
        <p:nvSpPr>
          <p:cNvPr id="29" name="投影片編號版面配置區 28"/>
          <p:cNvSpPr>
            <a:spLocks noGrp="1"/>
          </p:cNvSpPr>
          <p:nvPr>
            <p:ph type="sldNum" sz="quarter" idx="12"/>
          </p:nvPr>
        </p:nvSpPr>
        <p:spPr>
          <a:xfrm>
            <a:off x="1216152" y="6355080"/>
            <a:ext cx="1219200" cy="365760"/>
          </a:xfrm>
        </p:spPr>
        <p:txBody>
          <a:bodyPr/>
          <a:lstStyle/>
          <a:p>
            <a:fld id="{73DA0BB7-265A-403C-9275-D587AB510EDC}" type="slidenum">
              <a:rPr lang="zh-TW" altLang="en-US" smtClean="0"/>
              <a:pPr/>
              <a:t>‹#›</a:t>
            </a:fld>
            <a:endParaRPr lang="zh-TW" altLang="en-US"/>
          </a:p>
        </p:txBody>
      </p:sp>
      <p:sp>
        <p:nvSpPr>
          <p:cNvPr id="21" name="矩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矩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矩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矩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2010/3/22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2010/3/22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7" name="直線接點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等腰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接點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2010/3/22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8" name="內容版面配置區 7"/>
          <p:cNvSpPr>
            <a:spLocks noGrp="1"/>
          </p:cNvSpPr>
          <p:nvPr>
            <p:ph sz="quarter" idx="1"/>
          </p:nvPr>
        </p:nvSpPr>
        <p:spPr>
          <a:xfrm>
            <a:off x="457200" y="1219200"/>
            <a:ext cx="8229600" cy="4937760"/>
          </a:xfrm>
        </p:spPr>
        <p:txBody>
          <a:bodyPr/>
          <a:lstStyle>
            <a:lvl1pPr>
              <a:defRPr>
                <a:latin typeface="微軟正黑體" pitchFamily="34" charset="-120"/>
                <a:ea typeface="微軟正黑體" pitchFamily="34" charset="-120"/>
              </a:defRPr>
            </a:lvl1pPr>
          </a:lstStyle>
          <a:p>
            <a:pPr lvl="0" eaLnBrk="1" latinLnBrk="0" hangingPunct="1"/>
            <a:r>
              <a:rPr lang="zh-TW" altLang="en-US" dirty="0" smtClean="0"/>
              <a:t>按一下以編輯母片文字樣式</a:t>
            </a:r>
          </a:p>
          <a:p>
            <a:pPr lvl="1" eaLnBrk="1" latinLnBrk="0" hangingPunct="1"/>
            <a:r>
              <a:rPr lang="zh-TW" altLang="en-US" dirty="0" smtClean="0"/>
              <a:t>第二層</a:t>
            </a:r>
          </a:p>
          <a:p>
            <a:pPr lvl="2" eaLnBrk="1" latinLnBrk="0" hangingPunct="1"/>
            <a:r>
              <a:rPr lang="zh-TW" altLang="en-US" dirty="0" smtClean="0"/>
              <a:t>第三層</a:t>
            </a:r>
          </a:p>
          <a:p>
            <a:pPr lvl="3" eaLnBrk="1" latinLnBrk="0" hangingPunct="1"/>
            <a:r>
              <a:rPr lang="zh-TW" altLang="en-US" dirty="0" smtClean="0"/>
              <a:t>第四層</a:t>
            </a:r>
          </a:p>
          <a:p>
            <a:pPr lvl="4" eaLnBrk="1" latinLnBrk="0" hangingPunct="1"/>
            <a:r>
              <a:rPr lang="zh-TW" altLang="en-US" dirty="0" smtClean="0"/>
              <a:t>第五層</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a:xfrm>
            <a:off x="6400800" y="6355080"/>
            <a:ext cx="2286000" cy="365760"/>
          </a:xfrm>
        </p:spPr>
        <p:txBody>
          <a:bodyPr/>
          <a:lstStyle/>
          <a:p>
            <a:fld id="{5BBEAD13-0566-4C6C-97E7-55F17F24B09F}" type="datetimeFigureOut">
              <a:rPr lang="zh-TW" altLang="en-US" smtClean="0"/>
              <a:pPr/>
              <a:t>2010/3/22</a:t>
            </a:fld>
            <a:endParaRPr lang="zh-TW" altLang="en-US"/>
          </a:p>
        </p:txBody>
      </p:sp>
      <p:sp>
        <p:nvSpPr>
          <p:cNvPr id="5" name="頁尾版面配置區 4"/>
          <p:cNvSpPr>
            <a:spLocks noGrp="1"/>
          </p:cNvSpPr>
          <p:nvPr>
            <p:ph type="ftr" sz="quarter" idx="11"/>
          </p:nvPr>
        </p:nvSpPr>
        <p:spPr>
          <a:xfrm>
            <a:off x="2898648" y="6355080"/>
            <a:ext cx="3474720" cy="365760"/>
          </a:xfrm>
        </p:spPr>
        <p:txBody>
          <a:bodyPr/>
          <a:lstStyle/>
          <a:p>
            <a:endParaRPr lang="zh-TW" altLang="en-US"/>
          </a:p>
        </p:txBody>
      </p:sp>
      <p:sp>
        <p:nvSpPr>
          <p:cNvPr id="6" name="投影片編號版面配置區 5"/>
          <p:cNvSpPr>
            <a:spLocks noGrp="1"/>
          </p:cNvSpPr>
          <p:nvPr>
            <p:ph type="sldNum" sz="quarter" idx="12"/>
          </p:nvPr>
        </p:nvSpPr>
        <p:spPr>
          <a:xfrm>
            <a:off x="1069848" y="6355080"/>
            <a:ext cx="1520952" cy="365760"/>
          </a:xfrm>
        </p:spPr>
        <p:txBody>
          <a:bodyPr/>
          <a:lstStyle/>
          <a:p>
            <a:fld id="{73DA0BB7-265A-403C-9275-D587AB510EDC}" type="slidenum">
              <a:rPr lang="zh-TW" altLang="en-US" smtClean="0"/>
              <a:pPr/>
              <a:t>‹#›</a:t>
            </a:fld>
            <a:endParaRPr lang="zh-TW" altLang="en-US"/>
          </a:p>
        </p:txBody>
      </p:sp>
      <p:sp>
        <p:nvSpPr>
          <p:cNvPr id="7" name="矩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2010/3/22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9" name="內容版面配置區 8"/>
          <p:cNvSpPr>
            <a:spLocks noGrp="1"/>
          </p:cNvSpPr>
          <p:nvPr>
            <p:ph sz="quarter" idx="1"/>
          </p:nvPr>
        </p:nvSpPr>
        <p:spPr>
          <a:xfrm>
            <a:off x="457200" y="1219200"/>
            <a:ext cx="4041648"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632198" y="1216152"/>
            <a:ext cx="4041648"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nchor="ct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2010/3/22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11" name="內容版面配置區 10"/>
          <p:cNvSpPr>
            <a:spLocks noGrp="1"/>
          </p:cNvSpPr>
          <p:nvPr>
            <p:ph sz="quarter" idx="2"/>
          </p:nvPr>
        </p:nvSpPr>
        <p:spPr>
          <a:xfrm>
            <a:off x="457200" y="2133600"/>
            <a:ext cx="4038600" cy="4038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648200" y="2133600"/>
            <a:ext cx="4038600" cy="4038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914400"/>
          </a:xfrm>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2010/3/22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2010/3/22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5" name="直線接點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等腰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2010/3/22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8" name="直線接點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接點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內容版面配置區 11"/>
          <p:cNvSpPr>
            <a:spLocks noGrp="1"/>
          </p:cNvSpPr>
          <p:nvPr>
            <p:ph sz="quarter" idx="1"/>
          </p:nvPr>
        </p:nvSpPr>
        <p:spPr>
          <a:xfrm>
            <a:off x="304800" y="304800"/>
            <a:ext cx="5715000" cy="5715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2010/3/22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8" name="直線接點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等腰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457200" y="152400"/>
            <a:ext cx="8229600" cy="990600"/>
          </a:xfrm>
          <a:prstGeom prst="rect">
            <a:avLst/>
          </a:prstGeom>
        </p:spPr>
        <p:txBody>
          <a:bodyPr vert="horz"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BBEAD13-0566-4C6C-97E7-55F17F24B09F}" type="datetimeFigureOut">
              <a:rPr lang="zh-TW" altLang="en-US" smtClean="0"/>
              <a:pPr/>
              <a:t>2010/3/22</a:t>
            </a:fld>
            <a:endParaRPr lang="zh-TW" altLang="en-US"/>
          </a:p>
        </p:txBody>
      </p:sp>
      <p:sp>
        <p:nvSpPr>
          <p:cNvPr id="3" name="頁尾版面配置區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zh-TW" altLang="en-US"/>
          </a:p>
        </p:txBody>
      </p:sp>
      <p:sp>
        <p:nvSpPr>
          <p:cNvPr id="23" name="投影片編號版面配置區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3DA0BB7-265A-403C-9275-D587AB510EDC}" type="slidenum">
              <a:rPr lang="zh-TW" altLang="en-US" smtClean="0"/>
              <a:pPr/>
              <a:t>‹#›</a:t>
            </a:fld>
            <a:endParaRPr lang="zh-TW" altLang="en-US"/>
          </a:p>
        </p:txBody>
      </p:sp>
      <p:sp>
        <p:nvSpPr>
          <p:cNvPr id="28" name="直線接點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接點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等腰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8.png"/><Relationship Id="rId5" Type="http://schemas.openxmlformats.org/officeDocument/2006/relationships/oleObject" Target="../embeddings/oleObject10.bin"/><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1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7.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32560" y="1428736"/>
            <a:ext cx="7406640" cy="1472184"/>
          </a:xfrm>
        </p:spPr>
        <p:txBody>
          <a:bodyPr>
            <a:normAutofit fontScale="90000"/>
          </a:bodyPr>
          <a:lstStyle/>
          <a:p>
            <a:pPr algn="l"/>
            <a:r>
              <a:rPr lang="en-US" altLang="zh-TW" dirty="0" smtClean="0"/>
              <a:t>The maximum intensity of tropical cyclones in </a:t>
            </a:r>
            <a:r>
              <a:rPr lang="en-US" altLang="zh-TW" dirty="0" err="1" smtClean="0"/>
              <a:t>axisymmetric</a:t>
            </a:r>
            <a:r>
              <a:rPr lang="en-US" altLang="zh-TW" dirty="0" smtClean="0"/>
              <a:t> numerical model simulations.</a:t>
            </a:r>
            <a:endParaRPr lang="zh-TW" altLang="en-US" dirty="0"/>
          </a:p>
        </p:txBody>
      </p:sp>
      <p:sp>
        <p:nvSpPr>
          <p:cNvPr id="3" name="副標題 2"/>
          <p:cNvSpPr>
            <a:spLocks noGrp="1"/>
          </p:cNvSpPr>
          <p:nvPr>
            <p:ph type="subTitle" idx="1"/>
          </p:nvPr>
        </p:nvSpPr>
        <p:spPr>
          <a:xfrm>
            <a:off x="1214414" y="3571876"/>
            <a:ext cx="7358114" cy="1428760"/>
          </a:xfrm>
        </p:spPr>
        <p:txBody>
          <a:bodyPr>
            <a:noAutofit/>
          </a:bodyPr>
          <a:lstStyle/>
          <a:p>
            <a:pPr algn="l"/>
            <a:r>
              <a:rPr lang="en-US" altLang="zh-TW" sz="1800" dirty="0" smtClean="0"/>
              <a:t>Reference:</a:t>
            </a:r>
          </a:p>
          <a:p>
            <a:pPr algn="l"/>
            <a:r>
              <a:rPr lang="en-US" altLang="zh-TW" sz="1800" dirty="0" smtClean="0"/>
              <a:t>Bryan, G. H., and R. </a:t>
            </a:r>
            <a:r>
              <a:rPr lang="en-US" altLang="zh-TW" sz="1800" dirty="0" err="1" smtClean="0"/>
              <a:t>Rotunno</a:t>
            </a:r>
            <a:r>
              <a:rPr lang="en-US" altLang="zh-TW" sz="1800" dirty="0" smtClean="0"/>
              <a:t>, 2009, The maximum intensity</a:t>
            </a:r>
          </a:p>
          <a:p>
            <a:pPr algn="l"/>
            <a:r>
              <a:rPr lang="zh-TW" altLang="en-US" sz="1800" dirty="0" smtClean="0"/>
              <a:t>　　</a:t>
            </a:r>
            <a:r>
              <a:rPr lang="en-US" altLang="zh-TW" sz="1800" dirty="0" smtClean="0"/>
              <a:t>of tropical cyclones in </a:t>
            </a:r>
            <a:r>
              <a:rPr lang="en-US" altLang="zh-TW" sz="1800" dirty="0" err="1" smtClean="0"/>
              <a:t>axisymmetric</a:t>
            </a:r>
            <a:r>
              <a:rPr lang="en-US" altLang="zh-TW" sz="1800" dirty="0" smtClean="0"/>
              <a:t> numerical model </a:t>
            </a:r>
          </a:p>
          <a:p>
            <a:pPr algn="l"/>
            <a:r>
              <a:rPr lang="zh-TW" altLang="en-US" sz="1800" dirty="0" smtClean="0"/>
              <a:t>　　</a:t>
            </a:r>
            <a:r>
              <a:rPr lang="en-US" altLang="zh-TW" sz="1800" dirty="0" smtClean="0"/>
              <a:t>simulations. </a:t>
            </a:r>
            <a:r>
              <a:rPr lang="en-US" altLang="zh-TW" sz="1800" i="1" dirty="0" smtClean="0"/>
              <a:t>Mon. </a:t>
            </a:r>
            <a:r>
              <a:rPr lang="en-US" altLang="zh-TW" sz="1800" i="1" dirty="0" err="1" smtClean="0"/>
              <a:t>Wea</a:t>
            </a:r>
            <a:r>
              <a:rPr lang="en-US" altLang="zh-TW" sz="1800" i="1" dirty="0" smtClean="0"/>
              <a:t>. Rev.</a:t>
            </a:r>
            <a:r>
              <a:rPr lang="en-US" altLang="zh-TW" sz="1800" dirty="0" smtClean="0"/>
              <a:t>, </a:t>
            </a:r>
            <a:r>
              <a:rPr lang="en-US" altLang="zh-TW" sz="1800" b="1" dirty="0" smtClean="0"/>
              <a:t>137</a:t>
            </a:r>
            <a:r>
              <a:rPr lang="en-US" altLang="zh-TW" sz="1800" dirty="0" smtClean="0"/>
              <a:t>,  1770–1789.</a:t>
            </a:r>
            <a:endParaRPr lang="zh-TW" altLang="en-US" sz="1800" dirty="0"/>
          </a:p>
        </p:txBody>
      </p:sp>
      <p:sp>
        <p:nvSpPr>
          <p:cNvPr id="4" name="文字方塊 3"/>
          <p:cNvSpPr txBox="1"/>
          <p:nvPr/>
        </p:nvSpPr>
        <p:spPr>
          <a:xfrm>
            <a:off x="5143504" y="5274246"/>
            <a:ext cx="3070071" cy="369332"/>
          </a:xfrm>
          <a:prstGeom prst="rect">
            <a:avLst/>
          </a:prstGeom>
          <a:noFill/>
        </p:spPr>
        <p:txBody>
          <a:bodyPr wrap="none" rtlCol="0">
            <a:spAutoFit/>
          </a:bodyPr>
          <a:lstStyle/>
          <a:p>
            <a:r>
              <a:rPr lang="zh-TW" altLang="en-US" dirty="0" smtClean="0"/>
              <a:t>報告人：</a:t>
            </a:r>
            <a:r>
              <a:rPr lang="en-US" altLang="zh-TW" dirty="0" smtClean="0"/>
              <a:t>986201023</a:t>
            </a:r>
            <a:r>
              <a:rPr lang="zh-TW" altLang="en-US" dirty="0" smtClean="0"/>
              <a:t>　林柏旭</a:t>
            </a:r>
            <a:endParaRPr lang="zh-TW" alt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敏感度測試</a:t>
            </a:r>
            <a:endParaRPr lang="zh-TW" altLang="en-US" dirty="0"/>
          </a:p>
        </p:txBody>
      </p:sp>
      <p:sp>
        <p:nvSpPr>
          <p:cNvPr id="3" name="內容版面配置區 2"/>
          <p:cNvSpPr>
            <a:spLocks noGrp="1"/>
          </p:cNvSpPr>
          <p:nvPr>
            <p:ph sz="quarter" idx="1"/>
          </p:nvPr>
        </p:nvSpPr>
        <p:spPr/>
        <p:txBody>
          <a:bodyPr>
            <a:normAutofit/>
          </a:bodyPr>
          <a:lstStyle/>
          <a:p>
            <a:r>
              <a:rPr lang="zh-TW" altLang="en-US" dirty="0" smtClean="0"/>
              <a:t>探討在相同的初始條件、邊界條件下，不同數值模式設定所得的</a:t>
            </a:r>
            <a:r>
              <a:rPr lang="en-US" altLang="zh-TW" dirty="0" err="1" smtClean="0">
                <a:latin typeface="Times New Roman" pitchFamily="18" charset="0"/>
                <a:cs typeface="Times New Roman" pitchFamily="18" charset="0"/>
              </a:rPr>
              <a:t>v</a:t>
            </a:r>
            <a:r>
              <a:rPr lang="en-US" altLang="zh-TW" sz="1800" dirty="0" err="1" smtClean="0">
                <a:latin typeface="Times New Roman" pitchFamily="18" charset="0"/>
                <a:cs typeface="Times New Roman" pitchFamily="18" charset="0"/>
              </a:rPr>
              <a:t>max</a:t>
            </a:r>
            <a:endParaRPr lang="en-US" altLang="zh-TW" dirty="0" smtClean="0"/>
          </a:p>
          <a:p>
            <a:r>
              <a:rPr lang="zh-TW" altLang="en-US" dirty="0" smtClean="0"/>
              <a:t>以下結果皆針對軸對稱模式做探討，僅著重於影響較為顯著的因素，不討論其餘相對較小之影響，如：</a:t>
            </a:r>
            <a:endParaRPr lang="en-US" altLang="zh-TW" dirty="0" smtClean="0"/>
          </a:p>
          <a:p>
            <a:pPr lvl="1"/>
            <a:r>
              <a:rPr lang="zh-TW" altLang="en-US" dirty="0" smtClean="0"/>
              <a:t>冰微物理過程</a:t>
            </a:r>
            <a:endParaRPr lang="en-US" altLang="zh-TW" dirty="0" smtClean="0"/>
          </a:p>
          <a:p>
            <a:pPr lvl="1"/>
            <a:r>
              <a:rPr lang="en-US" altLang="zh-TW" dirty="0" smtClean="0">
                <a:latin typeface="Times New Roman" pitchFamily="18" charset="0"/>
                <a:cs typeface="Times New Roman" pitchFamily="18" charset="0"/>
              </a:rPr>
              <a:t>water conservation</a:t>
            </a:r>
            <a:r>
              <a:rPr lang="zh-TW" altLang="en-US" dirty="0" smtClean="0"/>
              <a:t>（如正定平流法的使用）</a:t>
            </a:r>
            <a:endParaRPr lang="en-US" altLang="zh-TW" dirty="0" smtClean="0"/>
          </a:p>
          <a:p>
            <a:pPr lvl="1"/>
            <a:r>
              <a:rPr lang="zh-TW" altLang="en-US" dirty="0" smtClean="0"/>
              <a:t>較大的</a:t>
            </a:r>
            <a:r>
              <a:rPr lang="en-US" altLang="zh-TW" dirty="0" smtClean="0">
                <a:latin typeface="Times New Roman" pitchFamily="18" charset="0"/>
                <a:cs typeface="Times New Roman" pitchFamily="18" charset="0"/>
              </a:rPr>
              <a:t>domain size</a:t>
            </a:r>
          </a:p>
          <a:p>
            <a:pPr lvl="1"/>
            <a:r>
              <a:rPr lang="zh-TW" altLang="en-US" dirty="0" smtClean="0">
                <a:latin typeface="Times New Roman" pitchFamily="18" charset="0"/>
                <a:cs typeface="Times New Roman" pitchFamily="18" charset="0"/>
              </a:rPr>
              <a:t>初始渦旋的大小以及強度</a:t>
            </a:r>
            <a:endParaRPr lang="en-US" altLang="zh-TW" dirty="0" smtClean="0">
              <a:latin typeface="Times New Roman" pitchFamily="18" charset="0"/>
              <a:cs typeface="Times New Roman" pitchFamily="18" charset="0"/>
            </a:endParaRPr>
          </a:p>
          <a:p>
            <a:pPr lvl="1"/>
            <a:r>
              <a:rPr lang="en-US" altLang="zh-TW" dirty="0" smtClean="0">
                <a:latin typeface="Times New Roman" pitchFamily="18" charset="0"/>
                <a:cs typeface="Times New Roman" pitchFamily="18" charset="0"/>
              </a:rPr>
              <a:t>precipitation mass sink effect</a:t>
            </a:r>
            <a:endParaRPr lang="en-US" altLang="zh-TW"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敏感度測試</a:t>
            </a:r>
            <a:endParaRPr lang="zh-TW" altLang="en-US" dirty="0"/>
          </a:p>
        </p:txBody>
      </p:sp>
      <p:sp>
        <p:nvSpPr>
          <p:cNvPr id="3" name="內容版面配置區 2"/>
          <p:cNvSpPr>
            <a:spLocks noGrp="1"/>
          </p:cNvSpPr>
          <p:nvPr>
            <p:ph sz="quarter" idx="1"/>
          </p:nvPr>
        </p:nvSpPr>
        <p:spPr/>
        <p:txBody>
          <a:bodyPr>
            <a:normAutofit/>
          </a:bodyPr>
          <a:lstStyle/>
          <a:p>
            <a:r>
              <a:rPr lang="zh-TW" altLang="en-US" dirty="0" smtClean="0"/>
              <a:t>觀測結果</a:t>
            </a:r>
            <a:endParaRPr lang="en-US" altLang="zh-TW" dirty="0" smtClean="0"/>
          </a:p>
          <a:p>
            <a:pPr lvl="1"/>
            <a:r>
              <a:rPr lang="zh-TW" altLang="en-US" dirty="0" smtClean="0"/>
              <a:t>大西洋：當海溫攝氏</a:t>
            </a:r>
            <a:r>
              <a:rPr lang="en-US" altLang="zh-TW" dirty="0" smtClean="0"/>
              <a:t>26</a:t>
            </a:r>
            <a:r>
              <a:rPr lang="zh-TW" altLang="en-US" dirty="0" smtClean="0"/>
              <a:t>度，最大強度約</a:t>
            </a:r>
            <a:r>
              <a:rPr lang="en-US" altLang="zh-TW" dirty="0" smtClean="0"/>
              <a:t>50m/s</a:t>
            </a:r>
            <a:r>
              <a:rPr lang="zh-TW" altLang="en-US" dirty="0" smtClean="0"/>
              <a:t> </a:t>
            </a:r>
            <a:endParaRPr lang="en-US" altLang="zh-TW" dirty="0" smtClean="0"/>
          </a:p>
          <a:p>
            <a:pPr lvl="2"/>
            <a:r>
              <a:rPr lang="en-US" altLang="zh-TW" dirty="0" smtClean="0"/>
              <a:t>-</a:t>
            </a:r>
            <a:r>
              <a:rPr lang="en-US" altLang="zh-TW" dirty="0" err="1" smtClean="0"/>
              <a:t>DeMaria</a:t>
            </a:r>
            <a:r>
              <a:rPr lang="en-US" altLang="zh-TW" dirty="0" smtClean="0"/>
              <a:t> &amp; Kaplan(1994)</a:t>
            </a:r>
          </a:p>
          <a:p>
            <a:pPr lvl="1"/>
            <a:r>
              <a:rPr lang="zh-TW" altLang="en-US" dirty="0" smtClean="0"/>
              <a:t>東北太平洋：最大強度約</a:t>
            </a:r>
            <a:r>
              <a:rPr lang="en-US" altLang="zh-TW" dirty="0" smtClean="0"/>
              <a:t>61.1m/s</a:t>
            </a:r>
          </a:p>
          <a:p>
            <a:pPr lvl="2"/>
            <a:r>
              <a:rPr lang="en-US" altLang="zh-TW" dirty="0" smtClean="0"/>
              <a:t>-Whitney &amp; </a:t>
            </a:r>
            <a:r>
              <a:rPr lang="en-US" altLang="zh-TW" dirty="0" err="1" smtClean="0"/>
              <a:t>Hobgood</a:t>
            </a:r>
            <a:r>
              <a:rPr lang="en-US" altLang="zh-TW" dirty="0" smtClean="0"/>
              <a:t>(1997)</a:t>
            </a:r>
          </a:p>
          <a:p>
            <a:pPr lvl="1"/>
            <a:r>
              <a:rPr lang="zh-TW" altLang="en-US" dirty="0" smtClean="0"/>
              <a:t>最大強度：皆為近地表持續</a:t>
            </a:r>
            <a:r>
              <a:rPr lang="en-US" altLang="zh-TW" dirty="0" smtClean="0"/>
              <a:t>1min</a:t>
            </a:r>
            <a:r>
              <a:rPr lang="zh-TW" altLang="en-US" dirty="0" smtClean="0"/>
              <a:t>的風速</a:t>
            </a:r>
            <a:endParaRPr lang="en-US" altLang="zh-TW" dirty="0" smtClean="0"/>
          </a:p>
          <a:p>
            <a:r>
              <a:rPr lang="zh-TW" altLang="en-US" dirty="0" smtClean="0"/>
              <a:t>數值模式輸出結果</a:t>
            </a:r>
            <a:endParaRPr lang="en-US" altLang="zh-TW" dirty="0" smtClean="0"/>
          </a:p>
          <a:p>
            <a:pPr lvl="1"/>
            <a:r>
              <a:rPr lang="zh-TW" altLang="en-US" dirty="0" smtClean="0"/>
              <a:t>為模式網格點四天</a:t>
            </a:r>
            <a:r>
              <a:rPr lang="en-US" altLang="zh-TW" dirty="0" smtClean="0"/>
              <a:t>(</a:t>
            </a:r>
            <a:r>
              <a:rPr lang="zh-TW" altLang="en-US" dirty="0" smtClean="0"/>
              <a:t>第</a:t>
            </a:r>
            <a:r>
              <a:rPr lang="en-US" altLang="zh-TW" dirty="0" smtClean="0"/>
              <a:t>8</a:t>
            </a:r>
            <a:r>
              <a:rPr lang="zh-TW" altLang="en-US" dirty="0" smtClean="0"/>
              <a:t>到第</a:t>
            </a:r>
            <a:r>
              <a:rPr lang="en-US" altLang="zh-TW" dirty="0" smtClean="0"/>
              <a:t>12</a:t>
            </a:r>
            <a:r>
              <a:rPr lang="zh-TW" altLang="en-US" dirty="0" smtClean="0"/>
              <a:t>天</a:t>
            </a:r>
            <a:r>
              <a:rPr lang="en-US" altLang="zh-TW" dirty="0" smtClean="0"/>
              <a:t>)</a:t>
            </a:r>
            <a:r>
              <a:rPr lang="zh-TW" altLang="en-US" dirty="0" smtClean="0"/>
              <a:t>的平均值，最大值通常出現在</a:t>
            </a:r>
            <a:r>
              <a:rPr lang="en-US" altLang="zh-TW" dirty="0" smtClean="0"/>
              <a:t>PBL</a:t>
            </a:r>
            <a:r>
              <a:rPr lang="zh-TW" altLang="en-US" dirty="0" smtClean="0"/>
              <a:t>之上（</a:t>
            </a:r>
            <a:r>
              <a:rPr lang="en-US" altLang="zh-TW" dirty="0" smtClean="0"/>
              <a:t>1km</a:t>
            </a:r>
            <a:r>
              <a:rPr lang="zh-TW" altLang="en-US" dirty="0" smtClean="0"/>
              <a:t>）</a:t>
            </a:r>
            <a:endParaRPr lang="en-US" altLang="zh-TW" dirty="0" smtClean="0"/>
          </a:p>
          <a:p>
            <a:pPr lvl="1"/>
            <a:r>
              <a:rPr lang="en-US" altLang="zh-TW" dirty="0" err="1" smtClean="0">
                <a:latin typeface="Times New Roman" pitchFamily="18" charset="0"/>
                <a:cs typeface="Times New Roman" pitchFamily="18" charset="0"/>
              </a:rPr>
              <a:t>v</a:t>
            </a:r>
            <a:r>
              <a:rPr lang="en-US" altLang="zh-TW" sz="1800" dirty="0" err="1" smtClean="0">
                <a:latin typeface="Times New Roman" pitchFamily="18" charset="0"/>
                <a:cs typeface="Times New Roman" pitchFamily="18" charset="0"/>
              </a:rPr>
              <a:t>max</a:t>
            </a:r>
            <a:r>
              <a:rPr lang="zh-TW" altLang="en-US" dirty="0" smtClean="0"/>
              <a:t>通常有比地表上的風速（模式最底層）大</a:t>
            </a:r>
            <a:r>
              <a:rPr lang="en-US" altLang="zh-TW" dirty="0" smtClean="0"/>
              <a:t>20%</a:t>
            </a:r>
            <a:r>
              <a:rPr lang="zh-TW" altLang="en-US" dirty="0" smtClean="0"/>
              <a:t>之現象，故將觀測所得強度加</a:t>
            </a:r>
            <a:r>
              <a:rPr lang="en-US" altLang="zh-TW" dirty="0" smtClean="0"/>
              <a:t>20%</a:t>
            </a:r>
            <a:r>
              <a:rPr lang="zh-TW" altLang="en-US" dirty="0" smtClean="0"/>
              <a:t>→</a:t>
            </a:r>
            <a:r>
              <a:rPr lang="en-US" altLang="zh-TW" dirty="0" smtClean="0"/>
              <a:t>70m/s</a:t>
            </a:r>
          </a:p>
        </p:txBody>
      </p:sp>
      <p:cxnSp>
        <p:nvCxnSpPr>
          <p:cNvPr id="6" name="直線接點 5"/>
          <p:cNvCxnSpPr/>
          <p:nvPr/>
        </p:nvCxnSpPr>
        <p:spPr>
          <a:xfrm>
            <a:off x="1130450" y="3643314"/>
            <a:ext cx="4929222" cy="0"/>
          </a:xfrm>
          <a:prstGeom prst="line">
            <a:avLst/>
          </a:prstGeom>
          <a:ln w="38100">
            <a:solidFill>
              <a:srgbClr val="2217FF"/>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643042" y="4857760"/>
            <a:ext cx="1928826" cy="0"/>
          </a:xfrm>
          <a:prstGeom prst="line">
            <a:avLst/>
          </a:prstGeom>
          <a:ln w="38100">
            <a:solidFill>
              <a:srgbClr val="2217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敏感度測試</a:t>
            </a:r>
            <a:r>
              <a:rPr lang="en-US" altLang="zh-TW" dirty="0" smtClean="0"/>
              <a:t>-</a:t>
            </a:r>
            <a:r>
              <a:rPr lang="zh-TW" altLang="en-US" dirty="0" smtClean="0"/>
              <a:t>網格間距</a:t>
            </a:r>
            <a:endParaRPr lang="zh-TW" altLang="en-US" dirty="0"/>
          </a:p>
        </p:txBody>
      </p:sp>
      <p:sp>
        <p:nvSpPr>
          <p:cNvPr id="3" name="內容版面配置區 2"/>
          <p:cNvSpPr>
            <a:spLocks noGrp="1"/>
          </p:cNvSpPr>
          <p:nvPr>
            <p:ph sz="quarter" idx="1"/>
          </p:nvPr>
        </p:nvSpPr>
        <p:spPr/>
        <p:txBody>
          <a:bodyPr>
            <a:normAutofit/>
          </a:bodyPr>
          <a:lstStyle/>
          <a:p>
            <a:r>
              <a:rPr lang="zh-TW" altLang="en-US" dirty="0" smtClean="0"/>
              <a:t>不少研究顯示對水平網格間距</a:t>
            </a:r>
            <a:r>
              <a:rPr lang="zh-TW" altLang="en-US" dirty="0" smtClean="0">
                <a:latin typeface="新細明體"/>
                <a:ea typeface="新細明體"/>
              </a:rPr>
              <a:t>≧</a:t>
            </a:r>
            <a:r>
              <a:rPr lang="en-US" altLang="zh-TW" dirty="0" smtClean="0"/>
              <a:t>1km</a:t>
            </a:r>
            <a:r>
              <a:rPr lang="zh-TW" altLang="en-US" dirty="0" smtClean="0"/>
              <a:t>時，當間距變小，模擬出的強度會增加</a:t>
            </a:r>
            <a:r>
              <a:rPr lang="en-US" altLang="zh-TW" dirty="0" smtClean="0"/>
              <a:t>(</a:t>
            </a:r>
            <a:r>
              <a:rPr lang="zh-TW" altLang="en-US" dirty="0" smtClean="0"/>
              <a:t>可解析眼牆中非靜力過程</a:t>
            </a:r>
            <a:r>
              <a:rPr lang="en-US" altLang="zh-TW" dirty="0" smtClean="0"/>
              <a:t>)</a:t>
            </a:r>
          </a:p>
          <a:p>
            <a:r>
              <a:rPr lang="zh-TW" altLang="en-US" dirty="0" smtClean="0"/>
              <a:t>實驗方法：</a:t>
            </a:r>
            <a:endParaRPr lang="en-US" altLang="zh-TW" dirty="0" smtClean="0"/>
          </a:p>
          <a:p>
            <a:pPr lvl="1"/>
            <a:r>
              <a:rPr lang="zh-TW" altLang="en-US" dirty="0" smtClean="0"/>
              <a:t>逐漸降低網格間距，直到</a:t>
            </a:r>
            <a:r>
              <a:rPr lang="en-US" altLang="zh-TW" dirty="0" err="1" smtClean="0"/>
              <a:t>v</a:t>
            </a:r>
            <a:r>
              <a:rPr lang="en-US" altLang="zh-TW" sz="1800" dirty="0" err="1" smtClean="0"/>
              <a:t>max</a:t>
            </a:r>
            <a:r>
              <a:rPr lang="zh-TW" altLang="en-US" dirty="0" smtClean="0"/>
              <a:t>得到一個收斂的值</a:t>
            </a:r>
            <a:endParaRPr lang="en-US" altLang="zh-TW" dirty="0" smtClean="0"/>
          </a:p>
          <a:p>
            <a:r>
              <a:rPr lang="zh-TW" altLang="en-US" dirty="0" smtClean="0"/>
              <a:t>模式設定：</a:t>
            </a:r>
            <a:endParaRPr lang="en-US" altLang="zh-TW" dirty="0" smtClean="0"/>
          </a:p>
          <a:p>
            <a:pPr lvl="1"/>
            <a:r>
              <a:rPr lang="zh-TW" altLang="en-US" dirty="0" smtClean="0"/>
              <a:t>將擴散設定成最小：將</a:t>
            </a:r>
            <a:r>
              <a:rPr lang="en-US" altLang="zh-TW" dirty="0" smtClean="0">
                <a:latin typeface="Times New Roman" pitchFamily="18" charset="0"/>
                <a:cs typeface="Times New Roman" pitchFamily="18" charset="0"/>
              </a:rPr>
              <a:t>Turbulence length scale</a:t>
            </a:r>
            <a:r>
              <a:rPr lang="zh-TW" altLang="en-US" dirty="0" smtClean="0"/>
              <a:t>設成很小，</a:t>
            </a:r>
            <a:r>
              <a:rPr lang="en-US" altLang="zh-TW" dirty="0" err="1" smtClean="0">
                <a:latin typeface="Times New Roman" pitchFamily="18" charset="0"/>
                <a:cs typeface="Times New Roman" pitchFamily="18" charset="0"/>
              </a:rPr>
              <a:t>l</a:t>
            </a:r>
            <a:r>
              <a:rPr lang="en-US" altLang="zh-TW" sz="1200" dirty="0" err="1" smtClean="0">
                <a:latin typeface="Times New Roman" pitchFamily="18" charset="0"/>
                <a:cs typeface="Times New Roman" pitchFamily="18" charset="0"/>
              </a:rPr>
              <a:t>h</a:t>
            </a:r>
            <a:r>
              <a:rPr lang="en-US" altLang="zh-TW" dirty="0" smtClean="0">
                <a:latin typeface="Times New Roman" pitchFamily="18" charset="0"/>
                <a:cs typeface="Times New Roman" pitchFamily="18" charset="0"/>
              </a:rPr>
              <a:t>=187.5m</a:t>
            </a:r>
            <a:r>
              <a:rPr lang="zh-TW" altLang="en-US" dirty="0" smtClean="0">
                <a:latin typeface="Times New Roman" pitchFamily="18" charset="0"/>
                <a:cs typeface="Times New Roman" pitchFamily="18" charset="0"/>
              </a:rPr>
              <a:t>　</a:t>
            </a:r>
            <a:r>
              <a:rPr lang="en-US" altLang="zh-TW" dirty="0" err="1" smtClean="0">
                <a:latin typeface="Times New Roman" pitchFamily="18" charset="0"/>
                <a:cs typeface="Times New Roman" pitchFamily="18" charset="0"/>
              </a:rPr>
              <a:t>l</a:t>
            </a:r>
            <a:r>
              <a:rPr lang="en-US" altLang="zh-TW" sz="1200" dirty="0" err="1" smtClean="0">
                <a:latin typeface="Times New Roman" pitchFamily="18" charset="0"/>
                <a:cs typeface="Times New Roman" pitchFamily="18" charset="0"/>
              </a:rPr>
              <a:t>v</a:t>
            </a:r>
            <a:r>
              <a:rPr lang="en-US" altLang="zh-TW" dirty="0" smtClean="0">
                <a:latin typeface="Times New Roman" pitchFamily="18" charset="0"/>
                <a:cs typeface="Times New Roman" pitchFamily="18" charset="0"/>
              </a:rPr>
              <a:t>=50m</a:t>
            </a:r>
          </a:p>
          <a:p>
            <a:r>
              <a:rPr lang="zh-TW" altLang="en-US" dirty="0" smtClean="0"/>
              <a:t>軸對稱數值模式及其他二維模式無法明確的產生實際的亂流，必須要靠參數化來包含亂流效應</a:t>
            </a:r>
            <a:endParaRPr lang="en-US" altLang="zh-TW" dirty="0" smtClean="0"/>
          </a:p>
          <a:p>
            <a:r>
              <a:rPr lang="zh-TW" altLang="en-US" dirty="0" smtClean="0"/>
              <a:t>因參數化法有著很大的差異，這裡求出的設定可能無法在三維模式中得出收斂的解</a:t>
            </a:r>
            <a:endParaRPr lang="en-US" altLang="zh-TW" dirty="0" smtClean="0"/>
          </a:p>
          <a:p>
            <a:pPr lvl="1"/>
            <a:endParaRPr lang="en-US" altLang="zh-TW" dirty="0" smtClean="0"/>
          </a:p>
          <a:p>
            <a:pPr lvl="1">
              <a:buNone/>
            </a:pPr>
            <a:endParaRPr lang="zh-TW" alt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敏感度測試</a:t>
            </a:r>
            <a:r>
              <a:rPr lang="en-US" altLang="zh-TW" dirty="0" smtClean="0"/>
              <a:t>-</a:t>
            </a:r>
            <a:r>
              <a:rPr lang="zh-TW" altLang="en-US" dirty="0" smtClean="0"/>
              <a:t>垂直</a:t>
            </a:r>
            <a:r>
              <a:rPr lang="en-US" altLang="zh-TW" dirty="0" smtClean="0"/>
              <a:t>/</a:t>
            </a:r>
            <a:r>
              <a:rPr lang="zh-TW" altLang="en-US" dirty="0" smtClean="0"/>
              <a:t>水平網格間距</a:t>
            </a:r>
            <a:endParaRPr lang="zh-TW" altLang="en-US" dirty="0"/>
          </a:p>
        </p:txBody>
      </p:sp>
      <p:sp>
        <p:nvSpPr>
          <p:cNvPr id="3" name="內容版面配置區 2"/>
          <p:cNvSpPr>
            <a:spLocks noGrp="1"/>
          </p:cNvSpPr>
          <p:nvPr>
            <p:ph sz="quarter" idx="1"/>
          </p:nvPr>
        </p:nvSpPr>
        <p:spPr/>
        <p:txBody>
          <a:bodyPr/>
          <a:lstStyle/>
          <a:p>
            <a:r>
              <a:rPr lang="zh-TW" altLang="en-US" dirty="0" smtClean="0"/>
              <a:t>△</a:t>
            </a:r>
            <a:r>
              <a:rPr lang="en-US" altLang="zh-TW" dirty="0" smtClean="0"/>
              <a:t>z</a:t>
            </a:r>
            <a:r>
              <a:rPr lang="zh-TW" altLang="en-US" dirty="0" smtClean="0"/>
              <a:t>增加，強度也增加，邊界層會沒有辦法被良好的解析出來，而且會有較深的現象（△</a:t>
            </a:r>
            <a:r>
              <a:rPr lang="en-US" altLang="zh-TW" dirty="0" smtClean="0"/>
              <a:t>z </a:t>
            </a:r>
            <a:r>
              <a:rPr lang="zh-TW" altLang="en-US" dirty="0" smtClean="0">
                <a:latin typeface="新細明體"/>
                <a:ea typeface="新細明體"/>
              </a:rPr>
              <a:t>≧ </a:t>
            </a:r>
            <a:r>
              <a:rPr lang="en-US" altLang="zh-TW" dirty="0" smtClean="0"/>
              <a:t>500m</a:t>
            </a:r>
            <a:r>
              <a:rPr lang="zh-TW" altLang="en-US" dirty="0" smtClean="0"/>
              <a:t>）</a:t>
            </a:r>
            <a:endParaRPr lang="en-US" altLang="zh-TW" dirty="0" smtClean="0"/>
          </a:p>
          <a:p>
            <a:r>
              <a:rPr lang="zh-TW" altLang="en-US" dirty="0" smtClean="0"/>
              <a:t>當眼牆能被較好的解析時，</a:t>
            </a:r>
            <a:r>
              <a:rPr lang="en-US" altLang="zh-TW" dirty="0" smtClean="0"/>
              <a:t>TC</a:t>
            </a:r>
            <a:r>
              <a:rPr lang="zh-TW" altLang="en-US" dirty="0" smtClean="0"/>
              <a:t>的強度也隨之增強，當</a:t>
            </a:r>
            <a:r>
              <a:rPr lang="zh-TW" altLang="en-US" dirty="0" smtClean="0">
                <a:cs typeface="Times New Roman" pitchFamily="18" charset="0"/>
              </a:rPr>
              <a:t>△</a:t>
            </a:r>
            <a:r>
              <a:rPr lang="en-US" altLang="zh-TW" dirty="0" smtClean="0">
                <a:cs typeface="Times New Roman" pitchFamily="18" charset="0"/>
              </a:rPr>
              <a:t>r≦1km</a:t>
            </a:r>
            <a:r>
              <a:rPr lang="zh-TW" altLang="en-US" dirty="0" smtClean="0"/>
              <a:t>，眼牆寬度約八公里，繼續提高解析度並不會使寬度改變</a:t>
            </a:r>
            <a:endParaRPr lang="en-US" altLang="zh-TW" dirty="0" smtClean="0"/>
          </a:p>
          <a:p>
            <a:r>
              <a:rPr lang="zh-TW" altLang="en-US" dirty="0" smtClean="0"/>
              <a:t>研究發現可以採用不固定的△</a:t>
            </a:r>
            <a:r>
              <a:rPr lang="en-US" altLang="zh-TW" dirty="0" smtClean="0"/>
              <a:t>r</a:t>
            </a:r>
            <a:r>
              <a:rPr lang="zh-TW" altLang="en-US" dirty="0" smtClean="0"/>
              <a:t>：</a:t>
            </a:r>
            <a:endParaRPr lang="en-US" altLang="zh-TW" dirty="0" smtClean="0"/>
          </a:p>
          <a:p>
            <a:pPr lvl="1"/>
            <a:r>
              <a:rPr lang="zh-TW" altLang="en-US" dirty="0" smtClean="0"/>
              <a:t>當</a:t>
            </a:r>
            <a:r>
              <a:rPr lang="en-US" altLang="zh-TW" dirty="0" smtClean="0"/>
              <a:t>r&lt;64km</a:t>
            </a:r>
            <a:r>
              <a:rPr lang="zh-TW" altLang="en-US" dirty="0" smtClean="0"/>
              <a:t>：△</a:t>
            </a:r>
            <a:r>
              <a:rPr lang="en-US" altLang="zh-TW" dirty="0" smtClean="0"/>
              <a:t>r=1km</a:t>
            </a:r>
          </a:p>
          <a:p>
            <a:pPr lvl="1"/>
            <a:r>
              <a:rPr lang="zh-TW" altLang="en-US" dirty="0" smtClean="0"/>
              <a:t>之後△</a:t>
            </a:r>
            <a:r>
              <a:rPr lang="en-US" altLang="zh-TW" dirty="0" smtClean="0"/>
              <a:t>r</a:t>
            </a:r>
            <a:r>
              <a:rPr lang="zh-TW" altLang="en-US" dirty="0" smtClean="0"/>
              <a:t>漸增到</a:t>
            </a:r>
            <a:r>
              <a:rPr lang="en-US" altLang="zh-TW" dirty="0" smtClean="0"/>
              <a:t>16km</a:t>
            </a:r>
            <a:r>
              <a:rPr lang="zh-TW" altLang="en-US" dirty="0" smtClean="0"/>
              <a:t>，直到</a:t>
            </a:r>
            <a:r>
              <a:rPr lang="en-US" altLang="zh-TW" dirty="0" smtClean="0"/>
              <a:t>r=1500km</a:t>
            </a:r>
          </a:p>
          <a:p>
            <a:pPr lvl="1"/>
            <a:r>
              <a:rPr lang="zh-TW" altLang="en-US" dirty="0" smtClean="0"/>
              <a:t>結果跟將△</a:t>
            </a:r>
            <a:r>
              <a:rPr lang="en-US" altLang="zh-TW" dirty="0" smtClean="0"/>
              <a:t>r</a:t>
            </a:r>
            <a:r>
              <a:rPr lang="zh-TW" altLang="en-US" dirty="0" smtClean="0"/>
              <a:t>固定為</a:t>
            </a:r>
            <a:r>
              <a:rPr lang="en-US" altLang="zh-TW" dirty="0" smtClean="0"/>
              <a:t>1km</a:t>
            </a:r>
            <a:r>
              <a:rPr lang="zh-TW" altLang="en-US" dirty="0" smtClean="0"/>
              <a:t>的結果相同，可減少運算時間</a:t>
            </a:r>
            <a:endParaRPr lang="en-US" altLang="zh-TW" dirty="0" smtClean="0"/>
          </a:p>
          <a:p>
            <a:r>
              <a:rPr lang="zh-TW" altLang="en-US" dirty="0" smtClean="0"/>
              <a:t>選用△</a:t>
            </a:r>
            <a:r>
              <a:rPr lang="en-US" altLang="zh-TW" dirty="0" smtClean="0"/>
              <a:t>r=1000m</a:t>
            </a:r>
            <a:r>
              <a:rPr lang="zh-TW" altLang="en-US" dirty="0" smtClean="0"/>
              <a:t>、△ｚ＝</a:t>
            </a:r>
            <a:r>
              <a:rPr lang="en-US" altLang="zh-TW" dirty="0" smtClean="0"/>
              <a:t>250m</a:t>
            </a:r>
          </a:p>
        </p:txBody>
      </p:sp>
      <p:pic>
        <p:nvPicPr>
          <p:cNvPr id="4" name="Picture 2"/>
          <p:cNvPicPr>
            <a:picLocks noChangeAspect="1" noChangeArrowheads="1"/>
          </p:cNvPicPr>
          <p:nvPr/>
        </p:nvPicPr>
        <p:blipFill>
          <a:blip r:embed="rId3" cstate="print"/>
          <a:srcRect t="12734" b="42787"/>
          <a:stretch>
            <a:fillRect/>
          </a:stretch>
        </p:blipFill>
        <p:spPr bwMode="auto">
          <a:xfrm>
            <a:off x="285720" y="3500438"/>
            <a:ext cx="4476750" cy="1571573"/>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t="62143"/>
          <a:stretch>
            <a:fillRect/>
          </a:stretch>
        </p:blipFill>
        <p:spPr bwMode="auto">
          <a:xfrm>
            <a:off x="285720" y="3857628"/>
            <a:ext cx="4476750" cy="1337718"/>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t="22412" b="37693"/>
          <a:stretch>
            <a:fillRect/>
          </a:stretch>
        </p:blipFill>
        <p:spPr bwMode="auto">
          <a:xfrm>
            <a:off x="285720" y="5143512"/>
            <a:ext cx="4476750" cy="1409708"/>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4776819" y="2928934"/>
            <a:ext cx="4295775" cy="23431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500"/>
                                        <p:tgtEl>
                                          <p:spTgt spid="3">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敏感度測試</a:t>
            </a:r>
            <a:r>
              <a:rPr lang="en-US" altLang="zh-TW" dirty="0" smtClean="0"/>
              <a:t>-Turbulence length scale</a:t>
            </a:r>
            <a:endParaRPr lang="zh-TW" altLang="en-US" dirty="0"/>
          </a:p>
        </p:txBody>
      </p:sp>
      <p:sp>
        <p:nvSpPr>
          <p:cNvPr id="3" name="內容版面配置區 2"/>
          <p:cNvSpPr>
            <a:spLocks noGrp="1"/>
          </p:cNvSpPr>
          <p:nvPr>
            <p:ph sz="quarter" idx="1"/>
          </p:nvPr>
        </p:nvSpPr>
        <p:spPr/>
        <p:txBody>
          <a:bodyPr/>
          <a:lstStyle/>
          <a:p>
            <a:r>
              <a:rPr lang="zh-TW" altLang="en-US" dirty="0" smtClean="0"/>
              <a:t>軸對稱數值模式最不確定的部份就是那些無法表示的運動（如</a:t>
            </a:r>
            <a:r>
              <a:rPr lang="zh-TW" altLang="en-US" dirty="0" smtClean="0">
                <a:latin typeface="Times New Roman" pitchFamily="18" charset="0"/>
                <a:cs typeface="Times New Roman" pitchFamily="18" charset="0"/>
              </a:rPr>
              <a:t>所有非對稱的運動）</a:t>
            </a:r>
            <a:r>
              <a:rPr lang="zh-TW" altLang="en-US" dirty="0" smtClean="0"/>
              <a:t>的參數化</a:t>
            </a:r>
            <a:endParaRPr lang="en-US" altLang="zh-TW" dirty="0" smtClean="0"/>
          </a:p>
          <a:p>
            <a:r>
              <a:rPr lang="zh-TW" altLang="en-US" dirty="0" smtClean="0">
                <a:latin typeface="Times New Roman" pitchFamily="18" charset="0"/>
                <a:cs typeface="Times New Roman" pitchFamily="18" charset="0"/>
              </a:rPr>
              <a:t>沒有理論可以定量的決定該用多大的</a:t>
            </a:r>
            <a:r>
              <a:rPr lang="en-US" altLang="zh-TW" dirty="0" err="1" smtClean="0">
                <a:latin typeface="Times New Roman" pitchFamily="18" charset="0"/>
                <a:cs typeface="Times New Roman" pitchFamily="18" charset="0"/>
              </a:rPr>
              <a:t>l</a:t>
            </a:r>
            <a:r>
              <a:rPr lang="en-US" altLang="zh-TW" sz="1800" dirty="0" err="1" smtClean="0">
                <a:latin typeface="Times New Roman" pitchFamily="18" charset="0"/>
                <a:cs typeface="Times New Roman" pitchFamily="18" charset="0"/>
              </a:rPr>
              <a:t>h</a:t>
            </a:r>
            <a:r>
              <a:rPr lang="zh-TW" altLang="en-US" dirty="0" smtClean="0">
                <a:latin typeface="Times New Roman" pitchFamily="18" charset="0"/>
                <a:cs typeface="Times New Roman" pitchFamily="18" charset="0"/>
              </a:rPr>
              <a:t>、</a:t>
            </a:r>
            <a:r>
              <a:rPr lang="en-US" altLang="zh-TW" dirty="0" err="1" smtClean="0">
                <a:latin typeface="Times New Roman" pitchFamily="18" charset="0"/>
                <a:cs typeface="Times New Roman" pitchFamily="18" charset="0"/>
              </a:rPr>
              <a:t>l</a:t>
            </a:r>
            <a:r>
              <a:rPr lang="en-US" altLang="zh-TW" sz="1800" dirty="0" err="1" smtClean="0">
                <a:latin typeface="Times New Roman" pitchFamily="18" charset="0"/>
                <a:cs typeface="Times New Roman" pitchFamily="18" charset="0"/>
              </a:rPr>
              <a:t>v</a:t>
            </a:r>
            <a:endParaRPr lang="en-US" altLang="zh-TW" sz="1800" dirty="0" smtClean="0">
              <a:latin typeface="Times New Roman" pitchFamily="18" charset="0"/>
              <a:cs typeface="Times New Roman" pitchFamily="18" charset="0"/>
            </a:endParaRPr>
          </a:p>
          <a:p>
            <a:r>
              <a:rPr lang="zh-TW" altLang="en-US" dirty="0" smtClean="0"/>
              <a:t>模式對</a:t>
            </a:r>
            <a:r>
              <a:rPr lang="en-US" altLang="zh-TW" dirty="0" err="1" smtClean="0">
                <a:latin typeface="Times New Roman" pitchFamily="18" charset="0"/>
                <a:cs typeface="Times New Roman" pitchFamily="18" charset="0"/>
              </a:rPr>
              <a:t>l</a:t>
            </a:r>
            <a:r>
              <a:rPr lang="en-US" altLang="zh-TW" sz="1800" dirty="0" err="1" smtClean="0">
                <a:latin typeface="Times New Roman" pitchFamily="18" charset="0"/>
                <a:cs typeface="Times New Roman" pitchFamily="18" charset="0"/>
              </a:rPr>
              <a:t>h</a:t>
            </a:r>
            <a:r>
              <a:rPr lang="zh-TW" altLang="en-US" dirty="0" smtClean="0"/>
              <a:t>很敏感</a:t>
            </a:r>
            <a:endParaRPr lang="en-US" altLang="zh-TW" dirty="0" smtClean="0"/>
          </a:p>
        </p:txBody>
      </p:sp>
      <p:pic>
        <p:nvPicPr>
          <p:cNvPr id="29697" name="Picture 1"/>
          <p:cNvPicPr>
            <a:picLocks noChangeAspect="1" noChangeArrowheads="1"/>
          </p:cNvPicPr>
          <p:nvPr/>
        </p:nvPicPr>
        <p:blipFill>
          <a:blip r:embed="rId3" cstate="print"/>
          <a:srcRect/>
          <a:stretch>
            <a:fillRect/>
          </a:stretch>
        </p:blipFill>
        <p:spPr bwMode="auto">
          <a:xfrm>
            <a:off x="2500298" y="3214686"/>
            <a:ext cx="4257675" cy="3362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敏感度測試</a:t>
            </a:r>
            <a:r>
              <a:rPr lang="en-US" altLang="zh-TW" dirty="0" smtClean="0"/>
              <a:t>-Turbulence length scale</a:t>
            </a:r>
            <a:endParaRPr lang="zh-TW" altLang="en-US" dirty="0"/>
          </a:p>
        </p:txBody>
      </p:sp>
      <p:sp>
        <p:nvSpPr>
          <p:cNvPr id="3" name="內容版面配置區 2"/>
          <p:cNvSpPr>
            <a:spLocks noGrp="1"/>
          </p:cNvSpPr>
          <p:nvPr>
            <p:ph sz="quarter" idx="1"/>
          </p:nvPr>
        </p:nvSpPr>
        <p:spPr/>
        <p:txBody>
          <a:bodyPr/>
          <a:lstStyle/>
          <a:p>
            <a:r>
              <a:rPr lang="zh-TW" altLang="en-US" dirty="0" smtClean="0"/>
              <a:t>當</a:t>
            </a:r>
            <a:r>
              <a:rPr lang="en-US" altLang="zh-TW" dirty="0" err="1" smtClean="0">
                <a:latin typeface="Times New Roman" pitchFamily="18" charset="0"/>
                <a:cs typeface="Times New Roman" pitchFamily="18" charset="0"/>
              </a:rPr>
              <a:t>l</a:t>
            </a:r>
            <a:r>
              <a:rPr lang="en-US" altLang="zh-TW" sz="1800" dirty="0" err="1" smtClean="0">
                <a:latin typeface="Times New Roman" pitchFamily="18" charset="0"/>
                <a:cs typeface="Times New Roman" pitchFamily="18" charset="0"/>
              </a:rPr>
              <a:t>h</a:t>
            </a:r>
            <a:r>
              <a:rPr lang="en-US" altLang="zh-TW" dirty="0" smtClean="0">
                <a:latin typeface="Times New Roman" pitchFamily="18" charset="0"/>
                <a:cs typeface="Times New Roman" pitchFamily="18" charset="0"/>
              </a:rPr>
              <a:t>&gt;1500m</a:t>
            </a:r>
            <a:r>
              <a:rPr lang="zh-TW" altLang="en-US" dirty="0" smtClean="0">
                <a:latin typeface="Times New Roman" pitchFamily="18" charset="0"/>
                <a:cs typeface="Times New Roman" pitchFamily="18" charset="0"/>
              </a:rPr>
              <a:t>時</a:t>
            </a:r>
            <a:r>
              <a:rPr lang="en-US" altLang="zh-TW" dirty="0" smtClean="0">
                <a:latin typeface="Times New Roman" pitchFamily="18" charset="0"/>
                <a:cs typeface="Times New Roman" pitchFamily="18" charset="0"/>
              </a:rPr>
              <a:t>v</a:t>
            </a:r>
            <a:r>
              <a:rPr lang="en-US" altLang="zh-TW" sz="1800" dirty="0" smtClean="0">
                <a:latin typeface="Times New Roman" pitchFamily="18" charset="0"/>
                <a:cs typeface="Times New Roman" pitchFamily="18" charset="0"/>
              </a:rPr>
              <a:t>g</a:t>
            </a:r>
            <a:r>
              <a:rPr lang="zh-TW" altLang="en-US" dirty="0" smtClean="0"/>
              <a:t>跟</a:t>
            </a:r>
            <a:r>
              <a:rPr lang="en-US" altLang="zh-TW" dirty="0" err="1" smtClean="0">
                <a:latin typeface="Times New Roman" pitchFamily="18" charset="0"/>
                <a:cs typeface="Times New Roman" pitchFamily="18" charset="0"/>
              </a:rPr>
              <a:t>v</a:t>
            </a:r>
            <a:r>
              <a:rPr lang="en-US" altLang="zh-TW" sz="1800" dirty="0" err="1" smtClean="0">
                <a:latin typeface="Times New Roman" pitchFamily="18" charset="0"/>
                <a:cs typeface="Times New Roman" pitchFamily="18" charset="0"/>
              </a:rPr>
              <a:t>max</a:t>
            </a:r>
            <a:r>
              <a:rPr lang="zh-TW" altLang="en-US" dirty="0" smtClean="0"/>
              <a:t>很接近</a:t>
            </a:r>
            <a:endParaRPr lang="en-US" altLang="zh-TW" dirty="0" smtClean="0"/>
          </a:p>
          <a:p>
            <a:r>
              <a:rPr lang="zh-TW" altLang="en-US" dirty="0" smtClean="0"/>
              <a:t>隨著側向擴散的減小（</a:t>
            </a:r>
            <a:r>
              <a:rPr lang="en-US" altLang="zh-TW" dirty="0" err="1" smtClean="0">
                <a:latin typeface="Times New Roman" pitchFamily="18" charset="0"/>
                <a:cs typeface="Times New Roman" pitchFamily="18" charset="0"/>
              </a:rPr>
              <a:t>l</a:t>
            </a:r>
            <a:r>
              <a:rPr lang="en-US" altLang="zh-TW" sz="1800" dirty="0" err="1" smtClean="0">
                <a:latin typeface="Times New Roman" pitchFamily="18" charset="0"/>
                <a:cs typeface="Times New Roman" pitchFamily="18" charset="0"/>
              </a:rPr>
              <a:t>h</a:t>
            </a:r>
            <a:r>
              <a:rPr lang="zh-TW" altLang="en-US" dirty="0" smtClean="0"/>
              <a:t>變小）</a:t>
            </a:r>
            <a:r>
              <a:rPr lang="en-US" altLang="zh-TW" dirty="0" err="1" smtClean="0">
                <a:latin typeface="Times New Roman" pitchFamily="18" charset="0"/>
                <a:cs typeface="Times New Roman" pitchFamily="18" charset="0"/>
              </a:rPr>
              <a:t>v</a:t>
            </a:r>
            <a:r>
              <a:rPr lang="en-US" altLang="zh-TW" sz="1800" dirty="0" err="1" smtClean="0">
                <a:latin typeface="Times New Roman" pitchFamily="18" charset="0"/>
                <a:cs typeface="Times New Roman" pitchFamily="18" charset="0"/>
              </a:rPr>
              <a:t>max</a:t>
            </a:r>
            <a:r>
              <a:rPr lang="zh-TW" altLang="en-US" dirty="0" smtClean="0"/>
              <a:t>明顯大於</a:t>
            </a:r>
            <a:r>
              <a:rPr lang="en-US" altLang="zh-TW" dirty="0" smtClean="0">
                <a:latin typeface="Times New Roman" pitchFamily="18" charset="0"/>
                <a:cs typeface="Times New Roman" pitchFamily="18" charset="0"/>
              </a:rPr>
              <a:t>v</a:t>
            </a:r>
            <a:r>
              <a:rPr lang="en-US" altLang="zh-TW" sz="1800" dirty="0" smtClean="0">
                <a:latin typeface="Times New Roman" pitchFamily="18" charset="0"/>
                <a:cs typeface="Times New Roman" pitchFamily="18" charset="0"/>
              </a:rPr>
              <a:t>g</a:t>
            </a:r>
            <a:endParaRPr lang="en-US" altLang="zh-TW" dirty="0" smtClean="0">
              <a:latin typeface="Times New Roman" pitchFamily="18" charset="0"/>
              <a:cs typeface="Times New Roman" pitchFamily="18" charset="0"/>
            </a:endParaRPr>
          </a:p>
          <a:p>
            <a:pPr lvl="1"/>
            <a:r>
              <a:rPr lang="zh-TW" altLang="en-US" dirty="0" smtClean="0">
                <a:latin typeface="Times New Roman" pitchFamily="18" charset="0"/>
                <a:cs typeface="Times New Roman" pitchFamily="18" charset="0"/>
              </a:rPr>
              <a:t>此現象與非平衡流的存在有關</a:t>
            </a:r>
            <a:endParaRPr lang="en-US" altLang="zh-TW" dirty="0" smtClean="0">
              <a:latin typeface="Times New Roman" pitchFamily="18" charset="0"/>
              <a:cs typeface="Times New Roman" pitchFamily="18" charset="0"/>
            </a:endParaRPr>
          </a:p>
          <a:p>
            <a:r>
              <a:rPr lang="zh-TW" altLang="en-US" dirty="0" smtClean="0"/>
              <a:t>而</a:t>
            </a:r>
            <a:r>
              <a:rPr lang="en-US" altLang="zh-TW" dirty="0" err="1" smtClean="0">
                <a:latin typeface="Times New Roman" pitchFamily="18" charset="0"/>
                <a:cs typeface="Times New Roman" pitchFamily="18" charset="0"/>
              </a:rPr>
              <a:t>v</a:t>
            </a:r>
            <a:r>
              <a:rPr lang="en-US" altLang="zh-TW" sz="1800" dirty="0" err="1" smtClean="0">
                <a:latin typeface="Times New Roman" pitchFamily="18" charset="0"/>
                <a:cs typeface="Times New Roman" pitchFamily="18" charset="0"/>
              </a:rPr>
              <a:t>max</a:t>
            </a:r>
            <a:r>
              <a:rPr lang="zh-TW" altLang="en-US" dirty="0" smtClean="0">
                <a:latin typeface="Times New Roman" pitchFamily="18" charset="0"/>
                <a:cs typeface="Times New Roman" pitchFamily="18" charset="0"/>
              </a:rPr>
              <a:t>也</a:t>
            </a:r>
            <a:r>
              <a:rPr lang="zh-TW" altLang="en-US" dirty="0" smtClean="0"/>
              <a:t>會超出此環境的最大可能強度</a:t>
            </a:r>
            <a:endParaRPr lang="en-US" altLang="zh-TW" dirty="0" smtClean="0"/>
          </a:p>
          <a:p>
            <a:endParaRPr lang="en-US" altLang="zh-TW" dirty="0" smtClean="0"/>
          </a:p>
          <a:p>
            <a:r>
              <a:rPr lang="en-US" altLang="zh-TW" dirty="0" err="1" smtClean="0">
                <a:latin typeface="Times New Roman" pitchFamily="18" charset="0"/>
                <a:cs typeface="Times New Roman" pitchFamily="18" charset="0"/>
              </a:rPr>
              <a:t>l</a:t>
            </a:r>
            <a:r>
              <a:rPr lang="en-US" altLang="zh-TW" sz="1800" dirty="0" err="1" smtClean="0">
                <a:latin typeface="Times New Roman" pitchFamily="18" charset="0"/>
                <a:cs typeface="Times New Roman" pitchFamily="18" charset="0"/>
              </a:rPr>
              <a:t>h</a:t>
            </a:r>
            <a:r>
              <a:rPr lang="zh-TW" altLang="en-US" dirty="0" smtClean="0"/>
              <a:t>大：亂流擴散強，使梯度較弱</a:t>
            </a:r>
            <a:endParaRPr lang="en-US" altLang="zh-TW" dirty="0" smtClean="0"/>
          </a:p>
          <a:p>
            <a:r>
              <a:rPr lang="en-US" altLang="zh-TW" dirty="0" err="1" smtClean="0">
                <a:latin typeface="Times New Roman" pitchFamily="18" charset="0"/>
                <a:cs typeface="Times New Roman" pitchFamily="18" charset="0"/>
              </a:rPr>
              <a:t>l</a:t>
            </a:r>
            <a:r>
              <a:rPr lang="en-US" altLang="zh-TW" sz="1800" dirty="0" err="1" smtClean="0">
                <a:latin typeface="Times New Roman" pitchFamily="18" charset="0"/>
                <a:cs typeface="Times New Roman" pitchFamily="18" charset="0"/>
              </a:rPr>
              <a:t>h</a:t>
            </a:r>
            <a:r>
              <a:rPr lang="zh-TW" altLang="en-US" dirty="0" smtClean="0"/>
              <a:t>小：環境角動量較易被帶入環流中心，使</a:t>
            </a:r>
            <a:r>
              <a:rPr lang="en-US" altLang="zh-TW" dirty="0" err="1" smtClean="0">
                <a:latin typeface="Times New Roman" pitchFamily="18" charset="0"/>
                <a:cs typeface="Times New Roman" pitchFamily="18" charset="0"/>
              </a:rPr>
              <a:t>v</a:t>
            </a:r>
            <a:r>
              <a:rPr lang="en-US" altLang="zh-TW" sz="1800" dirty="0" err="1" smtClean="0">
                <a:latin typeface="Times New Roman" pitchFamily="18" charset="0"/>
                <a:cs typeface="Times New Roman" pitchFamily="18" charset="0"/>
              </a:rPr>
              <a:t>max</a:t>
            </a:r>
            <a:r>
              <a:rPr lang="zh-TW" altLang="en-US" dirty="0" smtClean="0"/>
              <a:t>較大</a:t>
            </a:r>
            <a:endParaRPr lang="en-US" altLang="zh-TW" dirty="0" smtClean="0"/>
          </a:p>
          <a:p>
            <a:endParaRPr lang="en-US" altLang="zh-TW" dirty="0" smtClean="0"/>
          </a:p>
          <a:p>
            <a:r>
              <a:rPr lang="zh-TW" altLang="en-US" dirty="0" smtClean="0"/>
              <a:t>增加解析度應該可以得出更強的梯度，但在本實驗中卻沒有</a:t>
            </a:r>
            <a:endParaRPr lang="en-US" altLang="zh-TW" dirty="0" smtClean="0"/>
          </a:p>
        </p:txBody>
      </p:sp>
      <p:grpSp>
        <p:nvGrpSpPr>
          <p:cNvPr id="10" name="群組 9"/>
          <p:cNvGrpSpPr/>
          <p:nvPr/>
        </p:nvGrpSpPr>
        <p:grpSpPr>
          <a:xfrm>
            <a:off x="2714612" y="2757251"/>
            <a:ext cx="4286250" cy="4100749"/>
            <a:chOff x="2285984" y="2643182"/>
            <a:chExt cx="4286250" cy="4100749"/>
          </a:xfrm>
        </p:grpSpPr>
        <p:pic>
          <p:nvPicPr>
            <p:cNvPr id="43010" name="Picture 2"/>
            <p:cNvPicPr>
              <a:picLocks noChangeAspect="1" noChangeArrowheads="1"/>
            </p:cNvPicPr>
            <p:nvPr/>
          </p:nvPicPr>
          <p:blipFill>
            <a:blip r:embed="rId3" cstate="print"/>
            <a:srcRect b="12316"/>
            <a:stretch>
              <a:fillRect/>
            </a:stretch>
          </p:blipFill>
          <p:spPr bwMode="auto">
            <a:xfrm>
              <a:off x="2285984" y="2643182"/>
              <a:ext cx="4286250" cy="4100749"/>
            </a:xfrm>
            <a:prstGeom prst="rect">
              <a:avLst/>
            </a:prstGeom>
            <a:noFill/>
            <a:ln w="9525">
              <a:noFill/>
              <a:miter lim="800000"/>
              <a:headEnd/>
              <a:tailEnd/>
            </a:ln>
          </p:spPr>
        </p:pic>
        <p:sp>
          <p:nvSpPr>
            <p:cNvPr id="5" name="文字方塊 4"/>
            <p:cNvSpPr txBox="1"/>
            <p:nvPr/>
          </p:nvSpPr>
          <p:spPr>
            <a:xfrm>
              <a:off x="4049632" y="5363340"/>
              <a:ext cx="1338828" cy="369332"/>
            </a:xfrm>
            <a:prstGeom prst="rect">
              <a:avLst/>
            </a:prstGeom>
            <a:noFill/>
          </p:spPr>
          <p:txBody>
            <a:bodyPr wrap="none" rtlCol="0">
              <a:spAutoFit/>
            </a:bodyPr>
            <a:lstStyle/>
            <a:p>
              <a:r>
                <a:rPr lang="zh-TW" altLang="en-US" dirty="0" smtClean="0">
                  <a:latin typeface="微軟正黑體" pitchFamily="34" charset="-120"/>
                  <a:ea typeface="微軟正黑體" pitchFamily="34" charset="-120"/>
                </a:rPr>
                <a:t>最大梯度風</a:t>
              </a:r>
              <a:endParaRPr lang="zh-TW" altLang="en-US" dirty="0">
                <a:latin typeface="微軟正黑體" pitchFamily="34" charset="-120"/>
                <a:ea typeface="微軟正黑體" pitchFamily="34" charset="-120"/>
              </a:endParaRPr>
            </a:p>
          </p:txBody>
        </p:sp>
        <p:cxnSp>
          <p:nvCxnSpPr>
            <p:cNvPr id="8" name="直線接點 7"/>
            <p:cNvCxnSpPr/>
            <p:nvPr/>
          </p:nvCxnSpPr>
          <p:spPr>
            <a:xfrm rot="5400000">
              <a:off x="3904490" y="4536289"/>
              <a:ext cx="3500462" cy="0"/>
            </a:xfrm>
            <a:prstGeom prst="line">
              <a:avLst/>
            </a:prstGeom>
            <a:ln w="25400">
              <a:solidFill>
                <a:srgbClr val="2217FF"/>
              </a:solidFill>
              <a:prstDash val="dash"/>
            </a:ln>
          </p:spPr>
          <p:style>
            <a:lnRef idx="1">
              <a:schemeClr val="accent1"/>
            </a:lnRef>
            <a:fillRef idx="0">
              <a:schemeClr val="accent1"/>
            </a:fillRef>
            <a:effectRef idx="0">
              <a:schemeClr val="accent1"/>
            </a:effectRef>
            <a:fontRef idx="minor">
              <a:schemeClr val="tx1"/>
            </a:fontRef>
          </p:style>
        </p:cxnSp>
      </p:grpSp>
      <p:pic>
        <p:nvPicPr>
          <p:cNvPr id="43011" name="Picture 3"/>
          <p:cNvPicPr>
            <a:picLocks noChangeAspect="1" noChangeArrowheads="1"/>
          </p:cNvPicPr>
          <p:nvPr/>
        </p:nvPicPr>
        <p:blipFill>
          <a:blip r:embed="rId4" cstate="print"/>
          <a:srcRect/>
          <a:stretch>
            <a:fillRect/>
          </a:stretch>
        </p:blipFill>
        <p:spPr bwMode="auto">
          <a:xfrm>
            <a:off x="2357422" y="285728"/>
            <a:ext cx="4229100" cy="33337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3011"/>
                                        </p:tgtEl>
                                        <p:attrNameLst>
                                          <p:attrName>style.visibility</p:attrName>
                                        </p:attrNameLst>
                                      </p:cBhvr>
                                      <p:to>
                                        <p:strVal val="visible"/>
                                      </p:to>
                                    </p:set>
                                    <p:animEffect transition="in" filter="fade">
                                      <p:cBhvr>
                                        <p:cTn id="24"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敏感度測試</a:t>
            </a:r>
            <a:r>
              <a:rPr lang="en-US" altLang="zh-TW" dirty="0" smtClean="0"/>
              <a:t>-Turbulence length scale</a:t>
            </a:r>
            <a:endParaRPr lang="zh-TW" altLang="en-US" dirty="0"/>
          </a:p>
        </p:txBody>
      </p:sp>
      <p:pic>
        <p:nvPicPr>
          <p:cNvPr id="44045" name="Picture 13"/>
          <p:cNvPicPr>
            <a:picLocks noChangeAspect="1" noChangeArrowheads="1"/>
          </p:cNvPicPr>
          <p:nvPr/>
        </p:nvPicPr>
        <p:blipFill>
          <a:blip r:embed="rId3" cstate="print"/>
          <a:srcRect/>
          <a:stretch>
            <a:fillRect/>
          </a:stretch>
        </p:blipFill>
        <p:spPr bwMode="auto">
          <a:xfrm>
            <a:off x="928662" y="5143512"/>
            <a:ext cx="7269900" cy="1926525"/>
          </a:xfrm>
          <a:prstGeom prst="rect">
            <a:avLst/>
          </a:prstGeom>
          <a:noFill/>
          <a:ln w="9525">
            <a:noFill/>
            <a:miter lim="800000"/>
            <a:headEnd/>
            <a:tailEnd/>
          </a:ln>
        </p:spPr>
      </p:pic>
      <p:grpSp>
        <p:nvGrpSpPr>
          <p:cNvPr id="21" name="群組 20"/>
          <p:cNvGrpSpPr/>
          <p:nvPr/>
        </p:nvGrpSpPr>
        <p:grpSpPr>
          <a:xfrm>
            <a:off x="0" y="1928802"/>
            <a:ext cx="9144000" cy="2676243"/>
            <a:chOff x="0" y="1285860"/>
            <a:chExt cx="9144000" cy="2676243"/>
          </a:xfrm>
        </p:grpSpPr>
        <p:grpSp>
          <p:nvGrpSpPr>
            <p:cNvPr id="28" name="群組 27"/>
            <p:cNvGrpSpPr>
              <a:grpSpLocks noChangeAspect="1"/>
            </p:cNvGrpSpPr>
            <p:nvPr/>
          </p:nvGrpSpPr>
          <p:grpSpPr>
            <a:xfrm>
              <a:off x="0" y="1285860"/>
              <a:ext cx="9144000" cy="2285992"/>
              <a:chOff x="3786182" y="-285776"/>
              <a:chExt cx="6325676" cy="2845479"/>
            </a:xfrm>
          </p:grpSpPr>
          <p:pic>
            <p:nvPicPr>
              <p:cNvPr id="44038" name="Picture 6"/>
              <p:cNvPicPr>
                <a:picLocks noChangeAspect="1" noChangeArrowheads="1"/>
              </p:cNvPicPr>
              <p:nvPr/>
            </p:nvPicPr>
            <p:blipFill>
              <a:blip r:embed="rId4" cstate="print"/>
              <a:srcRect l="545" r="545"/>
              <a:stretch>
                <a:fillRect/>
              </a:stretch>
            </p:blipFill>
            <p:spPr bwMode="auto">
              <a:xfrm>
                <a:off x="3786182" y="-285776"/>
                <a:ext cx="5963676" cy="2592746"/>
              </a:xfrm>
              <a:prstGeom prst="rect">
                <a:avLst/>
              </a:prstGeom>
              <a:noFill/>
              <a:ln w="9525">
                <a:noFill/>
                <a:miter lim="800000"/>
                <a:headEnd/>
                <a:tailEnd/>
              </a:ln>
            </p:spPr>
          </p:pic>
          <p:pic>
            <p:nvPicPr>
              <p:cNvPr id="13" name="Picture 5"/>
              <p:cNvPicPr>
                <a:picLocks noChangeAspect="1" noChangeArrowheads="1"/>
              </p:cNvPicPr>
              <p:nvPr/>
            </p:nvPicPr>
            <p:blipFill>
              <a:blip r:embed="rId5" cstate="print"/>
              <a:srcRect b="61290"/>
              <a:stretch>
                <a:fillRect/>
              </a:stretch>
            </p:blipFill>
            <p:spPr bwMode="auto">
              <a:xfrm>
                <a:off x="3787469" y="2285992"/>
                <a:ext cx="5962389" cy="273711"/>
              </a:xfrm>
              <a:prstGeom prst="rect">
                <a:avLst/>
              </a:prstGeom>
              <a:noFill/>
              <a:ln w="9525">
                <a:noFill/>
                <a:miter lim="800000"/>
                <a:headEnd/>
                <a:tailEnd/>
              </a:ln>
            </p:spPr>
          </p:pic>
          <p:pic>
            <p:nvPicPr>
              <p:cNvPr id="44040" name="Picture 8"/>
              <p:cNvPicPr>
                <a:picLocks noChangeAspect="1" noChangeArrowheads="1"/>
              </p:cNvPicPr>
              <p:nvPr/>
            </p:nvPicPr>
            <p:blipFill>
              <a:blip r:embed="rId6" cstate="print"/>
              <a:srcRect b="461"/>
              <a:stretch>
                <a:fillRect/>
              </a:stretch>
            </p:blipFill>
            <p:spPr bwMode="auto">
              <a:xfrm>
                <a:off x="9715537" y="-285776"/>
                <a:ext cx="396321" cy="2837580"/>
              </a:xfrm>
              <a:prstGeom prst="rect">
                <a:avLst/>
              </a:prstGeom>
              <a:noFill/>
              <a:ln w="9525">
                <a:noFill/>
                <a:miter lim="800000"/>
                <a:headEnd/>
                <a:tailEnd/>
              </a:ln>
            </p:spPr>
          </p:pic>
          <p:pic>
            <p:nvPicPr>
              <p:cNvPr id="44041" name="Picture 9"/>
              <p:cNvPicPr>
                <a:picLocks noChangeAspect="1" noChangeArrowheads="1"/>
              </p:cNvPicPr>
              <p:nvPr/>
            </p:nvPicPr>
            <p:blipFill>
              <a:blip r:embed="rId7" cstate="print"/>
              <a:srcRect b="-17180"/>
              <a:stretch>
                <a:fillRect/>
              </a:stretch>
            </p:blipFill>
            <p:spPr bwMode="auto">
              <a:xfrm>
                <a:off x="4643438" y="-285776"/>
                <a:ext cx="4991100" cy="245554"/>
              </a:xfrm>
              <a:prstGeom prst="rect">
                <a:avLst/>
              </a:prstGeom>
              <a:solidFill>
                <a:schemeClr val="bg1"/>
              </a:solidFill>
              <a:ln w="9525">
                <a:noFill/>
                <a:miter lim="800000"/>
                <a:headEnd/>
                <a:tailEnd/>
              </a:ln>
            </p:spPr>
          </p:pic>
        </p:grpSp>
        <p:sp>
          <p:nvSpPr>
            <p:cNvPr id="18" name="文字方塊 17"/>
            <p:cNvSpPr txBox="1"/>
            <p:nvPr/>
          </p:nvSpPr>
          <p:spPr>
            <a:xfrm>
              <a:off x="2285984" y="3500438"/>
              <a:ext cx="5416868" cy="461665"/>
            </a:xfrm>
            <a:prstGeom prst="rect">
              <a:avLst/>
            </a:prstGeom>
            <a:noFill/>
          </p:spPr>
          <p:txBody>
            <a:bodyPr wrap="none" rtlCol="0">
              <a:spAutoFit/>
            </a:bodyPr>
            <a:lstStyle/>
            <a:p>
              <a:r>
                <a:rPr lang="zh-TW" altLang="en-US" sz="2400" dirty="0" smtClean="0">
                  <a:latin typeface="微軟正黑體" pitchFamily="34" charset="-120"/>
                  <a:ea typeface="微軟正黑體" pitchFamily="34" charset="-120"/>
                </a:rPr>
                <a:t>低估最大強度，但徑向入流符合觀測值</a:t>
              </a:r>
              <a:endParaRPr lang="zh-TW" altLang="en-US" sz="2400" dirty="0">
                <a:latin typeface="微軟正黑體" pitchFamily="34" charset="-120"/>
                <a:ea typeface="微軟正黑體" pitchFamily="34" charset="-120"/>
              </a:endParaRPr>
            </a:p>
          </p:txBody>
        </p:sp>
      </p:grpSp>
      <p:grpSp>
        <p:nvGrpSpPr>
          <p:cNvPr id="24" name="群組 23"/>
          <p:cNvGrpSpPr/>
          <p:nvPr/>
        </p:nvGrpSpPr>
        <p:grpSpPr>
          <a:xfrm>
            <a:off x="-86219" y="1928802"/>
            <a:ext cx="9230219" cy="3298290"/>
            <a:chOff x="0" y="2214554"/>
            <a:chExt cx="9057846" cy="3298290"/>
          </a:xfrm>
        </p:grpSpPr>
        <p:grpSp>
          <p:nvGrpSpPr>
            <p:cNvPr id="29" name="群組 28"/>
            <p:cNvGrpSpPr>
              <a:grpSpLocks noChangeAspect="1"/>
            </p:cNvGrpSpPr>
            <p:nvPr/>
          </p:nvGrpSpPr>
          <p:grpSpPr>
            <a:xfrm>
              <a:off x="0" y="2214554"/>
              <a:ext cx="9057846" cy="2486014"/>
              <a:chOff x="714348" y="2799980"/>
              <a:chExt cx="6429420" cy="2835583"/>
            </a:xfrm>
          </p:grpSpPr>
          <p:pic>
            <p:nvPicPr>
              <p:cNvPr id="19" name="Picture 8"/>
              <p:cNvPicPr>
                <a:picLocks noChangeAspect="1" noChangeArrowheads="1"/>
              </p:cNvPicPr>
              <p:nvPr/>
            </p:nvPicPr>
            <p:blipFill>
              <a:blip r:embed="rId6" cstate="print"/>
              <a:srcRect b="922"/>
              <a:stretch>
                <a:fillRect/>
              </a:stretch>
            </p:blipFill>
            <p:spPr bwMode="auto">
              <a:xfrm>
                <a:off x="6747447" y="2811110"/>
                <a:ext cx="396321" cy="2824453"/>
              </a:xfrm>
              <a:prstGeom prst="rect">
                <a:avLst/>
              </a:prstGeom>
              <a:noFill/>
              <a:ln w="9525">
                <a:noFill/>
                <a:miter lim="800000"/>
                <a:headEnd/>
                <a:tailEnd/>
              </a:ln>
            </p:spPr>
          </p:pic>
          <p:pic>
            <p:nvPicPr>
              <p:cNvPr id="20" name="Picture 5"/>
              <p:cNvPicPr>
                <a:picLocks noChangeAspect="1" noChangeArrowheads="1"/>
              </p:cNvPicPr>
              <p:nvPr/>
            </p:nvPicPr>
            <p:blipFill>
              <a:blip r:embed="rId5" cstate="print"/>
              <a:srcRect r="-1817" b="61290"/>
              <a:stretch>
                <a:fillRect/>
              </a:stretch>
            </p:blipFill>
            <p:spPr bwMode="auto">
              <a:xfrm>
                <a:off x="714348" y="5357826"/>
                <a:ext cx="6070757" cy="273711"/>
              </a:xfrm>
              <a:prstGeom prst="rect">
                <a:avLst/>
              </a:prstGeom>
              <a:solidFill>
                <a:schemeClr val="bg1"/>
              </a:solidFill>
              <a:ln w="9525">
                <a:noFill/>
                <a:miter lim="800000"/>
                <a:headEnd/>
                <a:tailEnd/>
              </a:ln>
            </p:spPr>
          </p:pic>
          <p:pic>
            <p:nvPicPr>
              <p:cNvPr id="44042" name="Picture 10"/>
              <p:cNvPicPr>
                <a:picLocks noChangeAspect="1" noChangeArrowheads="1"/>
              </p:cNvPicPr>
              <p:nvPr/>
            </p:nvPicPr>
            <p:blipFill>
              <a:blip r:embed="rId8" cstate="print"/>
              <a:srcRect/>
              <a:stretch>
                <a:fillRect/>
              </a:stretch>
            </p:blipFill>
            <p:spPr bwMode="auto">
              <a:xfrm>
                <a:off x="714348" y="2799980"/>
                <a:ext cx="6058515" cy="2557846"/>
              </a:xfrm>
              <a:prstGeom prst="rect">
                <a:avLst/>
              </a:prstGeom>
              <a:noFill/>
              <a:ln w="9525">
                <a:noFill/>
                <a:miter lim="800000"/>
                <a:headEnd/>
                <a:tailEnd/>
              </a:ln>
            </p:spPr>
          </p:pic>
          <p:pic>
            <p:nvPicPr>
              <p:cNvPr id="44044" name="Picture 12"/>
              <p:cNvPicPr>
                <a:picLocks noChangeAspect="1" noChangeArrowheads="1"/>
              </p:cNvPicPr>
              <p:nvPr/>
            </p:nvPicPr>
            <p:blipFill>
              <a:blip r:embed="rId9" cstate="print"/>
              <a:srcRect r="2073"/>
              <a:stretch>
                <a:fillRect/>
              </a:stretch>
            </p:blipFill>
            <p:spPr bwMode="auto">
              <a:xfrm>
                <a:off x="1647837" y="2799980"/>
                <a:ext cx="5102186" cy="228600"/>
              </a:xfrm>
              <a:prstGeom prst="rect">
                <a:avLst/>
              </a:prstGeom>
              <a:noFill/>
              <a:ln w="9525">
                <a:noFill/>
                <a:miter lim="800000"/>
                <a:headEnd/>
                <a:tailEnd/>
              </a:ln>
            </p:spPr>
          </p:pic>
        </p:grpSp>
        <p:sp>
          <p:nvSpPr>
            <p:cNvPr id="22" name="文字方塊 21"/>
            <p:cNvSpPr txBox="1"/>
            <p:nvPr/>
          </p:nvSpPr>
          <p:spPr>
            <a:xfrm>
              <a:off x="785786" y="4681847"/>
              <a:ext cx="7263527" cy="830997"/>
            </a:xfrm>
            <a:prstGeom prst="rect">
              <a:avLst/>
            </a:prstGeom>
            <a:noFill/>
          </p:spPr>
          <p:txBody>
            <a:bodyPr wrap="none" rtlCol="0">
              <a:spAutoFit/>
            </a:bodyPr>
            <a:lstStyle/>
            <a:p>
              <a:r>
                <a:rPr lang="zh-TW" altLang="en-US" sz="2400" dirty="0" smtClean="0">
                  <a:latin typeface="微軟正黑體" pitchFamily="34" charset="-120"/>
                  <a:ea typeface="微軟正黑體" pitchFamily="34" charset="-120"/>
                </a:rPr>
                <a:t>最大風速半徑縮小，強度增強，最大徑向入流也變大</a:t>
              </a:r>
              <a:endParaRPr lang="en-US" altLang="zh-TW" sz="2400" dirty="0" smtClean="0">
                <a:latin typeface="微軟正黑體" pitchFamily="34" charset="-120"/>
                <a:ea typeface="微軟正黑體" pitchFamily="34" charset="-120"/>
              </a:endParaRPr>
            </a:p>
            <a:p>
              <a:pPr algn="ctr"/>
              <a:r>
                <a:rPr lang="zh-TW" altLang="en-US" sz="2400" dirty="0" smtClean="0">
                  <a:latin typeface="微軟正黑體" pitchFamily="34" charset="-120"/>
                  <a:ea typeface="微軟正黑體" pitchFamily="34" charset="-120"/>
                </a:rPr>
                <a:t>徑向入流深度</a:t>
              </a:r>
              <a:r>
                <a:rPr lang="en-US" altLang="zh-TW" sz="2400" dirty="0" smtClean="0">
                  <a:latin typeface="微軟正黑體" pitchFamily="34" charset="-120"/>
                  <a:ea typeface="微軟正黑體" pitchFamily="34" charset="-120"/>
                </a:rPr>
                <a:t>2km</a:t>
              </a:r>
              <a:r>
                <a:rPr lang="zh-TW" altLang="en-US" sz="2400" dirty="0" smtClean="0">
                  <a:latin typeface="微軟正黑體" pitchFamily="34" charset="-120"/>
                  <a:ea typeface="微軟正黑體" pitchFamily="34" charset="-120"/>
                </a:rPr>
                <a:t>，稍大於觀測值</a:t>
              </a:r>
              <a:endParaRPr lang="zh-TW" altLang="en-US" sz="2400" dirty="0">
                <a:latin typeface="微軟正黑體" pitchFamily="34" charset="-120"/>
                <a:ea typeface="微軟正黑體" pitchFamily="34" charset="-12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3" cstate="print"/>
          <a:srcRect/>
          <a:stretch>
            <a:fillRect/>
          </a:stretch>
        </p:blipFill>
        <p:spPr bwMode="auto">
          <a:xfrm>
            <a:off x="4429124" y="3356424"/>
            <a:ext cx="3643306" cy="3501576"/>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dirty="0" smtClean="0"/>
              <a:t>敏感度測試</a:t>
            </a:r>
            <a:r>
              <a:rPr lang="en-US" altLang="zh-TW" dirty="0" smtClean="0"/>
              <a:t>-</a:t>
            </a:r>
            <a:r>
              <a:rPr lang="zh-TW" altLang="en-US" dirty="0" smtClean="0"/>
              <a:t>地表交換係數比</a:t>
            </a:r>
            <a:endParaRPr lang="zh-TW" altLang="en-US" dirty="0"/>
          </a:p>
        </p:txBody>
      </p:sp>
      <p:sp>
        <p:nvSpPr>
          <p:cNvPr id="3" name="內容版面配置區 2"/>
          <p:cNvSpPr>
            <a:spLocks noGrp="1"/>
          </p:cNvSpPr>
          <p:nvPr>
            <p:ph sz="quarter" idx="1"/>
          </p:nvPr>
        </p:nvSpPr>
        <p:spPr/>
        <p:txBody>
          <a:bodyPr/>
          <a:lstStyle/>
          <a:p>
            <a:r>
              <a:rPr lang="zh-TW" altLang="en-US" dirty="0" smtClean="0"/>
              <a:t>模式及理論分析證實最大強度對地表熵、動量交換係數比很敏感（對風速較強時的狀況還不是很明朗）</a:t>
            </a:r>
            <a:endParaRPr lang="en-US" altLang="zh-TW" dirty="0" smtClean="0"/>
          </a:p>
          <a:p>
            <a:r>
              <a:rPr lang="zh-TW" altLang="en-US" dirty="0" smtClean="0"/>
              <a:t>假設邊界層頂無黏滯流，</a:t>
            </a:r>
            <a:r>
              <a:rPr lang="en-US" altLang="zh-TW" dirty="0" smtClean="0"/>
              <a:t>Emanuel(1986,1995)</a:t>
            </a:r>
            <a:r>
              <a:rPr lang="zh-TW" altLang="en-US" dirty="0" smtClean="0"/>
              <a:t>導出關係式</a:t>
            </a:r>
            <a:endParaRPr lang="en-US" altLang="zh-TW" dirty="0" smtClean="0"/>
          </a:p>
          <a:p>
            <a:pPr lvl="1"/>
            <a:r>
              <a:rPr lang="zh-TW" altLang="en-US" dirty="0" smtClean="0"/>
              <a:t>亂流強度越弱，越接近理論值（接近無黏滯）</a:t>
            </a:r>
            <a:endParaRPr lang="en-US" altLang="zh-TW" dirty="0" smtClean="0"/>
          </a:p>
          <a:p>
            <a:pPr lvl="1"/>
            <a:r>
              <a:rPr lang="en-US" altLang="zh-TW" dirty="0" err="1" smtClean="0"/>
              <a:t>l</a:t>
            </a:r>
            <a:r>
              <a:rPr lang="en-US" altLang="zh-TW" sz="1600" dirty="0" err="1" smtClean="0"/>
              <a:t>h</a:t>
            </a:r>
            <a:r>
              <a:rPr lang="zh-TW" altLang="en-US" dirty="0" smtClean="0"/>
              <a:t>增大，相依性截然不同</a:t>
            </a:r>
            <a:endParaRPr lang="en-US" altLang="zh-TW" dirty="0" smtClean="0"/>
          </a:p>
          <a:p>
            <a:endParaRPr lang="en-US" altLang="zh-TW" dirty="0" smtClean="0"/>
          </a:p>
          <a:p>
            <a:endParaRPr lang="en-US" altLang="zh-TW" dirty="0" smtClean="0"/>
          </a:p>
          <a:p>
            <a:pPr lvl="1"/>
            <a:endParaRPr lang="zh-TW" altLang="en-US" dirty="0"/>
          </a:p>
        </p:txBody>
      </p:sp>
      <p:sp>
        <p:nvSpPr>
          <p:cNvPr id="6" name="內容版面配置區 2"/>
          <p:cNvSpPr txBox="1">
            <a:spLocks/>
          </p:cNvSpPr>
          <p:nvPr/>
        </p:nvSpPr>
        <p:spPr>
          <a:xfrm>
            <a:off x="609600" y="1371600"/>
            <a:ext cx="8229600" cy="493776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0" lang="zh-TW" altLang="en-US" sz="2600"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mn-cs"/>
            </a:endParaRPr>
          </a:p>
        </p:txBody>
      </p:sp>
      <p:graphicFrame>
        <p:nvGraphicFramePr>
          <p:cNvPr id="8" name="物件 7"/>
          <p:cNvGraphicFramePr>
            <a:graphicFrameLocks noChangeAspect="1"/>
          </p:cNvGraphicFramePr>
          <p:nvPr/>
        </p:nvGraphicFramePr>
        <p:xfrm>
          <a:off x="1928813" y="2519363"/>
          <a:ext cx="1706562" cy="363537"/>
        </p:xfrm>
        <a:graphic>
          <a:graphicData uri="http://schemas.openxmlformats.org/presentationml/2006/ole">
            <p:oleObj spid="_x0000_s27652" name="方程式" r:id="rId4" imgW="1130040" imgH="241200" progId="Equation.3">
              <p:embed/>
            </p:oleObj>
          </a:graphicData>
        </a:graphic>
      </p:graphicFrame>
      <p:graphicFrame>
        <p:nvGraphicFramePr>
          <p:cNvPr id="27653" name="Object 5"/>
          <p:cNvGraphicFramePr>
            <a:graphicFrameLocks noChangeAspect="1"/>
          </p:cNvGraphicFramePr>
          <p:nvPr/>
        </p:nvGraphicFramePr>
        <p:xfrm>
          <a:off x="5000628" y="3643314"/>
          <a:ext cx="1500198" cy="309221"/>
        </p:xfrm>
        <a:graphic>
          <a:graphicData uri="http://schemas.openxmlformats.org/presentationml/2006/ole">
            <p:oleObj spid="_x0000_s27653" name="方程式" r:id="rId5" imgW="1168200" imgH="24120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敏感度測試</a:t>
            </a:r>
            <a:r>
              <a:rPr lang="en-US" altLang="zh-TW" dirty="0" smtClean="0"/>
              <a:t>-</a:t>
            </a:r>
            <a:r>
              <a:rPr lang="zh-TW" altLang="en-US" dirty="0" smtClean="0"/>
              <a:t>液態水終端落速</a:t>
            </a:r>
            <a:endParaRPr lang="zh-TW" altLang="en-US" dirty="0"/>
          </a:p>
        </p:txBody>
      </p:sp>
      <p:sp>
        <p:nvSpPr>
          <p:cNvPr id="3" name="內容版面配置區 2"/>
          <p:cNvSpPr>
            <a:spLocks noGrp="1"/>
          </p:cNvSpPr>
          <p:nvPr>
            <p:ph sz="quarter" idx="1"/>
          </p:nvPr>
        </p:nvSpPr>
        <p:spPr/>
        <p:txBody>
          <a:bodyPr>
            <a:normAutofit/>
          </a:bodyPr>
          <a:lstStyle/>
          <a:p>
            <a:r>
              <a:rPr lang="zh-TW" altLang="en-US" dirty="0" smtClean="0"/>
              <a:t>當　　　則此液體將有</a:t>
            </a:r>
            <a:r>
              <a:rPr lang="en-US" altLang="zh-TW" dirty="0" smtClean="0">
                <a:latin typeface="Times New Roman" pitchFamily="18" charset="0"/>
                <a:cs typeface="Times New Roman" pitchFamily="18" charset="0"/>
              </a:rPr>
              <a:t>7m/s</a:t>
            </a:r>
            <a:r>
              <a:rPr lang="zh-TW" altLang="en-US" dirty="0" smtClean="0"/>
              <a:t>之終端落速</a:t>
            </a:r>
            <a:endParaRPr lang="en-US" altLang="zh-TW" dirty="0" smtClean="0"/>
          </a:p>
          <a:p>
            <a:r>
              <a:rPr lang="zh-TW" altLang="en-US" dirty="0" smtClean="0"/>
              <a:t>終端落速較大，所得強度較強</a:t>
            </a:r>
            <a:endParaRPr lang="en-US" altLang="zh-TW" dirty="0" smtClean="0"/>
          </a:p>
          <a:p>
            <a:pPr lvl="1"/>
            <a:r>
              <a:rPr lang="en-US" altLang="zh-TW" dirty="0" err="1" smtClean="0"/>
              <a:t>Vt</a:t>
            </a:r>
            <a:r>
              <a:rPr lang="zh-TW" altLang="en-US" dirty="0" smtClean="0"/>
              <a:t>→</a:t>
            </a:r>
            <a:r>
              <a:rPr lang="en-US" altLang="zh-TW" dirty="0" smtClean="0"/>
              <a:t>0</a:t>
            </a:r>
            <a:r>
              <a:rPr lang="zh-TW" altLang="en-US" dirty="0" smtClean="0"/>
              <a:t>，水滴不被移除</a:t>
            </a:r>
            <a:r>
              <a:rPr lang="en-US" altLang="zh-TW" dirty="0" smtClean="0"/>
              <a:t>=&gt;</a:t>
            </a:r>
            <a:r>
              <a:rPr lang="zh-TW" altLang="en-US" dirty="0" smtClean="0"/>
              <a:t>浮力弱、強度弱</a:t>
            </a:r>
          </a:p>
          <a:p>
            <a:pPr lvl="1"/>
            <a:r>
              <a:rPr lang="en-US" altLang="zh-TW" dirty="0" err="1" smtClean="0"/>
              <a:t>Vt</a:t>
            </a:r>
            <a:r>
              <a:rPr lang="zh-TW" altLang="en-US" dirty="0" smtClean="0"/>
              <a:t>→∞，水滴迅速移除</a:t>
            </a:r>
            <a:r>
              <a:rPr lang="en-US" altLang="zh-TW" dirty="0" smtClean="0"/>
              <a:t>=&gt;</a:t>
            </a:r>
            <a:r>
              <a:rPr lang="zh-TW" altLang="en-US" dirty="0" smtClean="0"/>
              <a:t>浮力大、強度大</a:t>
            </a:r>
          </a:p>
          <a:p>
            <a:r>
              <a:rPr lang="zh-TW" altLang="en-US" dirty="0" smtClean="0"/>
              <a:t>終端落速的些微改變會讓強度變很多</a:t>
            </a:r>
          </a:p>
          <a:p>
            <a:endParaRPr lang="en-US" altLang="zh-TW" dirty="0" smtClean="0"/>
          </a:p>
          <a:p>
            <a:r>
              <a:rPr lang="zh-TW" altLang="en-US" dirty="0" smtClean="0"/>
              <a:t>當沒有亂流效應，則總濕熵隨氣塊運動應保守</a:t>
            </a:r>
            <a:endParaRPr lang="en-US" altLang="zh-TW" dirty="0" smtClean="0"/>
          </a:p>
          <a:p>
            <a:pPr lvl="1"/>
            <a:r>
              <a:rPr lang="en-US" altLang="zh-TW" dirty="0" err="1" smtClean="0"/>
              <a:t>Vt</a:t>
            </a:r>
            <a:r>
              <a:rPr lang="en-US" altLang="zh-TW" dirty="0" smtClean="0"/>
              <a:t>=0</a:t>
            </a:r>
            <a:r>
              <a:rPr lang="zh-TW" altLang="en-US" dirty="0" smtClean="0"/>
              <a:t> →可逆熱力過程</a:t>
            </a:r>
            <a:endParaRPr lang="en-US" altLang="zh-TW" dirty="0" smtClean="0"/>
          </a:p>
          <a:p>
            <a:pPr lvl="1"/>
            <a:r>
              <a:rPr lang="zh-TW" altLang="en-US" dirty="0" smtClean="0"/>
              <a:t>強</a:t>
            </a:r>
            <a:r>
              <a:rPr lang="en-US" altLang="zh-TW" dirty="0" err="1" smtClean="0"/>
              <a:t>Vt</a:t>
            </a:r>
            <a:r>
              <a:rPr lang="zh-TW" altLang="en-US" dirty="0" smtClean="0"/>
              <a:t> →假絕熱過程</a:t>
            </a:r>
            <a:endParaRPr lang="en-US" altLang="zh-TW" dirty="0" smtClean="0"/>
          </a:p>
          <a:p>
            <a:r>
              <a:rPr lang="zh-TW" altLang="en-US" dirty="0" smtClean="0"/>
              <a:t>實驗顯示在</a:t>
            </a:r>
            <a:r>
              <a:rPr lang="en-US" altLang="zh-TW" dirty="0" err="1" smtClean="0"/>
              <a:t>V</a:t>
            </a:r>
            <a:r>
              <a:rPr lang="en-US" altLang="zh-TW" sz="1800" dirty="0" err="1" smtClean="0"/>
              <a:t>t</a:t>
            </a:r>
            <a:r>
              <a:rPr lang="en-US" altLang="zh-TW" dirty="0" smtClean="0"/>
              <a:t>&lt;5m/s</a:t>
            </a:r>
            <a:r>
              <a:rPr lang="zh-TW" altLang="en-US" dirty="0" smtClean="0"/>
              <a:t>時，強度變化受其影響很大</a:t>
            </a:r>
            <a:endParaRPr lang="en-US" altLang="zh-TW" dirty="0" smtClean="0"/>
          </a:p>
        </p:txBody>
      </p:sp>
      <p:pic>
        <p:nvPicPr>
          <p:cNvPr id="45059" name="Picture 3"/>
          <p:cNvPicPr>
            <a:picLocks noChangeAspect="1" noChangeArrowheads="1"/>
          </p:cNvPicPr>
          <p:nvPr/>
        </p:nvPicPr>
        <p:blipFill>
          <a:blip r:embed="rId4" cstate="print"/>
          <a:srcRect/>
          <a:stretch>
            <a:fillRect/>
          </a:stretch>
        </p:blipFill>
        <p:spPr bwMode="auto">
          <a:xfrm>
            <a:off x="3000364" y="2214554"/>
            <a:ext cx="4248150" cy="4133850"/>
          </a:xfrm>
          <a:prstGeom prst="rect">
            <a:avLst/>
          </a:prstGeom>
          <a:noFill/>
          <a:ln w="9525">
            <a:noFill/>
            <a:miter lim="800000"/>
            <a:headEnd/>
            <a:tailEnd/>
          </a:ln>
        </p:spPr>
      </p:pic>
      <p:graphicFrame>
        <p:nvGraphicFramePr>
          <p:cNvPr id="8" name="物件 7"/>
          <p:cNvGraphicFramePr>
            <a:graphicFrameLocks noChangeAspect="1"/>
          </p:cNvGraphicFramePr>
          <p:nvPr/>
        </p:nvGraphicFramePr>
        <p:xfrm>
          <a:off x="1168383" y="1238238"/>
          <a:ext cx="903287" cy="476250"/>
        </p:xfrm>
        <a:graphic>
          <a:graphicData uri="http://schemas.openxmlformats.org/presentationml/2006/ole">
            <p:oleObj spid="_x0000_s45060" name="方程式" r:id="rId5" imgW="672840" imgH="355320" progId="Equation.3">
              <p:embed/>
            </p:oleObj>
          </a:graphicData>
        </a:graphic>
      </p:graphicFrame>
      <p:sp>
        <p:nvSpPr>
          <p:cNvPr id="13" name="矩形 12"/>
          <p:cNvSpPr/>
          <p:nvPr/>
        </p:nvSpPr>
        <p:spPr>
          <a:xfrm>
            <a:off x="3532340" y="2357430"/>
            <a:ext cx="896784" cy="3571900"/>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5061" name="Picture 5"/>
          <p:cNvPicPr>
            <a:picLocks noChangeAspect="1" noChangeArrowheads="1"/>
          </p:cNvPicPr>
          <p:nvPr/>
        </p:nvPicPr>
        <p:blipFill>
          <a:blip r:embed="rId6" cstate="print"/>
          <a:srcRect/>
          <a:stretch>
            <a:fillRect/>
          </a:stretch>
        </p:blipFill>
        <p:spPr bwMode="auto">
          <a:xfrm>
            <a:off x="714348" y="1357298"/>
            <a:ext cx="6910406" cy="5229080"/>
          </a:xfrm>
          <a:prstGeom prst="rect">
            <a:avLst/>
          </a:prstGeom>
          <a:noFill/>
          <a:ln w="9525">
            <a:noFill/>
            <a:miter lim="800000"/>
            <a:headEnd/>
            <a:tailEnd/>
          </a:ln>
        </p:spPr>
      </p:pic>
      <p:sp>
        <p:nvSpPr>
          <p:cNvPr id="10" name="矩形 9"/>
          <p:cNvSpPr/>
          <p:nvPr/>
        </p:nvSpPr>
        <p:spPr>
          <a:xfrm>
            <a:off x="928662" y="1357298"/>
            <a:ext cx="3286148" cy="1643074"/>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4214810" y="4643446"/>
            <a:ext cx="3429024" cy="1571636"/>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fade">
                                      <p:cBhvr>
                                        <p:cTn id="7" dur="500"/>
                                        <p:tgtEl>
                                          <p:spTgt spid="450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5059"/>
                                        </p:tgtEl>
                                      </p:cBhvr>
                                    </p:animEffect>
                                    <p:set>
                                      <p:cBhvr>
                                        <p:cTn id="17" dur="1" fill="hold">
                                          <p:stCondLst>
                                            <p:cond delay="499"/>
                                          </p:stCondLst>
                                        </p:cTn>
                                        <p:tgtEl>
                                          <p:spTgt spid="45059"/>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5061"/>
                                        </p:tgtEl>
                                        <p:attrNameLst>
                                          <p:attrName>style.visibility</p:attrName>
                                        </p:attrNameLst>
                                      </p:cBhvr>
                                      <p:to>
                                        <p:strVal val="visible"/>
                                      </p:to>
                                    </p:set>
                                    <p:animEffect transition="in" filter="fade">
                                      <p:cBhvr>
                                        <p:cTn id="43" dur="500"/>
                                        <p:tgtEl>
                                          <p:spTgt spid="45061"/>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敏感度測試</a:t>
            </a:r>
            <a:r>
              <a:rPr lang="en-US" altLang="zh-TW" dirty="0" smtClean="0"/>
              <a:t>-</a:t>
            </a:r>
            <a:r>
              <a:rPr lang="zh-TW" altLang="en-US" dirty="0" smtClean="0"/>
              <a:t>方程組</a:t>
            </a:r>
            <a:endParaRPr lang="zh-TW" altLang="en-US" dirty="0"/>
          </a:p>
        </p:txBody>
      </p:sp>
      <p:sp>
        <p:nvSpPr>
          <p:cNvPr id="3" name="內容版面配置區 2"/>
          <p:cNvSpPr>
            <a:spLocks noGrp="1"/>
          </p:cNvSpPr>
          <p:nvPr>
            <p:ph sz="quarter" idx="1"/>
          </p:nvPr>
        </p:nvSpPr>
        <p:spPr>
          <a:xfrm>
            <a:off x="457200" y="1214422"/>
            <a:ext cx="8229600" cy="4937760"/>
          </a:xfrm>
        </p:spPr>
        <p:txBody>
          <a:bodyPr>
            <a:normAutofit/>
          </a:bodyPr>
          <a:lstStyle/>
          <a:p>
            <a:r>
              <a:rPr lang="zh-TW" altLang="en-US" dirty="0" smtClean="0"/>
              <a:t>本模式特點之一：採用數學上能讓可逆熱力過程的濕氣流內能保守</a:t>
            </a:r>
            <a:endParaRPr lang="en-US" altLang="zh-TW" dirty="0" smtClean="0"/>
          </a:p>
          <a:p>
            <a:r>
              <a:rPr lang="zh-TW" altLang="en-US" dirty="0" smtClean="0"/>
              <a:t>多數非靜力</a:t>
            </a:r>
            <a:r>
              <a:rPr lang="en-US" altLang="zh-TW" dirty="0" smtClean="0"/>
              <a:t>cloud-scales</a:t>
            </a:r>
            <a:r>
              <a:rPr lang="zh-TW" altLang="en-US" dirty="0" smtClean="0"/>
              <a:t>模式使用忽略了水的熱容量的近似方程</a:t>
            </a:r>
            <a:endParaRPr lang="en-US" altLang="zh-TW" dirty="0" smtClean="0"/>
          </a:p>
          <a:p>
            <a:pPr lvl="1"/>
            <a:r>
              <a:rPr lang="zh-TW" altLang="en-US" dirty="0" smtClean="0"/>
              <a:t>因此當液態水含量大時會造成較冷的現象</a:t>
            </a:r>
            <a:endParaRPr lang="en-US" altLang="zh-TW" dirty="0" smtClean="0"/>
          </a:p>
          <a:p>
            <a:r>
              <a:rPr lang="zh-TW" altLang="en-US" dirty="0" smtClean="0"/>
              <a:t>當</a:t>
            </a:r>
            <a:r>
              <a:rPr lang="en-US" altLang="zh-TW" dirty="0" smtClean="0">
                <a:latin typeface="Times New Roman" pitchFamily="18" charset="0"/>
                <a:cs typeface="Times New Roman" pitchFamily="18" charset="0"/>
              </a:rPr>
              <a:t>Vt≧5m/s</a:t>
            </a:r>
            <a:r>
              <a:rPr lang="zh-TW" altLang="en-US" dirty="0" smtClean="0"/>
              <a:t>，兩者差異較小</a:t>
            </a:r>
            <a:endParaRPr lang="en-US" altLang="zh-TW" dirty="0" smtClean="0"/>
          </a:p>
          <a:p>
            <a:pPr lvl="1"/>
            <a:r>
              <a:rPr lang="zh-TW" altLang="en-US" dirty="0" smtClean="0"/>
              <a:t>由於傳統方程式組的設計類似於假絕熱，此時水含量較少，所以其所含的熱可以忽略</a:t>
            </a:r>
          </a:p>
          <a:p>
            <a:r>
              <a:rPr lang="zh-TW" altLang="en-US" dirty="0" smtClean="0"/>
              <a:t>當</a:t>
            </a:r>
            <a:r>
              <a:rPr lang="en-US" altLang="zh-TW" dirty="0" smtClean="0">
                <a:latin typeface="Times New Roman" pitchFamily="18" charset="0"/>
                <a:cs typeface="Times New Roman" pitchFamily="18" charset="0"/>
              </a:rPr>
              <a:t>Vt≤5m/s</a:t>
            </a:r>
            <a:r>
              <a:rPr lang="zh-TW" altLang="en-US" dirty="0" smtClean="0"/>
              <a:t>，兩者差異較明顯</a:t>
            </a:r>
            <a:endParaRPr lang="en-US" altLang="zh-TW" dirty="0" smtClean="0"/>
          </a:p>
          <a:p>
            <a:pPr lvl="1"/>
            <a:r>
              <a:rPr lang="zh-TW" altLang="en-US" dirty="0" smtClean="0"/>
              <a:t>傳統方程式組所得之強度約弱了</a:t>
            </a:r>
            <a:r>
              <a:rPr lang="en-US" altLang="zh-TW" dirty="0" smtClean="0"/>
              <a:t>10-20%</a:t>
            </a:r>
            <a:r>
              <a:rPr lang="zh-TW" altLang="en-US" dirty="0" smtClean="0"/>
              <a:t>，因本模式所用之方程組採用可逆熱力過程</a:t>
            </a:r>
            <a:endParaRPr lang="en-US" altLang="zh-TW" dirty="0" smtClean="0"/>
          </a:p>
        </p:txBody>
      </p:sp>
      <p:pic>
        <p:nvPicPr>
          <p:cNvPr id="4" name="Picture 1"/>
          <p:cNvPicPr>
            <a:picLocks noChangeAspect="1" noChangeArrowheads="1"/>
          </p:cNvPicPr>
          <p:nvPr/>
        </p:nvPicPr>
        <p:blipFill>
          <a:blip r:embed="rId3" cstate="print"/>
          <a:srcRect b="16209"/>
          <a:stretch>
            <a:fillRect/>
          </a:stretch>
        </p:blipFill>
        <p:spPr bwMode="auto">
          <a:xfrm>
            <a:off x="2071670" y="2285992"/>
            <a:ext cx="4200525" cy="4094425"/>
          </a:xfrm>
          <a:prstGeom prst="rect">
            <a:avLst/>
          </a:prstGeom>
          <a:noFill/>
          <a:ln w="9525">
            <a:noFill/>
            <a:miter lim="800000"/>
            <a:headEnd/>
            <a:tailEnd/>
          </a:ln>
        </p:spPr>
      </p:pic>
      <p:sp>
        <p:nvSpPr>
          <p:cNvPr id="6" name="矩形 5"/>
          <p:cNvSpPr/>
          <p:nvPr/>
        </p:nvSpPr>
        <p:spPr>
          <a:xfrm>
            <a:off x="2598233" y="2357430"/>
            <a:ext cx="902195" cy="3571900"/>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3500430" y="2357430"/>
            <a:ext cx="2643206" cy="3571900"/>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fade">
                                      <p:cBhvr>
                                        <p:cTn id="11" dur="500"/>
                                        <p:tgtEl>
                                          <p:spTgt spid="3">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大綱</a:t>
            </a:r>
            <a:endParaRPr lang="zh-TW" altLang="en-US" dirty="0"/>
          </a:p>
        </p:txBody>
      </p:sp>
      <p:sp>
        <p:nvSpPr>
          <p:cNvPr id="3" name="內容版面配置區 2"/>
          <p:cNvSpPr>
            <a:spLocks noGrp="1"/>
          </p:cNvSpPr>
          <p:nvPr>
            <p:ph sz="quarter" idx="1"/>
          </p:nvPr>
        </p:nvSpPr>
        <p:spPr/>
        <p:txBody>
          <a:bodyPr/>
          <a:lstStyle/>
          <a:p>
            <a:r>
              <a:rPr lang="zh-TW" altLang="en-US" dirty="0" smtClean="0"/>
              <a:t>關鍵字</a:t>
            </a:r>
            <a:endParaRPr lang="en-US" altLang="zh-TW" dirty="0" smtClean="0"/>
          </a:p>
          <a:p>
            <a:r>
              <a:rPr lang="zh-TW" altLang="en-US" dirty="0" smtClean="0"/>
              <a:t>前人研究</a:t>
            </a:r>
            <a:endParaRPr lang="en-US" altLang="zh-TW" dirty="0" smtClean="0"/>
          </a:p>
          <a:p>
            <a:r>
              <a:rPr lang="zh-TW" altLang="en-US" dirty="0" smtClean="0"/>
              <a:t>簡介</a:t>
            </a:r>
            <a:endParaRPr lang="en-US" altLang="zh-TW" dirty="0" smtClean="0"/>
          </a:p>
          <a:p>
            <a:r>
              <a:rPr lang="zh-TW" altLang="en-US" dirty="0" smtClean="0"/>
              <a:t>研究方法</a:t>
            </a:r>
            <a:endParaRPr lang="en-US" altLang="zh-TW" dirty="0" smtClean="0"/>
          </a:p>
          <a:p>
            <a:r>
              <a:rPr lang="zh-TW" altLang="en-US" dirty="0" smtClean="0"/>
              <a:t>敏感度測試</a:t>
            </a:r>
            <a:endParaRPr lang="en-US" altLang="zh-TW" dirty="0" smtClean="0"/>
          </a:p>
          <a:p>
            <a:r>
              <a:rPr lang="zh-TW" altLang="en-US" dirty="0" smtClean="0"/>
              <a:t>結論</a:t>
            </a:r>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結論</a:t>
            </a:r>
            <a:endParaRPr lang="zh-TW" altLang="en-US" dirty="0"/>
          </a:p>
        </p:txBody>
      </p:sp>
      <p:sp>
        <p:nvSpPr>
          <p:cNvPr id="3" name="內容版面配置區 2"/>
          <p:cNvSpPr>
            <a:spLocks noGrp="1"/>
          </p:cNvSpPr>
          <p:nvPr>
            <p:ph sz="quarter" idx="1"/>
          </p:nvPr>
        </p:nvSpPr>
        <p:spPr/>
        <p:txBody>
          <a:bodyPr>
            <a:normAutofit lnSpcReduction="10000"/>
          </a:bodyPr>
          <a:lstStyle/>
          <a:p>
            <a:r>
              <a:rPr lang="zh-TW" altLang="en-US" dirty="0" smtClean="0"/>
              <a:t>與</a:t>
            </a:r>
            <a:r>
              <a:rPr lang="en-US" altLang="zh-TW" dirty="0" smtClean="0"/>
              <a:t>RE87</a:t>
            </a:r>
            <a:r>
              <a:rPr lang="zh-TW" altLang="en-US" dirty="0" smtClean="0"/>
              <a:t>模式</a:t>
            </a:r>
            <a:r>
              <a:rPr lang="zh-TW" altLang="en-US" smtClean="0"/>
              <a:t>相比</a:t>
            </a:r>
            <a:r>
              <a:rPr lang="zh-TW" altLang="en-US" smtClean="0"/>
              <a:t>，本實驗強度</a:t>
            </a:r>
            <a:r>
              <a:rPr lang="zh-TW" altLang="en-US" dirty="0" smtClean="0"/>
              <a:t>弱了</a:t>
            </a:r>
            <a:r>
              <a:rPr lang="en-US" altLang="zh-TW" dirty="0" smtClean="0"/>
              <a:t>10%</a:t>
            </a:r>
          </a:p>
          <a:p>
            <a:r>
              <a:rPr lang="zh-TW" altLang="en-US" dirty="0" smtClean="0"/>
              <a:t>敏感度實驗發現以下設定可以得到最大強度</a:t>
            </a:r>
            <a:endParaRPr lang="en-US" altLang="zh-TW" dirty="0" smtClean="0"/>
          </a:p>
          <a:p>
            <a:pPr lvl="1"/>
            <a:r>
              <a:rPr lang="zh-TW" altLang="en-US" dirty="0" smtClean="0">
                <a:latin typeface="+mn-ea"/>
              </a:rPr>
              <a:t>△ </a:t>
            </a:r>
            <a:r>
              <a:rPr lang="en-US" altLang="zh-TW" dirty="0" smtClean="0">
                <a:latin typeface="+mn-ea"/>
              </a:rPr>
              <a:t>r</a:t>
            </a:r>
            <a:r>
              <a:rPr lang="en-US" altLang="zh-TW" dirty="0" smtClean="0">
                <a:latin typeface="+mn-ea"/>
                <a:cs typeface="Times New Roman"/>
              </a:rPr>
              <a:t>≤1km </a:t>
            </a:r>
            <a:r>
              <a:rPr lang="zh-TW" altLang="en-US" dirty="0" smtClean="0">
                <a:latin typeface="+mn-ea"/>
              </a:rPr>
              <a:t>△</a:t>
            </a:r>
            <a:r>
              <a:rPr lang="en-US" altLang="zh-TW" dirty="0" smtClean="0">
                <a:latin typeface="+mn-ea"/>
              </a:rPr>
              <a:t>z</a:t>
            </a:r>
            <a:r>
              <a:rPr lang="en-US" altLang="zh-TW" dirty="0" smtClean="0">
                <a:latin typeface="+mn-ea"/>
                <a:cs typeface="Times New Roman"/>
              </a:rPr>
              <a:t>≤</a:t>
            </a:r>
            <a:r>
              <a:rPr lang="en-US" altLang="zh-TW" dirty="0" smtClean="0">
                <a:latin typeface="+mn-ea"/>
              </a:rPr>
              <a:t> 250m</a:t>
            </a:r>
          </a:p>
          <a:p>
            <a:pPr lvl="1"/>
            <a:r>
              <a:rPr lang="zh-TW" altLang="en-US" dirty="0" smtClean="0"/>
              <a:t>於徑向無黏滯流</a:t>
            </a:r>
            <a:endParaRPr lang="en-US" altLang="zh-TW" dirty="0" smtClean="0"/>
          </a:p>
          <a:p>
            <a:pPr lvl="1"/>
            <a:r>
              <a:rPr lang="zh-TW" altLang="en-US" dirty="0" smtClean="0"/>
              <a:t>假絕熱熱力過程（液態水落速</a:t>
            </a:r>
            <a:r>
              <a:rPr lang="en-US" altLang="zh-TW" dirty="0" smtClean="0"/>
              <a:t>&gt;10m/s</a:t>
            </a:r>
            <a:r>
              <a:rPr lang="zh-TW" altLang="en-US" dirty="0" smtClean="0"/>
              <a:t>）</a:t>
            </a:r>
            <a:endParaRPr lang="en-US" altLang="zh-TW" dirty="0" smtClean="0"/>
          </a:p>
          <a:p>
            <a:pPr lvl="1"/>
            <a:r>
              <a:rPr lang="zh-TW" altLang="en-US" dirty="0" smtClean="0"/>
              <a:t>能夠使內能保守的方程組（若液態水落速沒有很大時）</a:t>
            </a:r>
          </a:p>
          <a:p>
            <a:r>
              <a:rPr lang="zh-TW" altLang="en-US" dirty="0" smtClean="0"/>
              <a:t>有些模式設定也得到了不真實的結果</a:t>
            </a:r>
            <a:endParaRPr lang="en-US" altLang="zh-TW" dirty="0" smtClean="0"/>
          </a:p>
          <a:p>
            <a:pPr lvl="1"/>
            <a:r>
              <a:rPr lang="zh-TW" altLang="en-US" dirty="0" smtClean="0"/>
              <a:t>使用無黏滯流的設定產生了大於</a:t>
            </a:r>
            <a:r>
              <a:rPr lang="en-US" altLang="zh-TW" dirty="0" smtClean="0"/>
              <a:t>119m/s</a:t>
            </a:r>
            <a:r>
              <a:rPr lang="zh-TW" altLang="en-US" dirty="0" smtClean="0"/>
              <a:t>的風速</a:t>
            </a:r>
            <a:endParaRPr lang="en-US" altLang="zh-TW" dirty="0" smtClean="0"/>
          </a:p>
          <a:p>
            <a:pPr lvl="1"/>
            <a:r>
              <a:rPr lang="zh-TW" altLang="en-US" dirty="0" smtClean="0"/>
              <a:t>真實颱風不是無黏滯的</a:t>
            </a:r>
            <a:endParaRPr lang="en-US" altLang="zh-TW" dirty="0" smtClean="0"/>
          </a:p>
          <a:p>
            <a:pPr lvl="1"/>
            <a:r>
              <a:rPr lang="zh-TW" altLang="en-US" dirty="0" smtClean="0"/>
              <a:t>真實颱風無法套用假絕熱熱力過程</a:t>
            </a:r>
            <a:endParaRPr lang="en-US" altLang="zh-TW" dirty="0" smtClean="0"/>
          </a:p>
          <a:p>
            <a:r>
              <a:rPr lang="zh-TW" altLang="en-US" dirty="0" smtClean="0"/>
              <a:t>這些問題指出了發展解析模式的問題，因為對這些極端狀況下的控制方程都是最簡單、最容易處理的</a:t>
            </a:r>
            <a:endParaRPr lang="en-US" altLang="zh-TW"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結論</a:t>
            </a:r>
            <a:endParaRPr lang="zh-TW" altLang="en-US" dirty="0"/>
          </a:p>
        </p:txBody>
      </p:sp>
      <p:sp>
        <p:nvSpPr>
          <p:cNvPr id="3" name="內容版面配置區 2"/>
          <p:cNvSpPr>
            <a:spLocks noGrp="1"/>
          </p:cNvSpPr>
          <p:nvPr>
            <p:ph sz="quarter" idx="1"/>
          </p:nvPr>
        </p:nvSpPr>
        <p:spPr/>
        <p:txBody>
          <a:bodyPr/>
          <a:lstStyle/>
          <a:p>
            <a:r>
              <a:rPr lang="zh-TW" altLang="en-US" dirty="0" smtClean="0"/>
              <a:t>模擬出的颱風強度與結構對亂流強度很敏感</a:t>
            </a:r>
            <a:endParaRPr lang="en-US" altLang="zh-TW" dirty="0" smtClean="0"/>
          </a:p>
          <a:p>
            <a:r>
              <a:rPr lang="zh-TW" altLang="en-US" dirty="0" smtClean="0"/>
              <a:t>徑向的亂流降低了眼牆中角動量的徑向梯度限制了最大強度（較大的環境角動量不易進到颱風內）</a:t>
            </a:r>
            <a:endParaRPr lang="en-US" altLang="zh-TW" dirty="0" smtClean="0"/>
          </a:p>
          <a:p>
            <a:r>
              <a:rPr lang="zh-TW" altLang="en-US" dirty="0" smtClean="0"/>
              <a:t>亂流也減少了純量（</a:t>
            </a:r>
            <a:r>
              <a:rPr lang="en-US" altLang="zh-TW" dirty="0" smtClean="0"/>
              <a:t>θ</a:t>
            </a:r>
            <a:r>
              <a:rPr lang="zh-TW" altLang="en-US" dirty="0" smtClean="0"/>
              <a:t>、</a:t>
            </a:r>
            <a:r>
              <a:rPr lang="en-US" altLang="zh-TW" dirty="0" err="1" smtClean="0"/>
              <a:t>q</a:t>
            </a:r>
            <a:r>
              <a:rPr lang="en-US" altLang="zh-TW" sz="1800" dirty="0" err="1" smtClean="0"/>
              <a:t>v</a:t>
            </a:r>
            <a:r>
              <a:rPr lang="zh-TW" altLang="en-US" dirty="0" smtClean="0"/>
              <a:t>、</a:t>
            </a:r>
            <a:r>
              <a:rPr lang="en-US" altLang="zh-TW" dirty="0" err="1" smtClean="0"/>
              <a:t>q</a:t>
            </a:r>
            <a:r>
              <a:rPr lang="en-US" altLang="zh-TW" sz="1800" dirty="0" err="1" smtClean="0"/>
              <a:t>l</a:t>
            </a:r>
            <a:r>
              <a:rPr lang="zh-TW" altLang="en-US" dirty="0" smtClean="0"/>
              <a:t>）的徑向梯度（因為熱力風平衡的近似造成使強度較弱）</a:t>
            </a:r>
            <a:endParaRPr lang="en-US" altLang="zh-TW" dirty="0" smtClean="0"/>
          </a:p>
          <a:p>
            <a:r>
              <a:rPr lang="zh-TW" altLang="en-US" dirty="0" smtClean="0"/>
              <a:t>亂流參數化是軸對稱模式中有著最大不確定性的一環，與觀測結果比較，</a:t>
            </a:r>
            <a:r>
              <a:rPr lang="en-US" altLang="zh-TW" dirty="0" err="1" smtClean="0"/>
              <a:t>l</a:t>
            </a:r>
            <a:r>
              <a:rPr lang="en-US" altLang="zh-TW" sz="1800" dirty="0" err="1" smtClean="0"/>
              <a:t>h</a:t>
            </a:r>
            <a:r>
              <a:rPr lang="en-US" altLang="zh-TW" dirty="0" smtClean="0"/>
              <a:t>=1500m</a:t>
            </a:r>
            <a:r>
              <a:rPr lang="zh-TW" altLang="en-US" dirty="0" smtClean="0"/>
              <a:t>及</a:t>
            </a:r>
            <a:r>
              <a:rPr lang="en-US" altLang="zh-TW" dirty="0" err="1" smtClean="0"/>
              <a:t>l</a:t>
            </a:r>
            <a:r>
              <a:rPr lang="en-US" altLang="zh-TW" sz="1800" dirty="0" err="1" smtClean="0"/>
              <a:t>v</a:t>
            </a:r>
            <a:r>
              <a:rPr lang="en-US" altLang="zh-TW" dirty="0" smtClean="0"/>
              <a:t>=100m</a:t>
            </a:r>
            <a:r>
              <a:rPr lang="zh-TW" altLang="en-US" dirty="0" smtClean="0"/>
              <a:t>是個較為合理的設定</a:t>
            </a:r>
            <a:endParaRPr lang="en-US" altLang="zh-TW" dirty="0" smtClean="0"/>
          </a:p>
          <a:p>
            <a:r>
              <a:rPr lang="zh-TW" altLang="en-US" dirty="0" smtClean="0"/>
              <a:t>在颱風強度較強時，其與</a:t>
            </a:r>
            <a:r>
              <a:rPr lang="en-US" altLang="zh-TW" dirty="0" smtClean="0"/>
              <a:t>C</a:t>
            </a:r>
            <a:r>
              <a:rPr lang="en-US" altLang="zh-TW" sz="1800" dirty="0" smtClean="0"/>
              <a:t>E</a:t>
            </a:r>
            <a:r>
              <a:rPr lang="en-US" altLang="zh-TW" dirty="0" smtClean="0"/>
              <a:t>/C</a:t>
            </a:r>
            <a:r>
              <a:rPr lang="en-US" altLang="zh-TW" sz="1800" dirty="0" smtClean="0"/>
              <a:t>D</a:t>
            </a:r>
            <a:r>
              <a:rPr lang="zh-TW" altLang="en-US" dirty="0" smtClean="0"/>
              <a:t>之比不太相干</a:t>
            </a:r>
            <a:endParaRPr lang="en-US" altLang="zh-TW" dirty="0" smtClean="0"/>
          </a:p>
          <a:p>
            <a:r>
              <a:rPr lang="zh-TW" altLang="en-US" dirty="0" smtClean="0"/>
              <a:t>即時強度預報的難處可能有一部分跟</a:t>
            </a:r>
            <a:r>
              <a:rPr lang="en-US" altLang="zh-TW" dirty="0" smtClean="0"/>
              <a:t>NWP</a:t>
            </a:r>
            <a:r>
              <a:rPr lang="zh-TW" altLang="en-US" dirty="0" smtClean="0"/>
              <a:t>模式中亂流的設定有關，也可能是對颶風中亂流的缺乏瞭解</a:t>
            </a:r>
            <a:endParaRPr lang="en-US" altLang="zh-TW"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en-US" altLang="zh-TW" dirty="0" smtClean="0"/>
              <a:t>Merci pour </a:t>
            </a:r>
            <a:r>
              <a:rPr lang="en-US" altLang="zh-TW" dirty="0" err="1" smtClean="0"/>
              <a:t>votre</a:t>
            </a:r>
            <a:r>
              <a:rPr lang="en-US" altLang="zh-TW" dirty="0" smtClean="0"/>
              <a:t> patience.</a:t>
            </a:r>
            <a:endParaRPr lang="zh-TW" altLang="en-US" dirty="0"/>
          </a:p>
        </p:txBody>
      </p:sp>
      <p:sp>
        <p:nvSpPr>
          <p:cNvPr id="5" name="副標題 4"/>
          <p:cNvSpPr>
            <a:spLocks noGrp="1"/>
          </p:cNvSpPr>
          <p:nvPr>
            <p:ph type="subTitle" idx="1"/>
          </p:nvPr>
        </p:nvSpPr>
        <p:spPr/>
        <p:txBody>
          <a:bodyPr/>
          <a:lstStyle/>
          <a:p>
            <a:r>
              <a:rPr lang="en-US" altLang="zh-TW" dirty="0" smtClean="0"/>
              <a:t>Thanks for your patience.</a:t>
            </a:r>
            <a:endParaRPr lang="zh-TW" alt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Positive definite advection scheme</a:t>
            </a:r>
            <a:endParaRPr lang="zh-TW" altLang="en-US" dirty="0"/>
          </a:p>
        </p:txBody>
      </p:sp>
      <p:sp>
        <p:nvSpPr>
          <p:cNvPr id="3" name="內容版面配置區 2"/>
          <p:cNvSpPr>
            <a:spLocks noGrp="1"/>
          </p:cNvSpPr>
          <p:nvPr>
            <p:ph sz="quarter" idx="1"/>
          </p:nvPr>
        </p:nvSpPr>
        <p:spPr/>
        <p:txBody>
          <a:bodyPr/>
          <a:lstStyle/>
          <a:p>
            <a:r>
              <a:rPr lang="zh-TW" altLang="en-US" dirty="0" smtClean="0"/>
              <a:t>正定平流法</a:t>
            </a:r>
            <a:endParaRPr lang="zh-TW" altLang="en-US" dirty="0"/>
          </a:p>
        </p:txBody>
      </p:sp>
      <p:pic>
        <p:nvPicPr>
          <p:cNvPr id="4" name="Picture 2"/>
          <p:cNvPicPr>
            <a:picLocks noChangeAspect="1" noChangeArrowheads="1"/>
          </p:cNvPicPr>
          <p:nvPr/>
        </p:nvPicPr>
        <p:blipFill>
          <a:blip r:embed="rId2" cstate="print"/>
          <a:srcRect t="578" b="1156"/>
          <a:stretch>
            <a:fillRect/>
          </a:stretch>
        </p:blipFill>
        <p:spPr>
          <a:xfrm>
            <a:off x="2571772" y="1142984"/>
            <a:ext cx="5072062" cy="5424105"/>
          </a:xfrm>
          <a:prstGeom prst="rect">
            <a:avLst/>
          </a:prstGeom>
        </p:spPr>
      </p:pic>
      <p:sp>
        <p:nvSpPr>
          <p:cNvPr id="5" name="文字方塊 4"/>
          <p:cNvSpPr txBox="1"/>
          <p:nvPr/>
        </p:nvSpPr>
        <p:spPr>
          <a:xfrm>
            <a:off x="0" y="6519470"/>
            <a:ext cx="8084264" cy="338554"/>
          </a:xfrm>
          <a:prstGeom prst="rect">
            <a:avLst/>
          </a:prstGeom>
          <a:noFill/>
        </p:spPr>
        <p:txBody>
          <a:bodyPr wrap="none" rtlCol="0">
            <a:spAutoFit/>
          </a:bodyPr>
          <a:lstStyle/>
          <a:p>
            <a:r>
              <a:rPr lang="en-US" altLang="zh-TW" sz="1600" dirty="0" smtClean="0"/>
              <a:t>Ref: Monotonic and </a:t>
            </a:r>
            <a:r>
              <a:rPr lang="en-US" altLang="zh-TW" sz="1600" dirty="0" err="1" smtClean="0"/>
              <a:t>Postive</a:t>
            </a:r>
            <a:r>
              <a:rPr lang="en-US" altLang="zh-TW" sz="1600" dirty="0" smtClean="0"/>
              <a:t> Definite Transport Options in the ARW V3.1 Release</a:t>
            </a:r>
            <a:endParaRPr lang="zh-TW" altLang="en-US" sz="1600"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Split-Explicit Model</a:t>
            </a:r>
            <a:endParaRPr lang="zh-TW" altLang="en-US" dirty="0"/>
          </a:p>
        </p:txBody>
      </p:sp>
      <p:sp>
        <p:nvSpPr>
          <p:cNvPr id="3" name="內容版面配置區 2"/>
          <p:cNvSpPr>
            <a:spLocks noGrp="1"/>
          </p:cNvSpPr>
          <p:nvPr>
            <p:ph sz="quarter" idx="1"/>
          </p:nvPr>
        </p:nvSpPr>
        <p:spPr/>
        <p:txBody>
          <a:bodyPr>
            <a:normAutofit/>
          </a:bodyPr>
          <a:lstStyle/>
          <a:p>
            <a:r>
              <a:rPr lang="zh-TW" altLang="en-US" dirty="0" smtClean="0"/>
              <a:t>分割外顯式模式</a:t>
            </a:r>
            <a:endParaRPr lang="en-US" altLang="zh-TW" dirty="0" smtClean="0"/>
          </a:p>
          <a:p>
            <a:r>
              <a:rPr lang="zh-TW" altLang="en-US" dirty="0" smtClean="0"/>
              <a:t>對可壓縮的非靜力運動方程做積分時，所產生的高頻波會限制可積分的時間總長（時間一長使結果不穩定）</a:t>
            </a:r>
            <a:endParaRPr lang="en-US" altLang="zh-TW" dirty="0" smtClean="0"/>
          </a:p>
          <a:p>
            <a:r>
              <a:rPr lang="en-US" altLang="zh-TW" dirty="0" smtClean="0"/>
              <a:t>courant number: </a:t>
            </a:r>
          </a:p>
          <a:p>
            <a:r>
              <a:rPr lang="zh-TW" altLang="en-US" dirty="0" smtClean="0"/>
              <a:t>對大氣有顯著影響的物理量積分時採用適當的△</a:t>
            </a:r>
            <a:r>
              <a:rPr lang="en-US" altLang="zh-TW" dirty="0" smtClean="0"/>
              <a:t>t</a:t>
            </a:r>
            <a:r>
              <a:rPr lang="zh-TW" altLang="en-US" dirty="0" smtClean="0"/>
              <a:t>，反之則採用較小的△</a:t>
            </a:r>
            <a:r>
              <a:rPr lang="en-US" altLang="zh-TW" dirty="0" smtClean="0"/>
              <a:t>t</a:t>
            </a:r>
            <a:r>
              <a:rPr lang="zh-TW" altLang="en-US" dirty="0" smtClean="0"/>
              <a:t>來針對影響其傳遞的項做積分（如聲波）以維持運算上的效率</a:t>
            </a:r>
            <a:endParaRPr lang="en-US" altLang="zh-TW" dirty="0" smtClean="0"/>
          </a:p>
          <a:p>
            <a:r>
              <a:rPr lang="zh-TW" altLang="en-US" dirty="0" smtClean="0">
                <a:latin typeface="Times New Roman" pitchFamily="18" charset="0"/>
                <a:cs typeface="Times New Roman" pitchFamily="18" charset="0"/>
              </a:rPr>
              <a:t>此法與</a:t>
            </a:r>
            <a:r>
              <a:rPr lang="en-US" altLang="zh-TW" dirty="0" smtClean="0">
                <a:latin typeface="Times New Roman" pitchFamily="18" charset="0"/>
                <a:cs typeface="Times New Roman" pitchFamily="18" charset="0"/>
              </a:rPr>
              <a:t>semi-split</a:t>
            </a:r>
            <a:r>
              <a:rPr lang="zh-TW" altLang="en-US" dirty="0" smtClean="0">
                <a:latin typeface="Times New Roman" pitchFamily="18" charset="0"/>
                <a:cs typeface="Times New Roman" pitchFamily="18" charset="0"/>
              </a:rPr>
              <a:t>的方法相比有著較佳的計算效率</a:t>
            </a:r>
            <a:endParaRPr lang="en-US" altLang="zh-TW" dirty="0" smtClean="0">
              <a:latin typeface="Times New Roman" pitchFamily="18" charset="0"/>
              <a:cs typeface="Times New Roman" pitchFamily="18" charset="0"/>
            </a:endParaRPr>
          </a:p>
        </p:txBody>
      </p:sp>
      <p:sp>
        <p:nvSpPr>
          <p:cNvPr id="5" name="文字方塊 4"/>
          <p:cNvSpPr txBox="1"/>
          <p:nvPr/>
        </p:nvSpPr>
        <p:spPr>
          <a:xfrm>
            <a:off x="0" y="6119360"/>
            <a:ext cx="8981946" cy="738664"/>
          </a:xfrm>
          <a:prstGeom prst="rect">
            <a:avLst/>
          </a:prstGeom>
          <a:noFill/>
        </p:spPr>
        <p:txBody>
          <a:bodyPr wrap="none" rtlCol="0">
            <a:spAutoFit/>
          </a:bodyPr>
          <a:lstStyle/>
          <a:p>
            <a:r>
              <a:rPr lang="en-US" altLang="zh-TW" sz="1400" dirty="0" smtClean="0"/>
              <a:t>Ref.:</a:t>
            </a:r>
          </a:p>
          <a:p>
            <a:r>
              <a:rPr lang="zh-TW" altLang="en-US" sz="1400" dirty="0" smtClean="0"/>
              <a:t>　　</a:t>
            </a:r>
            <a:r>
              <a:rPr lang="en-US" altLang="zh-TW" sz="1400" dirty="0" err="1" smtClean="0"/>
              <a:t>Klemp</a:t>
            </a:r>
            <a:r>
              <a:rPr lang="en-US" altLang="zh-TW" sz="1400" dirty="0" smtClean="0"/>
              <a:t>, J.B., W.C. </a:t>
            </a:r>
            <a:r>
              <a:rPr lang="en-US" altLang="zh-TW" sz="1400" dirty="0" err="1" smtClean="0"/>
              <a:t>Skamarock</a:t>
            </a:r>
            <a:r>
              <a:rPr lang="en-US" altLang="zh-TW" sz="1400" dirty="0" smtClean="0"/>
              <a:t>, and J. </a:t>
            </a:r>
            <a:r>
              <a:rPr lang="en-US" altLang="zh-TW" sz="1400" dirty="0" err="1" smtClean="0"/>
              <a:t>Dudhia</a:t>
            </a:r>
            <a:r>
              <a:rPr lang="en-US" altLang="zh-TW" sz="1400" dirty="0" smtClean="0"/>
              <a:t>, 2007: Conservative Split-Explicit Time Integration</a:t>
            </a:r>
          </a:p>
          <a:p>
            <a:r>
              <a:rPr lang="en-US" altLang="zh-TW" sz="1400" dirty="0" smtClean="0"/>
              <a:t>Methods for the Compressible </a:t>
            </a:r>
            <a:r>
              <a:rPr lang="en-US" altLang="zh-TW" sz="1400" dirty="0" err="1" smtClean="0"/>
              <a:t>Nonhydrostatic</a:t>
            </a:r>
            <a:r>
              <a:rPr lang="en-US" altLang="zh-TW" sz="1400" dirty="0" smtClean="0"/>
              <a:t> Equations. </a:t>
            </a:r>
            <a:r>
              <a:rPr lang="en-US" altLang="zh-TW" sz="1400" i="1" dirty="0" smtClean="0"/>
              <a:t>Mon. </a:t>
            </a:r>
            <a:r>
              <a:rPr lang="en-US" altLang="zh-TW" sz="1400" i="1" dirty="0" err="1" smtClean="0"/>
              <a:t>Wea</a:t>
            </a:r>
            <a:r>
              <a:rPr lang="en-US" altLang="zh-TW" sz="1400" i="1" dirty="0" smtClean="0"/>
              <a:t>. Rev.</a:t>
            </a:r>
            <a:r>
              <a:rPr lang="en-US" altLang="zh-TW" sz="1400" dirty="0" smtClean="0"/>
              <a:t>, </a:t>
            </a:r>
            <a:r>
              <a:rPr lang="en-US" altLang="zh-TW" sz="1400" b="1" dirty="0" smtClean="0"/>
              <a:t>135</a:t>
            </a:r>
            <a:r>
              <a:rPr lang="en-US" altLang="zh-TW" sz="1400" dirty="0" smtClean="0"/>
              <a:t>, 2897–2913.</a:t>
            </a:r>
            <a:endParaRPr lang="zh-TW" altLang="en-US" sz="1400" dirty="0"/>
          </a:p>
        </p:txBody>
      </p:sp>
      <p:graphicFrame>
        <p:nvGraphicFramePr>
          <p:cNvPr id="6" name="物件 5"/>
          <p:cNvGraphicFramePr>
            <a:graphicFrameLocks noChangeAspect="1"/>
          </p:cNvGraphicFramePr>
          <p:nvPr/>
        </p:nvGraphicFramePr>
        <p:xfrm>
          <a:off x="3571868" y="2643182"/>
          <a:ext cx="1382457" cy="357190"/>
        </p:xfrm>
        <a:graphic>
          <a:graphicData uri="http://schemas.openxmlformats.org/presentationml/2006/ole">
            <p:oleObj spid="_x0000_s37889" name="方程式" r:id="rId4" imgW="685800" imgH="177480" progId="Equation.3">
              <p:embed/>
            </p:oleObj>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Dissipative Heating</a:t>
            </a:r>
            <a:endParaRPr lang="zh-TW" altLang="en-US" dirty="0"/>
          </a:p>
        </p:txBody>
      </p:sp>
      <p:sp>
        <p:nvSpPr>
          <p:cNvPr id="3" name="內容版面配置區 2"/>
          <p:cNvSpPr>
            <a:spLocks noGrp="1"/>
          </p:cNvSpPr>
          <p:nvPr>
            <p:ph sz="quarter" idx="1"/>
          </p:nvPr>
        </p:nvSpPr>
        <p:spPr/>
        <p:txBody>
          <a:bodyPr/>
          <a:lstStyle/>
          <a:p>
            <a:r>
              <a:rPr lang="zh-TW" altLang="en-US" dirty="0" smtClean="0"/>
              <a:t>耗散加熱</a:t>
            </a:r>
            <a:endParaRPr lang="en-US" altLang="zh-TW" dirty="0" smtClean="0"/>
          </a:p>
          <a:p>
            <a:r>
              <a:rPr lang="zh-TW" altLang="en-US" dirty="0" smtClean="0"/>
              <a:t>分子尺度的摩擦作用造成動能的耗散，經由動能轉為熱能，進而加熱大氣</a:t>
            </a:r>
            <a:endParaRPr lang="en-US" altLang="zh-TW" dirty="0" smtClean="0"/>
          </a:p>
        </p:txBody>
      </p:sp>
      <p:sp>
        <p:nvSpPr>
          <p:cNvPr id="4" name="文字方塊 3"/>
          <p:cNvSpPr txBox="1"/>
          <p:nvPr/>
        </p:nvSpPr>
        <p:spPr>
          <a:xfrm>
            <a:off x="-24697" y="6119360"/>
            <a:ext cx="9071714" cy="738664"/>
          </a:xfrm>
          <a:prstGeom prst="rect">
            <a:avLst/>
          </a:prstGeom>
          <a:noFill/>
        </p:spPr>
        <p:txBody>
          <a:bodyPr wrap="none" rtlCol="0">
            <a:spAutoFit/>
          </a:bodyPr>
          <a:lstStyle/>
          <a:p>
            <a:r>
              <a:rPr lang="en-US" altLang="zh-TW" sz="1400" dirty="0" smtClean="0"/>
              <a:t>Ref.: </a:t>
            </a:r>
          </a:p>
          <a:p>
            <a:r>
              <a:rPr lang="zh-TW" altLang="en-US" sz="1400" dirty="0" smtClean="0"/>
              <a:t>　　</a:t>
            </a:r>
            <a:r>
              <a:rPr lang="en-US" altLang="zh-TW" sz="1400" dirty="0" err="1" smtClean="0"/>
              <a:t>Bister</a:t>
            </a:r>
            <a:r>
              <a:rPr lang="en-US" altLang="zh-TW" sz="1400" dirty="0" smtClean="0"/>
              <a:t> M. and K. A. Emanuel, 1998,Dissipative heating and hurricane intensity. </a:t>
            </a:r>
            <a:r>
              <a:rPr lang="en-US" altLang="zh-TW" sz="1400" i="1" dirty="0" err="1" smtClean="0"/>
              <a:t>Meteorol</a:t>
            </a:r>
            <a:r>
              <a:rPr lang="en-US" altLang="zh-TW" sz="1400" i="1" dirty="0" smtClean="0"/>
              <a:t>. Atmos.</a:t>
            </a:r>
          </a:p>
          <a:p>
            <a:r>
              <a:rPr lang="en-US" altLang="zh-TW" sz="1400" i="1" dirty="0" smtClean="0"/>
              <a:t>Phys. </a:t>
            </a:r>
            <a:r>
              <a:rPr lang="en-US" altLang="zh-TW" sz="1400" b="1" dirty="0" smtClean="0"/>
              <a:t>65</a:t>
            </a:r>
            <a:r>
              <a:rPr lang="en-US" altLang="zh-TW" sz="1400" dirty="0" smtClean="0"/>
              <a:t>, 233-240</a:t>
            </a:r>
            <a:endParaRPr lang="zh-TW" altLang="en-US" sz="14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Roll vortices in Boundary Layer </a:t>
            </a:r>
            <a:endParaRPr lang="zh-TW" altLang="en-US" dirty="0"/>
          </a:p>
        </p:txBody>
      </p:sp>
      <p:sp>
        <p:nvSpPr>
          <p:cNvPr id="3" name="內容版面配置區 2"/>
          <p:cNvSpPr>
            <a:spLocks noGrp="1"/>
          </p:cNvSpPr>
          <p:nvPr>
            <p:ph sz="quarter" idx="1"/>
          </p:nvPr>
        </p:nvSpPr>
        <p:spPr/>
        <p:txBody>
          <a:bodyPr/>
          <a:lstStyle/>
          <a:p>
            <a:r>
              <a:rPr lang="zh-TW" altLang="en-US" dirty="0" smtClean="0"/>
              <a:t>邊界層中的滾轉渦旋</a:t>
            </a:r>
            <a:endParaRPr lang="en-US" altLang="zh-TW" dirty="0" smtClean="0"/>
          </a:p>
          <a:p>
            <a:r>
              <a:rPr lang="zh-TW" altLang="en-US" dirty="0" smtClean="0"/>
              <a:t>其起源可歸因於</a:t>
            </a:r>
            <a:r>
              <a:rPr lang="en-US" altLang="zh-TW" dirty="0" err="1" smtClean="0"/>
              <a:t>Ekman</a:t>
            </a:r>
            <a:r>
              <a:rPr lang="en-US" altLang="zh-TW" dirty="0" smtClean="0"/>
              <a:t> layer</a:t>
            </a:r>
            <a:r>
              <a:rPr lang="zh-TW" altLang="en-US" dirty="0" smtClean="0"/>
              <a:t>中非成層流的不穩定性以及在不穩定成層流的狀況下浮力造成的不穩定性</a:t>
            </a:r>
            <a:endParaRPr lang="en-US" altLang="zh-TW" dirty="0" smtClean="0"/>
          </a:p>
          <a:p>
            <a:r>
              <a:rPr lang="zh-TW" altLang="en-US" dirty="0" smtClean="0"/>
              <a:t>當強風過山後順地形往下運動，若伴隨再蒸發冷卻順地形加速下衝，其風速可以是達到山頂時的</a:t>
            </a:r>
            <a:r>
              <a:rPr lang="en-US" altLang="zh-TW" dirty="0" smtClean="0"/>
              <a:t>2-3</a:t>
            </a:r>
            <a:r>
              <a:rPr lang="zh-TW" altLang="en-US" dirty="0" smtClean="0"/>
              <a:t>倍，可能在下游處形成流線跳躍區，此區因風速劇烈改變通常會形成</a:t>
            </a:r>
            <a:r>
              <a:rPr lang="en-US" altLang="zh-TW" dirty="0" smtClean="0"/>
              <a:t>horizontal roll vortices</a:t>
            </a:r>
          </a:p>
          <a:p>
            <a:endParaRPr lang="en-US" altLang="zh-TW" dirty="0" smtClean="0"/>
          </a:p>
        </p:txBody>
      </p:sp>
      <p:grpSp>
        <p:nvGrpSpPr>
          <p:cNvPr id="6" name="群組 5"/>
          <p:cNvGrpSpPr/>
          <p:nvPr/>
        </p:nvGrpSpPr>
        <p:grpSpPr>
          <a:xfrm>
            <a:off x="2857488" y="1142984"/>
            <a:ext cx="5006499" cy="5228245"/>
            <a:chOff x="3714744" y="857232"/>
            <a:chExt cx="5006499" cy="5228245"/>
          </a:xfrm>
        </p:grpSpPr>
        <p:pic>
          <p:nvPicPr>
            <p:cNvPr id="50178" name="Picture 2"/>
            <p:cNvPicPr>
              <a:picLocks noChangeAspect="1" noChangeArrowheads="1"/>
            </p:cNvPicPr>
            <p:nvPr/>
          </p:nvPicPr>
          <p:blipFill>
            <a:blip r:embed="rId3" cstate="print"/>
            <a:srcRect/>
            <a:stretch>
              <a:fillRect/>
            </a:stretch>
          </p:blipFill>
          <p:spPr bwMode="auto">
            <a:xfrm>
              <a:off x="4214810" y="857232"/>
              <a:ext cx="3933825" cy="4657725"/>
            </a:xfrm>
            <a:prstGeom prst="rect">
              <a:avLst/>
            </a:prstGeom>
            <a:noFill/>
            <a:ln w="9525">
              <a:noFill/>
              <a:miter lim="800000"/>
              <a:headEnd/>
              <a:tailEnd/>
            </a:ln>
          </p:spPr>
        </p:pic>
        <p:sp>
          <p:nvSpPr>
            <p:cNvPr id="5" name="文字方塊 4"/>
            <p:cNvSpPr txBox="1"/>
            <p:nvPr/>
          </p:nvSpPr>
          <p:spPr>
            <a:xfrm>
              <a:off x="3714744" y="5500702"/>
              <a:ext cx="5006499" cy="584775"/>
            </a:xfrm>
            <a:prstGeom prst="rect">
              <a:avLst/>
            </a:prstGeom>
            <a:noFill/>
          </p:spPr>
          <p:txBody>
            <a:bodyPr wrap="none" rtlCol="0">
              <a:spAutoFit/>
            </a:bodyPr>
            <a:lstStyle/>
            <a:p>
              <a:pPr algn="ctr"/>
              <a:r>
                <a:rPr lang="en-US" altLang="zh-TW" sz="1600" dirty="0" smtClean="0"/>
                <a:t>Clouds organized into rows due to roll-vortices</a:t>
              </a:r>
            </a:p>
            <a:p>
              <a:pPr algn="ctr"/>
              <a:r>
                <a:rPr lang="en-US" altLang="zh-TW" sz="1600" dirty="0" smtClean="0"/>
                <a:t>in the atmospheric boundary layer</a:t>
              </a:r>
              <a:endParaRPr lang="zh-TW" altLang="en-US" sz="1600" dirty="0"/>
            </a:p>
          </p:txBody>
        </p:sp>
      </p:grpSp>
      <p:sp>
        <p:nvSpPr>
          <p:cNvPr id="7" name="文字方塊 6"/>
          <p:cNvSpPr txBox="1"/>
          <p:nvPr/>
        </p:nvSpPr>
        <p:spPr>
          <a:xfrm>
            <a:off x="0" y="6143644"/>
            <a:ext cx="7635424" cy="738664"/>
          </a:xfrm>
          <a:prstGeom prst="rect">
            <a:avLst/>
          </a:prstGeom>
          <a:noFill/>
        </p:spPr>
        <p:txBody>
          <a:bodyPr wrap="none" rtlCol="0">
            <a:spAutoFit/>
          </a:bodyPr>
          <a:lstStyle/>
          <a:p>
            <a:r>
              <a:rPr lang="en-US" altLang="zh-TW" sz="1400" dirty="0" smtClean="0"/>
              <a:t>Ref.:</a:t>
            </a:r>
          </a:p>
          <a:p>
            <a:r>
              <a:rPr lang="zh-TW" altLang="en-US" sz="1400" dirty="0" smtClean="0"/>
              <a:t>　　陳俐如</a:t>
            </a:r>
            <a:r>
              <a:rPr lang="en-US" altLang="zh-TW" sz="1400" dirty="0" smtClean="0"/>
              <a:t>,2007:</a:t>
            </a:r>
            <a:r>
              <a:rPr lang="zh-TW" altLang="en-US" sz="1400" dirty="0" smtClean="0"/>
              <a:t>淺談亂流</a:t>
            </a:r>
            <a:r>
              <a:rPr lang="en-US" altLang="zh-TW" sz="1400" dirty="0" smtClean="0"/>
              <a:t>-</a:t>
            </a:r>
            <a:r>
              <a:rPr lang="zh-TW" altLang="en-US" sz="1400" dirty="0" smtClean="0"/>
              <a:t>山岳波</a:t>
            </a:r>
            <a:r>
              <a:rPr lang="en-US" altLang="zh-TW" sz="1400" dirty="0" smtClean="0"/>
              <a:t>,</a:t>
            </a:r>
            <a:r>
              <a:rPr lang="zh-TW" altLang="en-US" sz="1400" i="1" dirty="0" smtClean="0"/>
              <a:t>飛航天氣 </a:t>
            </a:r>
            <a:r>
              <a:rPr lang="zh-TW" altLang="en-US" sz="1400" b="1" dirty="0" smtClean="0"/>
              <a:t>第七期</a:t>
            </a:r>
            <a:r>
              <a:rPr lang="en-US" altLang="zh-TW" sz="1400" dirty="0" smtClean="0"/>
              <a:t>,32-37</a:t>
            </a:r>
          </a:p>
          <a:p>
            <a:r>
              <a:rPr lang="zh-TW" altLang="en-US" sz="1400" dirty="0" smtClean="0"/>
              <a:t>　　</a:t>
            </a:r>
            <a:r>
              <a:rPr lang="en-US" altLang="zh-TW" sz="1400" dirty="0" err="1" smtClean="0"/>
              <a:t>Etling</a:t>
            </a:r>
            <a:r>
              <a:rPr lang="en-US" altLang="zh-TW" sz="1400" dirty="0" smtClean="0"/>
              <a:t> D. and M. Gryschka,2004: Roll Vortices in the Atmospheric Boundary Layer</a:t>
            </a:r>
            <a:endParaRPr lang="zh-TW" altLang="en-US"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lstStyle/>
          <a:p>
            <a:r>
              <a:rPr lang="en-US" altLang="zh-TW" dirty="0" err="1" smtClean="0"/>
              <a:t>Axisymmetric</a:t>
            </a:r>
            <a:r>
              <a:rPr lang="en-US" altLang="zh-TW" dirty="0" smtClean="0"/>
              <a:t> Numeric Model-</a:t>
            </a:r>
            <a:r>
              <a:rPr lang="zh-TW" altLang="en-US" dirty="0" smtClean="0"/>
              <a:t>軸對稱數值模式</a:t>
            </a:r>
            <a:endParaRPr lang="en-US" altLang="zh-TW" dirty="0" smtClean="0"/>
          </a:p>
          <a:p>
            <a:pPr lvl="1"/>
            <a:r>
              <a:rPr lang="zh-TW" altLang="en-US" dirty="0" smtClean="0"/>
              <a:t>使用柱座標</a:t>
            </a:r>
            <a:r>
              <a:rPr lang="en-US" altLang="zh-TW" dirty="0" smtClean="0"/>
              <a:t>(</a:t>
            </a:r>
            <a:r>
              <a:rPr lang="en-US" altLang="zh-TW" dirty="0" err="1" smtClean="0"/>
              <a:t>r,θ,z</a:t>
            </a:r>
            <a:r>
              <a:rPr lang="en-US" altLang="zh-TW" dirty="0" smtClean="0"/>
              <a:t>)</a:t>
            </a:r>
            <a:r>
              <a:rPr lang="zh-TW" altLang="en-US" dirty="0" smtClean="0"/>
              <a:t>，並假定颱風為一軸對稱系統，如此便不會有</a:t>
            </a:r>
            <a:r>
              <a:rPr lang="en-US" altLang="zh-TW" dirty="0" smtClean="0"/>
              <a:t>θ</a:t>
            </a:r>
            <a:r>
              <a:rPr lang="zh-TW" altLang="en-US" dirty="0" smtClean="0"/>
              <a:t>向上的變化</a:t>
            </a:r>
            <a:endParaRPr lang="en-US" altLang="zh-TW" dirty="0" smtClean="0"/>
          </a:p>
          <a:p>
            <a:pPr lvl="1"/>
            <a:r>
              <a:rPr lang="zh-TW" altLang="en-US" dirty="0" smtClean="0"/>
              <a:t>其計算所需之開支較少</a:t>
            </a:r>
            <a:endParaRPr lang="en-US" altLang="zh-TW" dirty="0" smtClean="0"/>
          </a:p>
          <a:p>
            <a:pPr lvl="1"/>
            <a:r>
              <a:rPr lang="zh-TW" altLang="en-US" dirty="0" smtClean="0"/>
              <a:t>在設計上較為容易</a:t>
            </a:r>
            <a:endParaRPr lang="en-US" altLang="zh-TW" dirty="0" smtClean="0"/>
          </a:p>
          <a:p>
            <a:pPr lvl="1"/>
            <a:r>
              <a:rPr lang="zh-TW" altLang="en-US" dirty="0" smtClean="0"/>
              <a:t>缺乏三維特徵：如颱風眼、眼牆中的中尺度渦旋、邊界層中的</a:t>
            </a:r>
            <a:r>
              <a:rPr lang="zh-TW" altLang="en-US" dirty="0" smtClean="0">
                <a:latin typeface="Times New Roman" pitchFamily="18" charset="0"/>
                <a:cs typeface="Times New Roman" pitchFamily="18" charset="0"/>
              </a:rPr>
              <a:t>　　　　</a:t>
            </a:r>
            <a:r>
              <a:rPr lang="zh-TW" altLang="en-US" dirty="0" smtClean="0"/>
              <a:t>、高層非對稱外流噴流、徑向渦度梯度</a:t>
            </a:r>
            <a:endParaRPr lang="en-US" altLang="zh-TW" dirty="0" smtClean="0"/>
          </a:p>
          <a:p>
            <a:r>
              <a:rPr lang="en-US" altLang="zh-TW" dirty="0" smtClean="0"/>
              <a:t>Maximum Intensity-</a:t>
            </a:r>
            <a:r>
              <a:rPr lang="zh-TW" altLang="en-US" dirty="0" smtClean="0"/>
              <a:t>最大強度</a:t>
            </a:r>
            <a:endParaRPr lang="en-US" altLang="zh-TW" dirty="0" smtClean="0"/>
          </a:p>
          <a:p>
            <a:pPr lvl="1"/>
            <a:r>
              <a:rPr lang="zh-TW" altLang="en-US" dirty="0" smtClean="0"/>
              <a:t>風速之最大切向強度</a:t>
            </a:r>
            <a:endParaRPr lang="en-US" altLang="zh-TW" dirty="0" smtClean="0"/>
          </a:p>
        </p:txBody>
      </p:sp>
      <p:sp>
        <p:nvSpPr>
          <p:cNvPr id="2" name="標題 1"/>
          <p:cNvSpPr>
            <a:spLocks noGrp="1"/>
          </p:cNvSpPr>
          <p:nvPr>
            <p:ph type="title"/>
          </p:nvPr>
        </p:nvSpPr>
        <p:spPr/>
        <p:txBody>
          <a:bodyPr/>
          <a:lstStyle/>
          <a:p>
            <a:r>
              <a:rPr lang="zh-TW" altLang="en-US" dirty="0" smtClean="0"/>
              <a:t>關鍵字</a:t>
            </a:r>
            <a:endParaRPr lang="zh-TW" altLang="en-US" dirty="0"/>
          </a:p>
        </p:txBody>
      </p:sp>
      <p:sp>
        <p:nvSpPr>
          <p:cNvPr id="4" name="矩形 3">
            <a:hlinkClick r:id="rId3" action="ppaction://hlinksldjump"/>
          </p:cNvPr>
          <p:cNvSpPr/>
          <p:nvPr/>
        </p:nvSpPr>
        <p:spPr>
          <a:xfrm>
            <a:off x="1614906" y="3672548"/>
            <a:ext cx="1357322"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300" dirty="0" smtClean="0">
                <a:solidFill>
                  <a:schemeClr val="tx2"/>
                </a:solidFill>
              </a:rPr>
              <a:t>滾轉渦旋</a:t>
            </a:r>
            <a:endParaRPr lang="zh-TW" altLang="en-US" sz="2300" dirty="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前人研究</a:t>
            </a:r>
            <a:endParaRPr lang="zh-TW" altLang="en-US" dirty="0"/>
          </a:p>
        </p:txBody>
      </p:sp>
      <p:sp>
        <p:nvSpPr>
          <p:cNvPr id="3" name="內容版面配置區 2"/>
          <p:cNvSpPr>
            <a:spLocks noGrp="1"/>
          </p:cNvSpPr>
          <p:nvPr>
            <p:ph sz="quarter" idx="1"/>
          </p:nvPr>
        </p:nvSpPr>
        <p:spPr/>
        <p:txBody>
          <a:bodyPr>
            <a:normAutofit/>
          </a:bodyPr>
          <a:lstStyle/>
          <a:p>
            <a:r>
              <a:rPr lang="zh-TW" altLang="en-US" dirty="0" smtClean="0"/>
              <a:t>研究熱帶氣旋最大強度的方法有以下三種：</a:t>
            </a:r>
            <a:endParaRPr lang="en-US" altLang="zh-TW" dirty="0" smtClean="0"/>
          </a:p>
          <a:p>
            <a:pPr lvl="1"/>
            <a:r>
              <a:rPr lang="zh-TW" altLang="en-US" dirty="0" smtClean="0"/>
              <a:t>解析法</a:t>
            </a:r>
            <a:endParaRPr lang="en-US" altLang="zh-TW" dirty="0" smtClean="0"/>
          </a:p>
          <a:p>
            <a:pPr lvl="2"/>
            <a:r>
              <a:rPr lang="zh-TW" altLang="en-US" dirty="0" smtClean="0"/>
              <a:t>利用控制方程，及對</a:t>
            </a:r>
            <a:r>
              <a:rPr lang="en-US" altLang="zh-TW" dirty="0" smtClean="0"/>
              <a:t>TC</a:t>
            </a:r>
            <a:r>
              <a:rPr lang="zh-TW" altLang="en-US" dirty="0" smtClean="0"/>
              <a:t>中部份過程的假設來分析颱風</a:t>
            </a:r>
            <a:endParaRPr lang="en-US" altLang="zh-TW" dirty="0" smtClean="0"/>
          </a:p>
          <a:p>
            <a:pPr lvl="2"/>
            <a:r>
              <a:rPr lang="zh-TW" altLang="en-US" dirty="0" smtClean="0"/>
              <a:t>如</a:t>
            </a:r>
            <a:r>
              <a:rPr lang="en-US" altLang="zh-TW" dirty="0" smtClean="0">
                <a:latin typeface="Times New Roman" pitchFamily="18" charset="0"/>
                <a:cs typeface="Times New Roman" pitchFamily="18" charset="0"/>
              </a:rPr>
              <a:t>Emanuel(1986,1988,1995), Holland(1997)</a:t>
            </a:r>
            <a:r>
              <a:rPr lang="zh-TW" altLang="en-US" dirty="0" smtClean="0"/>
              <a:t>的位渦強度理論</a:t>
            </a:r>
            <a:endParaRPr lang="en-US" altLang="zh-TW" dirty="0" smtClean="0"/>
          </a:p>
          <a:p>
            <a:pPr lvl="1"/>
            <a:r>
              <a:rPr lang="zh-TW" altLang="en-US" dirty="0" smtClean="0"/>
              <a:t>統計分析</a:t>
            </a:r>
            <a:endParaRPr lang="en-US" altLang="zh-TW" dirty="0" smtClean="0"/>
          </a:p>
          <a:p>
            <a:pPr lvl="2"/>
            <a:r>
              <a:rPr lang="zh-TW" altLang="en-US" dirty="0" smtClean="0"/>
              <a:t>利用大量觀測資料，將強度視為環境因子的函數</a:t>
            </a:r>
            <a:r>
              <a:rPr lang="en-US" altLang="zh-TW" dirty="0" smtClean="0"/>
              <a:t>(</a:t>
            </a:r>
            <a:r>
              <a:rPr lang="zh-TW" altLang="en-US" dirty="0" smtClean="0"/>
              <a:t>如海溫</a:t>
            </a:r>
            <a:r>
              <a:rPr lang="en-US" altLang="zh-TW" dirty="0" smtClean="0"/>
              <a:t>)</a:t>
            </a:r>
          </a:p>
          <a:p>
            <a:pPr lvl="2"/>
            <a:r>
              <a:rPr lang="en-US" altLang="zh-TW" dirty="0" err="1" smtClean="0">
                <a:latin typeface="Times New Roman" pitchFamily="18" charset="0"/>
                <a:cs typeface="Times New Roman" pitchFamily="18" charset="0"/>
              </a:rPr>
              <a:t>DeMaria</a:t>
            </a:r>
            <a:r>
              <a:rPr lang="en-US" altLang="zh-TW" dirty="0" smtClean="0">
                <a:latin typeface="Times New Roman" pitchFamily="18" charset="0"/>
                <a:cs typeface="Times New Roman" pitchFamily="18" charset="0"/>
              </a:rPr>
              <a:t> &amp; Kaplan(1994),Whitney &amp; </a:t>
            </a:r>
            <a:r>
              <a:rPr lang="en-US" altLang="zh-TW" dirty="0" err="1" smtClean="0">
                <a:latin typeface="Times New Roman" pitchFamily="18" charset="0"/>
                <a:cs typeface="Times New Roman" pitchFamily="18" charset="0"/>
              </a:rPr>
              <a:t>Hobgood</a:t>
            </a:r>
            <a:r>
              <a:rPr lang="en-US" altLang="zh-TW" dirty="0" smtClean="0">
                <a:latin typeface="Times New Roman" pitchFamily="18" charset="0"/>
                <a:cs typeface="Times New Roman" pitchFamily="18" charset="0"/>
              </a:rPr>
              <a:t>(1997), </a:t>
            </a:r>
            <a:r>
              <a:rPr lang="en-US" altLang="zh-TW" dirty="0" err="1" smtClean="0">
                <a:latin typeface="Times New Roman" pitchFamily="18" charset="0"/>
                <a:cs typeface="Times New Roman" pitchFamily="18" charset="0"/>
              </a:rPr>
              <a:t>Zengetal</a:t>
            </a:r>
            <a:r>
              <a:rPr lang="en-US" altLang="zh-TW" dirty="0" smtClean="0">
                <a:latin typeface="Times New Roman" pitchFamily="18" charset="0"/>
                <a:cs typeface="Times New Roman" pitchFamily="18" charset="0"/>
              </a:rPr>
              <a:t>(2007)</a:t>
            </a:r>
          </a:p>
          <a:p>
            <a:pPr lvl="1"/>
            <a:r>
              <a:rPr lang="zh-TW" altLang="en-US" dirty="0" smtClean="0"/>
              <a:t>數值模擬</a:t>
            </a:r>
            <a:endParaRPr lang="en-US" altLang="zh-TW" dirty="0" smtClean="0"/>
          </a:p>
          <a:p>
            <a:pPr lvl="2"/>
            <a:r>
              <a:rPr lang="zh-TW" altLang="en-US" dirty="0" smtClean="0"/>
              <a:t>將弱的熱帶氣旋放進特定的環境場中，再對時間積分使其發展</a:t>
            </a:r>
            <a:endParaRPr lang="en-US" altLang="zh-TW" dirty="0" smtClean="0"/>
          </a:p>
          <a:p>
            <a:pPr lvl="2"/>
            <a:r>
              <a:rPr lang="zh-TW" altLang="en-US" dirty="0" smtClean="0"/>
              <a:t>如</a:t>
            </a:r>
            <a:r>
              <a:rPr lang="en-US" altLang="zh-TW" dirty="0" err="1" smtClean="0">
                <a:latin typeface="Times New Roman" pitchFamily="18" charset="0"/>
                <a:cs typeface="Times New Roman" pitchFamily="18" charset="0"/>
              </a:rPr>
              <a:t>Rotunno</a:t>
            </a:r>
            <a:r>
              <a:rPr lang="en-US" altLang="zh-TW" dirty="0" smtClean="0">
                <a:latin typeface="Times New Roman" pitchFamily="18" charset="0"/>
                <a:cs typeface="Times New Roman" pitchFamily="18" charset="0"/>
              </a:rPr>
              <a:t> &amp; Emanuel(1987)</a:t>
            </a:r>
            <a:r>
              <a:rPr lang="zh-TW" altLang="en-US" dirty="0" smtClean="0">
                <a:latin typeface="Times New Roman" pitchFamily="18" charset="0"/>
                <a:cs typeface="Times New Roman" pitchFamily="18" charset="0"/>
              </a:rPr>
              <a:t>、</a:t>
            </a:r>
            <a:r>
              <a:rPr lang="en-US" altLang="zh-TW" dirty="0" smtClean="0">
                <a:latin typeface="Times New Roman" pitchFamily="18" charset="0"/>
                <a:cs typeface="Times New Roman" pitchFamily="18" charset="0"/>
              </a:rPr>
              <a:t> </a:t>
            </a:r>
            <a:r>
              <a:rPr lang="en-US" altLang="zh-TW" dirty="0" err="1" smtClean="0">
                <a:latin typeface="Times New Roman" pitchFamily="18" charset="0"/>
                <a:cs typeface="Times New Roman" pitchFamily="18" charset="0"/>
              </a:rPr>
              <a:t>Persing</a:t>
            </a:r>
            <a:r>
              <a:rPr lang="en-US" altLang="zh-TW" dirty="0" smtClean="0">
                <a:latin typeface="Times New Roman" pitchFamily="18" charset="0"/>
                <a:cs typeface="Times New Roman" pitchFamily="18" charset="0"/>
              </a:rPr>
              <a:t> &amp; Montgomery(2005)</a:t>
            </a:r>
            <a:r>
              <a:rPr lang="zh-TW" altLang="en-US" dirty="0" smtClean="0"/>
              <a:t>所使用的軸對稱數值模式</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簡介</a:t>
            </a:r>
            <a:endParaRPr lang="zh-TW" altLang="en-US" dirty="0"/>
          </a:p>
        </p:txBody>
      </p:sp>
      <p:sp>
        <p:nvSpPr>
          <p:cNvPr id="3" name="內容版面配置區 2"/>
          <p:cNvSpPr>
            <a:spLocks noGrp="1"/>
          </p:cNvSpPr>
          <p:nvPr>
            <p:ph sz="quarter" idx="1"/>
          </p:nvPr>
        </p:nvSpPr>
        <p:spPr/>
        <p:txBody>
          <a:bodyPr/>
          <a:lstStyle/>
          <a:p>
            <a:r>
              <a:rPr lang="zh-TW" altLang="en-US" dirty="0" smtClean="0"/>
              <a:t>使用數值模式的優點</a:t>
            </a:r>
            <a:endParaRPr lang="en-US" altLang="zh-TW" dirty="0" smtClean="0"/>
          </a:p>
          <a:p>
            <a:pPr lvl="1"/>
            <a:r>
              <a:rPr lang="zh-TW" altLang="en-US" dirty="0" smtClean="0"/>
              <a:t>只要會用就好</a:t>
            </a:r>
            <a:endParaRPr lang="en-US" altLang="zh-TW" dirty="0" smtClean="0"/>
          </a:p>
          <a:p>
            <a:pPr lvl="1"/>
            <a:r>
              <a:rPr lang="zh-TW" altLang="en-US" dirty="0" smtClean="0"/>
              <a:t>不需要非常多的觀測資料</a:t>
            </a:r>
            <a:endParaRPr lang="en-US" altLang="zh-TW" dirty="0" smtClean="0"/>
          </a:p>
          <a:p>
            <a:endParaRPr lang="en-US" altLang="zh-TW" dirty="0" smtClean="0"/>
          </a:p>
          <a:p>
            <a:r>
              <a:rPr lang="zh-TW" altLang="en-US" dirty="0" smtClean="0"/>
              <a:t>使用數值模式的缺點</a:t>
            </a:r>
            <a:endParaRPr lang="en-US" altLang="zh-TW" dirty="0" smtClean="0"/>
          </a:p>
          <a:p>
            <a:pPr lvl="1"/>
            <a:r>
              <a:rPr lang="zh-TW" altLang="en-US" dirty="0" smtClean="0"/>
              <a:t>控制方程及參數化法需準確的描述</a:t>
            </a:r>
            <a:r>
              <a:rPr lang="en-US" altLang="zh-TW" dirty="0" smtClean="0"/>
              <a:t>TC</a:t>
            </a:r>
            <a:r>
              <a:rPr lang="zh-TW" altLang="en-US" dirty="0" smtClean="0"/>
              <a:t>中所有重要過程</a:t>
            </a:r>
            <a:endParaRPr lang="en-US" altLang="zh-TW" dirty="0" smtClean="0"/>
          </a:p>
          <a:p>
            <a:pPr lvl="1"/>
            <a:r>
              <a:rPr lang="zh-TW" altLang="en-US" dirty="0" smtClean="0"/>
              <a:t>網格解析度需足以解析</a:t>
            </a:r>
            <a:r>
              <a:rPr lang="en-US" altLang="zh-TW" dirty="0" smtClean="0"/>
              <a:t>TC</a:t>
            </a:r>
            <a:r>
              <a:rPr lang="zh-TW" altLang="en-US" dirty="0" smtClean="0"/>
              <a:t>的重要特徵，模式中也需正確包含無法解析的亂流運動</a:t>
            </a:r>
            <a:endParaRPr lang="en-US" altLang="zh-TW" dirty="0" smtClean="0"/>
          </a:p>
          <a:p>
            <a:pPr lvl="1"/>
            <a:endParaRPr lang="en-US" altLang="zh-TW" dirty="0" smtClean="0"/>
          </a:p>
          <a:p>
            <a:r>
              <a:rPr lang="zh-TW" altLang="en-US" dirty="0" smtClean="0"/>
              <a:t>研究目的：</a:t>
            </a:r>
            <a:endParaRPr lang="en-US" altLang="zh-TW" dirty="0" smtClean="0"/>
          </a:p>
          <a:p>
            <a:pPr lvl="1"/>
            <a:r>
              <a:rPr lang="zh-TW" altLang="en-US" dirty="0" smtClean="0"/>
              <a:t>找出數值模式中能夠最大可能強度之因素</a:t>
            </a:r>
            <a:endParaRPr lang="en-US" altLang="zh-TW"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研究方法</a:t>
            </a:r>
            <a:endParaRPr lang="zh-TW" altLang="en-US" dirty="0"/>
          </a:p>
        </p:txBody>
      </p:sp>
      <p:sp>
        <p:nvSpPr>
          <p:cNvPr id="3" name="內容版面配置區 2"/>
          <p:cNvSpPr>
            <a:spLocks noGrp="1"/>
          </p:cNvSpPr>
          <p:nvPr>
            <p:ph sz="quarter" idx="1"/>
          </p:nvPr>
        </p:nvSpPr>
        <p:spPr/>
        <p:txBody>
          <a:bodyPr/>
          <a:lstStyle/>
          <a:p>
            <a:r>
              <a:rPr lang="zh-TW" altLang="en-US" dirty="0" smtClean="0"/>
              <a:t>以</a:t>
            </a:r>
            <a:r>
              <a:rPr lang="en-US" altLang="zh-TW" dirty="0" smtClean="0">
                <a:latin typeface="Times New Roman" pitchFamily="18" charset="0"/>
                <a:cs typeface="Times New Roman" pitchFamily="18" charset="0"/>
              </a:rPr>
              <a:t>Bryan &amp; Fritsch(2002) </a:t>
            </a:r>
            <a:r>
              <a:rPr lang="zh-TW" altLang="en-US" dirty="0" smtClean="0"/>
              <a:t>的可壓縮的非靜力雲模式為基礎，再根據</a:t>
            </a:r>
            <a:r>
              <a:rPr lang="en-US" altLang="zh-TW" dirty="0" err="1" smtClean="0">
                <a:latin typeface="Times New Roman" pitchFamily="18" charset="0"/>
                <a:cs typeface="Times New Roman" pitchFamily="18" charset="0"/>
              </a:rPr>
              <a:t>Rotunno</a:t>
            </a:r>
            <a:r>
              <a:rPr lang="en-US" altLang="zh-TW" dirty="0" smtClean="0">
                <a:latin typeface="Times New Roman" pitchFamily="18" charset="0"/>
                <a:cs typeface="Times New Roman" pitchFamily="18" charset="0"/>
              </a:rPr>
              <a:t> &amp; Emanuel (1987, RE87)</a:t>
            </a:r>
            <a:r>
              <a:rPr lang="zh-TW" altLang="en-US" dirty="0" smtClean="0"/>
              <a:t>的研究，設定成軸對稱的模式後逕行模擬</a:t>
            </a:r>
            <a:endParaRPr lang="en-US" altLang="zh-TW" dirty="0" smtClean="0"/>
          </a:p>
          <a:p>
            <a:r>
              <a:rPr lang="zh-TW" altLang="en-US" dirty="0" smtClean="0"/>
              <a:t>本次實驗中所用之模式與</a:t>
            </a:r>
            <a:r>
              <a:rPr lang="en-US" altLang="zh-TW" dirty="0" smtClean="0"/>
              <a:t>RE87</a:t>
            </a:r>
            <a:r>
              <a:rPr lang="zh-TW" altLang="en-US" dirty="0" smtClean="0"/>
              <a:t>之比較</a:t>
            </a:r>
            <a:endParaRPr lang="en-US" altLang="zh-TW" dirty="0" smtClean="0"/>
          </a:p>
          <a:p>
            <a:endParaRPr lang="en-US" altLang="zh-TW" dirty="0" smtClean="0"/>
          </a:p>
        </p:txBody>
      </p:sp>
      <p:graphicFrame>
        <p:nvGraphicFramePr>
          <p:cNvPr id="4" name="表格 3"/>
          <p:cNvGraphicFramePr>
            <a:graphicFrameLocks noGrp="1"/>
          </p:cNvGraphicFramePr>
          <p:nvPr/>
        </p:nvGraphicFramePr>
        <p:xfrm>
          <a:off x="928662" y="3000372"/>
          <a:ext cx="7500990" cy="2714644"/>
        </p:xfrm>
        <a:graphic>
          <a:graphicData uri="http://schemas.openxmlformats.org/drawingml/2006/table">
            <a:tbl>
              <a:tblPr firstRow="1" bandRow="1">
                <a:tableStyleId>{5C22544A-7EE6-4342-B048-85BDC9FD1C3A}</a:tableStyleId>
              </a:tblPr>
              <a:tblGrid>
                <a:gridCol w="3750495"/>
                <a:gridCol w="3750495"/>
              </a:tblGrid>
              <a:tr h="374434">
                <a:tc>
                  <a:txBody>
                    <a:bodyPr/>
                    <a:lstStyle/>
                    <a:p>
                      <a:r>
                        <a:rPr lang="zh-TW" altLang="en-US" dirty="0" smtClean="0"/>
                        <a:t>相同　</a:t>
                      </a:r>
                      <a:endParaRPr lang="zh-TW" altLang="en-US" dirty="0"/>
                    </a:p>
                  </a:txBody>
                  <a:tcPr/>
                </a:tc>
                <a:tc>
                  <a:txBody>
                    <a:bodyPr/>
                    <a:lstStyle/>
                    <a:p>
                      <a:r>
                        <a:rPr lang="zh-TW" altLang="en-US" dirty="0" smtClean="0"/>
                        <a:t>改進</a:t>
                      </a:r>
                      <a:endParaRPr lang="zh-TW" altLang="en-US" dirty="0"/>
                    </a:p>
                  </a:txBody>
                  <a:tcPr/>
                </a:tc>
              </a:tr>
              <a:tr h="2340210">
                <a:tc>
                  <a:txBody>
                    <a:bodyPr/>
                    <a:lstStyle/>
                    <a:p>
                      <a:pPr>
                        <a:buFont typeface="Arial" pitchFamily="34" charset="0"/>
                        <a:buNone/>
                      </a:pPr>
                      <a:r>
                        <a:rPr lang="zh-TW" altLang="en-US" dirty="0" smtClean="0"/>
                        <a:t>．可壓縮非靜力模式</a:t>
                      </a:r>
                      <a:endParaRPr lang="en-US" altLang="zh-TW" dirty="0" smtClean="0"/>
                    </a:p>
                    <a:p>
                      <a:pPr>
                        <a:buFont typeface="Arial" pitchFamily="34" charset="0"/>
                        <a:buNone/>
                      </a:pPr>
                      <a:r>
                        <a:rPr lang="zh-TW" altLang="en-US" dirty="0" smtClean="0"/>
                        <a:t>．網格交錯形式</a:t>
                      </a:r>
                      <a:endParaRPr lang="en-US" altLang="zh-TW" dirty="0" smtClean="0"/>
                    </a:p>
                    <a:p>
                      <a:pPr>
                        <a:buFont typeface="Arial" pitchFamily="34" charset="0"/>
                        <a:buNone/>
                      </a:pPr>
                      <a:r>
                        <a:rPr lang="zh-TW" altLang="en-US" dirty="0" smtClean="0"/>
                        <a:t>．亂流的參數化法</a:t>
                      </a:r>
                      <a:endParaRPr lang="en-US" altLang="zh-TW" dirty="0" smtClean="0"/>
                    </a:p>
                    <a:p>
                      <a:pPr>
                        <a:buFont typeface="Arial" pitchFamily="34" charset="0"/>
                        <a:buNone/>
                      </a:pPr>
                      <a:r>
                        <a:rPr lang="zh-TW" altLang="en-US" dirty="0" smtClean="0"/>
                        <a:t>．描述輻射、微物理過程的方法</a:t>
                      </a:r>
                      <a:endParaRPr lang="zh-TW" altLang="en-US" dirty="0"/>
                    </a:p>
                  </a:txBody>
                  <a:tcPr/>
                </a:tc>
                <a:tc>
                  <a:txBody>
                    <a:bodyPr/>
                    <a:lstStyle/>
                    <a:p>
                      <a:pPr>
                        <a:buFont typeface="Arial" pitchFamily="34" charset="0"/>
                        <a:buNone/>
                      </a:pPr>
                      <a:r>
                        <a:rPr lang="zh-TW" altLang="en-US" dirty="0" smtClean="0"/>
                        <a:t>．於可逆的飽和狀況下，數學上</a:t>
                      </a:r>
                      <a:endParaRPr lang="en-US" altLang="zh-TW" dirty="0" smtClean="0"/>
                    </a:p>
                    <a:p>
                      <a:pPr>
                        <a:buFont typeface="Arial" pitchFamily="34" charset="0"/>
                        <a:buNone/>
                      </a:pPr>
                      <a:r>
                        <a:rPr lang="zh-TW" altLang="en-US" dirty="0" smtClean="0"/>
                        <a:t>　能使總質量、能量保守的方程組</a:t>
                      </a:r>
                      <a:endParaRPr lang="en-US" altLang="zh-TW" dirty="0" smtClean="0"/>
                    </a:p>
                    <a:p>
                      <a:pPr>
                        <a:buFont typeface="Arial" pitchFamily="34" charset="0"/>
                        <a:buNone/>
                      </a:pPr>
                      <a:r>
                        <a:rPr lang="zh-TW" altLang="en-US" dirty="0" smtClean="0"/>
                        <a:t>．包含</a:t>
                      </a:r>
                      <a:endParaRPr lang="en-US" altLang="zh-TW" dirty="0" smtClean="0"/>
                    </a:p>
                    <a:p>
                      <a:pPr>
                        <a:buFont typeface="Arial" pitchFamily="34" charset="0"/>
                        <a:buNone/>
                      </a:pPr>
                      <a:r>
                        <a:rPr lang="zh-TW" altLang="en-US" dirty="0" smtClean="0"/>
                        <a:t>．對</a:t>
                      </a:r>
                      <a:r>
                        <a:rPr lang="en-US" altLang="zh-TW" dirty="0" smtClean="0"/>
                        <a:t> </a:t>
                      </a:r>
                    </a:p>
                    <a:p>
                      <a:pPr>
                        <a:buFont typeface="Arial" pitchFamily="34" charset="0"/>
                        <a:buNone/>
                      </a:pPr>
                      <a:r>
                        <a:rPr lang="zh-TW" altLang="en-US" dirty="0" smtClean="0"/>
                        <a:t>　</a:t>
                      </a:r>
                      <a:r>
                        <a:rPr lang="en-US" altLang="zh-TW" dirty="0" smtClean="0"/>
                        <a:t>models</a:t>
                      </a:r>
                      <a:r>
                        <a:rPr lang="zh-TW" altLang="en-US" dirty="0" smtClean="0"/>
                        <a:t>有更準確的數值方法</a:t>
                      </a:r>
                      <a:endParaRPr lang="en-US" altLang="zh-TW" dirty="0" smtClean="0"/>
                    </a:p>
                  </a:txBody>
                  <a:tcPr/>
                </a:tc>
              </a:tr>
            </a:tbl>
          </a:graphicData>
        </a:graphic>
      </p:graphicFrame>
      <p:sp>
        <p:nvSpPr>
          <p:cNvPr id="5" name="矩形 4">
            <a:hlinkClick r:id="rId3" action="ppaction://hlinksldjump"/>
          </p:cNvPr>
          <p:cNvSpPr/>
          <p:nvPr/>
        </p:nvSpPr>
        <p:spPr>
          <a:xfrm>
            <a:off x="5329682" y="3929066"/>
            <a:ext cx="1143008"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mn-ea"/>
              </a:rPr>
              <a:t>耗散加熱</a:t>
            </a:r>
            <a:endParaRPr lang="zh-TW" altLang="en-US" dirty="0">
              <a:solidFill>
                <a:schemeClr val="tx1"/>
              </a:solidFill>
              <a:latin typeface="+mn-ea"/>
            </a:endParaRPr>
          </a:p>
        </p:txBody>
      </p:sp>
      <p:sp>
        <p:nvSpPr>
          <p:cNvPr id="6" name="矩形 5">
            <a:hlinkClick r:id="rId4" action="ppaction://hlinksldjump"/>
          </p:cNvPr>
          <p:cNvSpPr/>
          <p:nvPr/>
        </p:nvSpPr>
        <p:spPr>
          <a:xfrm>
            <a:off x="5156474" y="4186682"/>
            <a:ext cx="3286148"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Split-Explicit compressible</a:t>
            </a:r>
            <a:endParaRPr lang="zh-TW" altLang="en-US" dirty="0">
              <a:solidFill>
                <a:schemeClr val="tx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研究方法</a:t>
            </a:r>
            <a:r>
              <a:rPr lang="en-US" altLang="zh-TW" dirty="0" smtClean="0"/>
              <a:t>-</a:t>
            </a:r>
            <a:r>
              <a:rPr lang="zh-TW" altLang="en-US" dirty="0" smtClean="0"/>
              <a:t>數值方法</a:t>
            </a:r>
            <a:endParaRPr lang="zh-TW" altLang="en-US" dirty="0"/>
          </a:p>
        </p:txBody>
      </p:sp>
      <p:sp>
        <p:nvSpPr>
          <p:cNvPr id="3" name="內容版面配置區 2"/>
          <p:cNvSpPr>
            <a:spLocks noGrp="1"/>
          </p:cNvSpPr>
          <p:nvPr>
            <p:ph sz="quarter" idx="1"/>
          </p:nvPr>
        </p:nvSpPr>
        <p:spPr/>
        <p:txBody>
          <a:bodyPr/>
          <a:lstStyle/>
          <a:p>
            <a:r>
              <a:rPr lang="zh-TW" altLang="en-US" dirty="0" smtClean="0"/>
              <a:t>時間積分：</a:t>
            </a:r>
            <a:r>
              <a:rPr lang="en-US" altLang="zh-TW" dirty="0" smtClean="0">
                <a:latin typeface="Times New Roman" pitchFamily="18" charset="0"/>
                <a:cs typeface="Times New Roman" pitchFamily="18" charset="0"/>
              </a:rPr>
              <a:t>3rd RK using</a:t>
            </a:r>
            <a:r>
              <a:rPr lang="zh-TW" altLang="en-US"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rPr>
              <a:t>integration</a:t>
            </a:r>
          </a:p>
          <a:p>
            <a:r>
              <a:rPr lang="zh-TW" altLang="en-US" dirty="0" smtClean="0"/>
              <a:t>為了增進穩定度與準確度，加入弱的三維輻散耗散</a:t>
            </a:r>
            <a:endParaRPr lang="en-US" altLang="zh-TW" dirty="0" smtClean="0"/>
          </a:p>
          <a:p>
            <a:r>
              <a:rPr lang="zh-TW" altLang="en-US" dirty="0" smtClean="0"/>
              <a:t>為了使總含水量保守，對</a:t>
            </a:r>
            <a:r>
              <a:rPr lang="en-US" altLang="zh-TW" dirty="0" err="1" smtClean="0"/>
              <a:t>q</a:t>
            </a:r>
            <a:r>
              <a:rPr lang="en-US" altLang="zh-TW" sz="1800" dirty="0" err="1" smtClean="0"/>
              <a:t>v</a:t>
            </a:r>
            <a:r>
              <a:rPr lang="zh-TW" altLang="en-US" dirty="0" smtClean="0"/>
              <a:t>、</a:t>
            </a:r>
            <a:r>
              <a:rPr lang="en-US" altLang="zh-TW" dirty="0" err="1" smtClean="0"/>
              <a:t>q</a:t>
            </a:r>
            <a:r>
              <a:rPr lang="en-US" altLang="zh-TW" sz="1800" dirty="0" err="1" smtClean="0"/>
              <a:t>l</a:t>
            </a:r>
            <a:r>
              <a:rPr lang="zh-TW" altLang="en-US" dirty="0" smtClean="0"/>
              <a:t>的平流採</a:t>
            </a:r>
            <a:endParaRPr lang="en-US" altLang="zh-TW" dirty="0" smtClean="0"/>
          </a:p>
          <a:p>
            <a:r>
              <a:rPr lang="zh-TW" altLang="en-US" dirty="0" smtClean="0"/>
              <a:t>使用封閉的側邊界條件，在積分上相對於開放式設定來說可產生較為穩定的解</a:t>
            </a:r>
            <a:endParaRPr lang="en-US" altLang="zh-TW" dirty="0" smtClean="0"/>
          </a:p>
          <a:p>
            <a:r>
              <a:rPr lang="zh-TW" altLang="en-US" dirty="0" smtClean="0"/>
              <a:t>對邊界上的</a:t>
            </a:r>
            <a:r>
              <a:rPr lang="en-US" altLang="zh-TW" dirty="0" smtClean="0"/>
              <a:t>u/v/w</a:t>
            </a:r>
            <a:r>
              <a:rPr lang="zh-TW" altLang="en-US" dirty="0" smtClean="0"/>
              <a:t>採用牛頓耗散以避免重力波的反射</a:t>
            </a:r>
            <a:endParaRPr lang="en-US" altLang="zh-TW" dirty="0" smtClean="0"/>
          </a:p>
          <a:p>
            <a:r>
              <a:rPr lang="zh-TW" altLang="en-US" dirty="0" smtClean="0"/>
              <a:t>積分六天後達到穩定，積分</a:t>
            </a:r>
            <a:r>
              <a:rPr lang="en-US" altLang="zh-TW" dirty="0" smtClean="0"/>
              <a:t>12</a:t>
            </a:r>
            <a:r>
              <a:rPr lang="zh-TW" altLang="en-US" dirty="0" smtClean="0"/>
              <a:t>天後，由於使用保守的方程組，人為的質量能量損耗為初始值的</a:t>
            </a:r>
            <a:r>
              <a:rPr lang="en-US" altLang="zh-TW" dirty="0" smtClean="0"/>
              <a:t>0.05</a:t>
            </a:r>
            <a:r>
              <a:rPr lang="zh-TW" altLang="en-US" dirty="0" smtClean="0"/>
              <a:t>％</a:t>
            </a:r>
            <a:endParaRPr lang="zh-TW" altLang="en-US" dirty="0"/>
          </a:p>
        </p:txBody>
      </p:sp>
      <p:sp>
        <p:nvSpPr>
          <p:cNvPr id="4" name="矩形 3">
            <a:hlinkClick r:id="rId3" action="ppaction://hlinksldjump"/>
          </p:cNvPr>
          <p:cNvSpPr/>
          <p:nvPr/>
        </p:nvSpPr>
        <p:spPr>
          <a:xfrm>
            <a:off x="6643702" y="2185320"/>
            <a:ext cx="1857388"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600" dirty="0" smtClean="0">
                <a:solidFill>
                  <a:schemeClr val="tx1"/>
                </a:solidFill>
                <a:latin typeface="微軟正黑體" pitchFamily="34" charset="-120"/>
                <a:ea typeface="微軟正黑體" pitchFamily="34" charset="-120"/>
              </a:rPr>
              <a:t>正定平流法</a:t>
            </a:r>
            <a:endParaRPr lang="zh-TW" altLang="en-US" sz="2600" dirty="0">
              <a:solidFill>
                <a:schemeClr val="tx1"/>
              </a:solidFill>
              <a:latin typeface="微軟正黑體" pitchFamily="34" charset="-120"/>
              <a:ea typeface="微軟正黑體" pitchFamily="34" charset="-120"/>
            </a:endParaRPr>
          </a:p>
        </p:txBody>
      </p:sp>
      <p:sp>
        <p:nvSpPr>
          <p:cNvPr id="5" name="矩形 4">
            <a:hlinkClick r:id="rId4" action="ppaction://hlinksldjump"/>
          </p:cNvPr>
          <p:cNvSpPr/>
          <p:nvPr/>
        </p:nvSpPr>
        <p:spPr>
          <a:xfrm>
            <a:off x="4130402" y="1285860"/>
            <a:ext cx="2084672"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600" dirty="0" smtClean="0">
                <a:solidFill>
                  <a:schemeClr val="tx1"/>
                </a:solidFill>
                <a:latin typeface="Times New Roman" pitchFamily="18" charset="0"/>
                <a:cs typeface="Times New Roman" pitchFamily="18" charset="0"/>
              </a:rPr>
              <a:t>Split-Explicit</a:t>
            </a:r>
            <a:endParaRPr lang="zh-TW" altLang="en-US" sz="2600" dirty="0">
              <a:solidFill>
                <a:schemeClr val="tx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研究方法</a:t>
            </a:r>
            <a:r>
              <a:rPr lang="en-US" altLang="zh-TW" dirty="0" smtClean="0"/>
              <a:t>-</a:t>
            </a:r>
            <a:r>
              <a:rPr lang="zh-TW" altLang="en-US" dirty="0" smtClean="0"/>
              <a:t>控制方程</a:t>
            </a:r>
            <a:endParaRPr lang="zh-TW" altLang="en-US" dirty="0"/>
          </a:p>
        </p:txBody>
      </p:sp>
      <p:grpSp>
        <p:nvGrpSpPr>
          <p:cNvPr id="16" name="群組 15"/>
          <p:cNvGrpSpPr/>
          <p:nvPr/>
        </p:nvGrpSpPr>
        <p:grpSpPr>
          <a:xfrm>
            <a:off x="1142976" y="1214422"/>
            <a:ext cx="5556951" cy="1779587"/>
            <a:chOff x="3390684" y="5072090"/>
            <a:chExt cx="5556951" cy="1779587"/>
          </a:xfrm>
        </p:grpSpPr>
        <p:graphicFrame>
          <p:nvGraphicFramePr>
            <p:cNvPr id="4" name="內容版面配置區 3"/>
            <p:cNvGraphicFramePr>
              <a:graphicFrameLocks noChangeAspect="1"/>
            </p:cNvGraphicFramePr>
            <p:nvPr>
              <p:ph sz="quarter" idx="1"/>
            </p:nvPr>
          </p:nvGraphicFramePr>
          <p:xfrm>
            <a:off x="4786797" y="5072090"/>
            <a:ext cx="4160838" cy="530225"/>
          </p:xfrm>
          <a:graphic>
            <a:graphicData uri="http://schemas.openxmlformats.org/presentationml/2006/ole">
              <p:oleObj spid="_x0000_s1026" name="方程式" r:id="rId4" imgW="3085920" imgH="393480" progId="Equation.3">
                <p:embed/>
              </p:oleObj>
            </a:graphicData>
          </a:graphic>
        </p:graphicFrame>
        <p:graphicFrame>
          <p:nvGraphicFramePr>
            <p:cNvPr id="1028" name="內容版面配置區 3"/>
            <p:cNvGraphicFramePr>
              <a:graphicFrameLocks noChangeAspect="1"/>
            </p:cNvGraphicFramePr>
            <p:nvPr/>
          </p:nvGraphicFramePr>
          <p:xfrm>
            <a:off x="4786797" y="5643590"/>
            <a:ext cx="3249613" cy="530225"/>
          </p:xfrm>
          <a:graphic>
            <a:graphicData uri="http://schemas.openxmlformats.org/presentationml/2006/ole">
              <p:oleObj spid="_x0000_s1028" name="方程式" r:id="rId5" imgW="2412720" imgH="393480" progId="Equation.3">
                <p:embed/>
              </p:oleObj>
            </a:graphicData>
          </a:graphic>
        </p:graphicFrame>
        <p:graphicFrame>
          <p:nvGraphicFramePr>
            <p:cNvPr id="1029" name="內容版面配置區 3"/>
            <p:cNvGraphicFramePr>
              <a:graphicFrameLocks noChangeAspect="1"/>
            </p:cNvGraphicFramePr>
            <p:nvPr/>
          </p:nvGraphicFramePr>
          <p:xfrm>
            <a:off x="4777272" y="6215090"/>
            <a:ext cx="4056063" cy="636587"/>
          </p:xfrm>
          <a:graphic>
            <a:graphicData uri="http://schemas.openxmlformats.org/presentationml/2006/ole">
              <p:oleObj spid="_x0000_s1029" name="方程式" r:id="rId6" imgW="2997000" imgH="469800" progId="Equation.3">
                <p:embed/>
              </p:oleObj>
            </a:graphicData>
          </a:graphic>
        </p:graphicFrame>
        <p:sp>
          <p:nvSpPr>
            <p:cNvPr id="14" name="文字方塊 13"/>
            <p:cNvSpPr txBox="1"/>
            <p:nvPr/>
          </p:nvSpPr>
          <p:spPr>
            <a:xfrm>
              <a:off x="3390684" y="5685555"/>
              <a:ext cx="1467068" cy="400110"/>
            </a:xfrm>
            <a:prstGeom prst="rect">
              <a:avLst/>
            </a:prstGeom>
            <a:noFill/>
          </p:spPr>
          <p:txBody>
            <a:bodyPr wrap="none" rtlCol="0">
              <a:spAutoFit/>
            </a:bodyPr>
            <a:lstStyle/>
            <a:p>
              <a:r>
                <a:rPr lang="zh-TW" altLang="en-US" sz="2000" dirty="0" smtClean="0"/>
                <a:t>動量方程：</a:t>
              </a:r>
              <a:endParaRPr lang="zh-TW" altLang="en-US" sz="2000" dirty="0"/>
            </a:p>
          </p:txBody>
        </p:sp>
      </p:grpSp>
      <p:grpSp>
        <p:nvGrpSpPr>
          <p:cNvPr id="18" name="群組 17"/>
          <p:cNvGrpSpPr/>
          <p:nvPr/>
        </p:nvGrpSpPr>
        <p:grpSpPr>
          <a:xfrm>
            <a:off x="1285852" y="3775075"/>
            <a:ext cx="7037411" cy="530225"/>
            <a:chOff x="571472" y="2857489"/>
            <a:chExt cx="7037411" cy="530225"/>
          </a:xfrm>
        </p:grpSpPr>
        <p:graphicFrame>
          <p:nvGraphicFramePr>
            <p:cNvPr id="1031" name="Object 7"/>
            <p:cNvGraphicFramePr>
              <a:graphicFrameLocks noChangeAspect="1"/>
            </p:cNvGraphicFramePr>
            <p:nvPr/>
          </p:nvGraphicFramePr>
          <p:xfrm>
            <a:off x="1857370" y="2857489"/>
            <a:ext cx="5751513" cy="530225"/>
          </p:xfrm>
          <a:graphic>
            <a:graphicData uri="http://schemas.openxmlformats.org/presentationml/2006/ole">
              <p:oleObj spid="_x0000_s1031" name="方程式" r:id="rId7" imgW="4267080" imgH="393480" progId="Equation.3">
                <p:embed/>
              </p:oleObj>
            </a:graphicData>
          </a:graphic>
        </p:graphicFrame>
        <p:sp>
          <p:nvSpPr>
            <p:cNvPr id="17" name="文字方塊 16"/>
            <p:cNvSpPr txBox="1"/>
            <p:nvPr/>
          </p:nvSpPr>
          <p:spPr>
            <a:xfrm>
              <a:off x="571472" y="2914420"/>
              <a:ext cx="1338828" cy="369332"/>
            </a:xfrm>
            <a:prstGeom prst="rect">
              <a:avLst/>
            </a:prstGeom>
            <a:noFill/>
          </p:spPr>
          <p:txBody>
            <a:bodyPr wrap="none" rtlCol="0">
              <a:spAutoFit/>
            </a:bodyPr>
            <a:lstStyle/>
            <a:p>
              <a:r>
                <a:rPr lang="zh-TW" altLang="en-US" dirty="0" smtClean="0"/>
                <a:t>位溫方程：</a:t>
              </a:r>
              <a:endParaRPr lang="zh-TW" altLang="en-US" dirty="0"/>
            </a:p>
          </p:txBody>
        </p:sp>
      </p:grpSp>
      <p:grpSp>
        <p:nvGrpSpPr>
          <p:cNvPr id="20" name="群組 19"/>
          <p:cNvGrpSpPr/>
          <p:nvPr/>
        </p:nvGrpSpPr>
        <p:grpSpPr>
          <a:xfrm>
            <a:off x="150184" y="4514850"/>
            <a:ext cx="6501441" cy="1200166"/>
            <a:chOff x="150184" y="4857735"/>
            <a:chExt cx="6501441" cy="1200166"/>
          </a:xfrm>
        </p:grpSpPr>
        <p:graphicFrame>
          <p:nvGraphicFramePr>
            <p:cNvPr id="10" name="物件 9"/>
            <p:cNvGraphicFramePr>
              <a:graphicFrameLocks noChangeAspect="1"/>
            </p:cNvGraphicFramePr>
            <p:nvPr/>
          </p:nvGraphicFramePr>
          <p:xfrm>
            <a:off x="2600325" y="4857735"/>
            <a:ext cx="2806700" cy="530225"/>
          </p:xfrm>
          <a:graphic>
            <a:graphicData uri="http://schemas.openxmlformats.org/presentationml/2006/ole">
              <p:oleObj spid="_x0000_s1032" name="方程式" r:id="rId8" imgW="2082600" imgH="393480" progId="Equation.3">
                <p:embed/>
              </p:oleObj>
            </a:graphicData>
          </a:graphic>
        </p:graphicFrame>
        <p:graphicFrame>
          <p:nvGraphicFramePr>
            <p:cNvPr id="1034" name="Object 10"/>
            <p:cNvGraphicFramePr>
              <a:graphicFrameLocks noChangeAspect="1"/>
            </p:cNvGraphicFramePr>
            <p:nvPr/>
          </p:nvGraphicFramePr>
          <p:xfrm>
            <a:off x="2603500" y="5478463"/>
            <a:ext cx="4048125" cy="579438"/>
          </p:xfrm>
          <a:graphic>
            <a:graphicData uri="http://schemas.openxmlformats.org/presentationml/2006/ole">
              <p:oleObj spid="_x0000_s1034" name="方程式" r:id="rId9" imgW="3009600" imgH="431640" progId="Equation.3">
                <p:embed/>
              </p:oleObj>
            </a:graphicData>
          </a:graphic>
        </p:graphicFrame>
        <p:sp>
          <p:nvSpPr>
            <p:cNvPr id="19" name="文字方塊 18"/>
            <p:cNvSpPr txBox="1"/>
            <p:nvPr/>
          </p:nvSpPr>
          <p:spPr>
            <a:xfrm>
              <a:off x="150184" y="5202808"/>
              <a:ext cx="2492990" cy="369332"/>
            </a:xfrm>
            <a:prstGeom prst="rect">
              <a:avLst/>
            </a:prstGeom>
            <a:noFill/>
          </p:spPr>
          <p:txBody>
            <a:bodyPr wrap="none" rtlCol="0">
              <a:spAutoFit/>
            </a:bodyPr>
            <a:lstStyle/>
            <a:p>
              <a:r>
                <a:rPr lang="zh-TW" altLang="en-US" dirty="0" smtClean="0"/>
                <a:t>水汽混合比守恆方程：</a:t>
              </a:r>
              <a:endParaRPr lang="zh-TW" altLang="en-US" dirty="0"/>
            </a:p>
          </p:txBody>
        </p:sp>
      </p:grpSp>
      <p:grpSp>
        <p:nvGrpSpPr>
          <p:cNvPr id="22" name="群組 21"/>
          <p:cNvGrpSpPr/>
          <p:nvPr/>
        </p:nvGrpSpPr>
        <p:grpSpPr>
          <a:xfrm>
            <a:off x="1239867" y="3057525"/>
            <a:ext cx="7267546" cy="533400"/>
            <a:chOff x="571472" y="3444882"/>
            <a:chExt cx="7267546" cy="533400"/>
          </a:xfrm>
        </p:grpSpPr>
        <p:graphicFrame>
          <p:nvGraphicFramePr>
            <p:cNvPr id="8" name="物件 7"/>
            <p:cNvGraphicFramePr>
              <a:graphicFrameLocks noChangeAspect="1"/>
            </p:cNvGraphicFramePr>
            <p:nvPr/>
          </p:nvGraphicFramePr>
          <p:xfrm>
            <a:off x="1865255" y="3444882"/>
            <a:ext cx="5973763" cy="533400"/>
          </p:xfrm>
          <a:graphic>
            <a:graphicData uri="http://schemas.openxmlformats.org/presentationml/2006/ole">
              <p:oleObj spid="_x0000_s1030" name="Equation" r:id="rId10" imgW="4419360" imgH="393480" progId="Equation.3">
                <p:embed/>
              </p:oleObj>
            </a:graphicData>
          </a:graphic>
        </p:graphicFrame>
        <p:sp>
          <p:nvSpPr>
            <p:cNvPr id="21" name="文字方塊 20"/>
            <p:cNvSpPr txBox="1"/>
            <p:nvPr/>
          </p:nvSpPr>
          <p:spPr>
            <a:xfrm>
              <a:off x="571472" y="3529466"/>
              <a:ext cx="1338828" cy="369332"/>
            </a:xfrm>
            <a:prstGeom prst="rect">
              <a:avLst/>
            </a:prstGeom>
            <a:noFill/>
          </p:spPr>
          <p:txBody>
            <a:bodyPr wrap="none" rtlCol="0">
              <a:spAutoFit/>
            </a:bodyPr>
            <a:lstStyle/>
            <a:p>
              <a:r>
                <a:rPr lang="zh-TW" altLang="en-US" dirty="0" smtClean="0"/>
                <a:t>連續方程：</a:t>
              </a:r>
              <a:endParaRPr lang="zh-TW" altLang="en-US" dirty="0"/>
            </a:p>
          </p:txBody>
        </p:sp>
      </p:grpSp>
      <p:sp>
        <p:nvSpPr>
          <p:cNvPr id="23" name="文字方塊 22"/>
          <p:cNvSpPr txBox="1"/>
          <p:nvPr/>
        </p:nvSpPr>
        <p:spPr>
          <a:xfrm>
            <a:off x="1542989" y="5896293"/>
            <a:ext cx="6029407" cy="461665"/>
          </a:xfrm>
          <a:prstGeom prst="rect">
            <a:avLst/>
          </a:prstGeom>
          <a:noFill/>
        </p:spPr>
        <p:txBody>
          <a:bodyPr wrap="none" rtlCol="0">
            <a:spAutoFit/>
          </a:bodyPr>
          <a:lstStyle/>
          <a:p>
            <a:r>
              <a:rPr lang="zh-TW" altLang="en-US" sz="2400" dirty="0" smtClean="0">
                <a:latin typeface="微軟正黑體" pitchFamily="34" charset="-120"/>
                <a:ea typeface="微軟正黑體" pitchFamily="34" charset="-120"/>
              </a:rPr>
              <a:t>七條方程式，七個變數：</a:t>
            </a:r>
            <a:r>
              <a:rPr lang="en-US" altLang="zh-TW" sz="2400" dirty="0" smtClean="0">
                <a:latin typeface="微軟正黑體" pitchFamily="34" charset="-120"/>
                <a:ea typeface="微軟正黑體" pitchFamily="34" charset="-120"/>
              </a:rPr>
              <a:t>u, v, w, </a:t>
            </a:r>
            <a:r>
              <a:rPr lang="el-GR" altLang="zh-TW" sz="2400" dirty="0" smtClean="0">
                <a:latin typeface="微軟正黑體" pitchFamily="34" charset="-120"/>
                <a:ea typeface="微軟正黑體" pitchFamily="34" charset="-120"/>
              </a:rPr>
              <a:t>π</a:t>
            </a:r>
            <a:r>
              <a:rPr lang="el-GR" altLang="zh-TW" sz="2400" dirty="0" smtClean="0">
                <a:latin typeface="+mj-lt"/>
                <a:ea typeface="微軟正黑體" pitchFamily="34" charset="-120"/>
                <a:cs typeface="Times New Roman" pitchFamily="18" charset="0"/>
              </a:rPr>
              <a:t>’</a:t>
            </a:r>
            <a:r>
              <a:rPr lang="en-US" altLang="zh-TW" sz="2400" dirty="0" smtClean="0">
                <a:latin typeface="Times New Roman" pitchFamily="18" charset="0"/>
                <a:ea typeface="微軟正黑體" pitchFamily="34" charset="-120"/>
                <a:cs typeface="Times New Roman" pitchFamily="18" charset="0"/>
              </a:rPr>
              <a:t>, </a:t>
            </a:r>
            <a:r>
              <a:rPr lang="el-GR" altLang="zh-TW" sz="2400" dirty="0" smtClean="0">
                <a:latin typeface="微軟正黑體" pitchFamily="34" charset="-120"/>
                <a:ea typeface="微軟正黑體" pitchFamily="34" charset="-120"/>
              </a:rPr>
              <a:t>θ</a:t>
            </a:r>
            <a:r>
              <a:rPr lang="en-US" altLang="zh-TW" sz="2400" dirty="0" smtClean="0">
                <a:latin typeface="微軟正黑體" pitchFamily="34" charset="-120"/>
                <a:ea typeface="微軟正黑體" pitchFamily="34" charset="-120"/>
              </a:rPr>
              <a:t>, </a:t>
            </a:r>
            <a:r>
              <a:rPr lang="en-US" altLang="zh-TW" sz="2400" dirty="0" err="1" smtClean="0">
                <a:latin typeface="微軟正黑體" pitchFamily="34" charset="-120"/>
                <a:ea typeface="微軟正黑體" pitchFamily="34" charset="-120"/>
              </a:rPr>
              <a:t>q</a:t>
            </a:r>
            <a:r>
              <a:rPr lang="en-US" altLang="zh-TW" sz="1600" dirty="0" err="1" smtClean="0">
                <a:latin typeface="微軟正黑體" pitchFamily="34" charset="-120"/>
                <a:ea typeface="微軟正黑體" pitchFamily="34" charset="-120"/>
              </a:rPr>
              <a:t>v</a:t>
            </a:r>
            <a:r>
              <a:rPr lang="en-US" altLang="zh-TW" sz="2400" dirty="0" smtClean="0">
                <a:latin typeface="微軟正黑體" pitchFamily="34" charset="-120"/>
                <a:ea typeface="微軟正黑體" pitchFamily="34" charset="-120"/>
              </a:rPr>
              <a:t>, </a:t>
            </a:r>
            <a:r>
              <a:rPr lang="en-US" altLang="zh-TW" sz="2400" dirty="0" err="1" smtClean="0">
                <a:latin typeface="微軟正黑體" pitchFamily="34" charset="-120"/>
                <a:ea typeface="微軟正黑體" pitchFamily="34" charset="-120"/>
              </a:rPr>
              <a:t>q</a:t>
            </a:r>
            <a:r>
              <a:rPr lang="en-US" altLang="zh-TW" sz="1600" dirty="0" err="1" smtClean="0">
                <a:latin typeface="微軟正黑體" pitchFamily="34" charset="-120"/>
                <a:ea typeface="微軟正黑體" pitchFamily="34" charset="-120"/>
              </a:rPr>
              <a:t>l</a:t>
            </a:r>
            <a:endParaRPr lang="zh-TW" altLang="en-US" sz="2400" dirty="0">
              <a:latin typeface="微軟正黑體" pitchFamily="34" charset="-120"/>
              <a:ea typeface="微軟正黑體" pitchFamily="34" charset="-120"/>
            </a:endParaRPr>
          </a:p>
        </p:txBody>
      </p:sp>
      <p:grpSp>
        <p:nvGrpSpPr>
          <p:cNvPr id="29" name="群組 28"/>
          <p:cNvGrpSpPr/>
          <p:nvPr/>
        </p:nvGrpSpPr>
        <p:grpSpPr>
          <a:xfrm>
            <a:off x="2643174" y="1214422"/>
            <a:ext cx="214314" cy="1428760"/>
            <a:chOff x="2643174" y="1214422"/>
            <a:chExt cx="214314" cy="1428760"/>
          </a:xfrm>
        </p:grpSpPr>
        <p:sp>
          <p:nvSpPr>
            <p:cNvPr id="26" name="矩形 25"/>
            <p:cNvSpPr/>
            <p:nvPr/>
          </p:nvSpPr>
          <p:spPr>
            <a:xfrm>
              <a:off x="2643174" y="2357430"/>
              <a:ext cx="214314" cy="285752"/>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2643174" y="1785926"/>
              <a:ext cx="214314" cy="285752"/>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2643174" y="1214422"/>
              <a:ext cx="214314" cy="285752"/>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1" name="矩形 30"/>
          <p:cNvSpPr/>
          <p:nvPr/>
        </p:nvSpPr>
        <p:spPr>
          <a:xfrm>
            <a:off x="6372698" y="1300608"/>
            <a:ext cx="285752" cy="285752"/>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p:cNvSpPr/>
          <p:nvPr/>
        </p:nvSpPr>
        <p:spPr>
          <a:xfrm>
            <a:off x="6225218" y="3185190"/>
            <a:ext cx="418484" cy="315248"/>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p:cNvSpPr/>
          <p:nvPr/>
        </p:nvSpPr>
        <p:spPr>
          <a:xfrm>
            <a:off x="6286512" y="5114016"/>
            <a:ext cx="357190" cy="315248"/>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p:cNvSpPr/>
          <p:nvPr/>
        </p:nvSpPr>
        <p:spPr>
          <a:xfrm>
            <a:off x="2670368" y="3015120"/>
            <a:ext cx="214314" cy="285752"/>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35"/>
          <p:cNvSpPr/>
          <p:nvPr/>
        </p:nvSpPr>
        <p:spPr>
          <a:xfrm>
            <a:off x="8215338" y="3143248"/>
            <a:ext cx="285752" cy="285752"/>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36"/>
          <p:cNvSpPr/>
          <p:nvPr/>
        </p:nvSpPr>
        <p:spPr>
          <a:xfrm>
            <a:off x="5086814" y="1914054"/>
            <a:ext cx="285752" cy="285752"/>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37"/>
          <p:cNvSpPr/>
          <p:nvPr/>
        </p:nvSpPr>
        <p:spPr>
          <a:xfrm>
            <a:off x="4357686" y="3157996"/>
            <a:ext cx="285752" cy="342442"/>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矩形 38"/>
          <p:cNvSpPr/>
          <p:nvPr/>
        </p:nvSpPr>
        <p:spPr>
          <a:xfrm>
            <a:off x="4328190" y="3872376"/>
            <a:ext cx="243810" cy="342442"/>
          </a:xfrm>
          <a:prstGeom prst="rect">
            <a:avLst/>
          </a:prstGeom>
          <a:noFill/>
          <a:ln>
            <a:solidFill>
              <a:srgbClr val="221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35"/>
                                        </p:tgtEl>
                                      </p:cBhvr>
                                    </p:animEffect>
                                    <p:set>
                                      <p:cBhvr>
                                        <p:cTn id="21" dur="1" fill="hold">
                                          <p:stCondLst>
                                            <p:cond delay="499"/>
                                          </p:stCondLst>
                                        </p:cTn>
                                        <p:tgtEl>
                                          <p:spTgt spid="35"/>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31"/>
                                        </p:tgtEl>
                                      </p:cBhvr>
                                    </p:animEffect>
                                    <p:set>
                                      <p:cBhvr>
                                        <p:cTn id="30" dur="1" fill="hold">
                                          <p:stCondLst>
                                            <p:cond delay="499"/>
                                          </p:stCondLst>
                                        </p:cTn>
                                        <p:tgtEl>
                                          <p:spTgt spid="31"/>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37"/>
                                        </p:tgtEl>
                                      </p:cBhvr>
                                    </p:animEffect>
                                    <p:set>
                                      <p:cBhvr>
                                        <p:cTn id="39" dur="1" fill="hold">
                                          <p:stCondLst>
                                            <p:cond delay="499"/>
                                          </p:stCondLst>
                                        </p:cTn>
                                        <p:tgtEl>
                                          <p:spTgt spid="37"/>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32"/>
                                        </p:tgtEl>
                                      </p:cBhvr>
                                    </p:animEffect>
                                    <p:set>
                                      <p:cBhvr>
                                        <p:cTn id="48" dur="1" fill="hold">
                                          <p:stCondLst>
                                            <p:cond delay="499"/>
                                          </p:stCondLst>
                                        </p:cTn>
                                        <p:tgtEl>
                                          <p:spTgt spid="32"/>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36"/>
                                        </p:tgtEl>
                                      </p:cBhvr>
                                    </p:animEffect>
                                    <p:set>
                                      <p:cBhvr>
                                        <p:cTn id="57" dur="1" fill="hold">
                                          <p:stCondLst>
                                            <p:cond delay="499"/>
                                          </p:stCondLst>
                                        </p:cTn>
                                        <p:tgtEl>
                                          <p:spTgt spid="36"/>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grpId="1"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2" nodeType="clickEffect">
                                  <p:stCondLst>
                                    <p:cond delay="0"/>
                                  </p:stCondLst>
                                  <p:childTnLst>
                                    <p:animEffect transition="out" filter="fade">
                                      <p:cBhvr>
                                        <p:cTn id="65" dur="500"/>
                                        <p:tgtEl>
                                          <p:spTgt spid="34"/>
                                        </p:tgtEl>
                                      </p:cBhvr>
                                    </p:animEffect>
                                    <p:set>
                                      <p:cBhvr>
                                        <p:cTn id="66" dur="1" fill="hold">
                                          <p:stCondLst>
                                            <p:cond delay="499"/>
                                          </p:stCondLst>
                                        </p:cTn>
                                        <p:tgtEl>
                                          <p:spTgt spid="34"/>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P spid="34" grpId="1" animBg="1"/>
      <p:bldP spid="34" grpId="2" animBg="1"/>
      <p:bldP spid="35" grpId="0" animBg="1"/>
      <p:bldP spid="35" grpId="1" animBg="1"/>
      <p:bldP spid="36" grpId="0" animBg="1"/>
      <p:bldP spid="36" grpId="1" animBg="1"/>
      <p:bldP spid="37" grpId="0" animBg="1"/>
      <p:bldP spid="37" grpId="1" animBg="1"/>
      <p:bldP spid="38"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lstStyle/>
          <a:p>
            <a:r>
              <a:rPr lang="zh-TW" altLang="en-US" dirty="0" smtClean="0"/>
              <a:t>初始條件、參數化法、微物理過程與</a:t>
            </a:r>
            <a:r>
              <a:rPr lang="en-US" altLang="zh-TW" dirty="0" smtClean="0"/>
              <a:t>RE87</a:t>
            </a:r>
            <a:r>
              <a:rPr lang="zh-TW" altLang="en-US" dirty="0" smtClean="0"/>
              <a:t>相同</a:t>
            </a:r>
            <a:endParaRPr lang="en-US" altLang="zh-TW" dirty="0" smtClean="0"/>
          </a:p>
          <a:p>
            <a:r>
              <a:rPr lang="zh-TW" altLang="en-US" dirty="0" smtClean="0"/>
              <a:t>為了進行較高解析度的模擬，將</a:t>
            </a:r>
            <a:r>
              <a:rPr lang="en-US" altLang="zh-TW" dirty="0" smtClean="0"/>
              <a:t>RE87</a:t>
            </a:r>
            <a:r>
              <a:rPr lang="zh-TW" altLang="en-US" dirty="0" smtClean="0"/>
              <a:t>中的探空資料做內插</a:t>
            </a:r>
            <a:r>
              <a:rPr lang="en-US" altLang="zh-TW" dirty="0" smtClean="0"/>
              <a:t>(</a:t>
            </a:r>
            <a:r>
              <a:rPr lang="zh-TW" altLang="en-US" dirty="0" smtClean="0"/>
              <a:t>底層向下外插</a:t>
            </a:r>
            <a:r>
              <a:rPr lang="en-US" altLang="zh-TW" dirty="0" smtClean="0"/>
              <a:t>)</a:t>
            </a:r>
          </a:p>
          <a:p>
            <a:r>
              <a:rPr lang="en-US" altLang="zh-TW" dirty="0" smtClean="0">
                <a:latin typeface="Times New Roman" pitchFamily="18" charset="0"/>
                <a:cs typeface="Times New Roman" pitchFamily="18" charset="0"/>
              </a:rPr>
              <a:t>domain size</a:t>
            </a:r>
            <a:r>
              <a:rPr lang="zh-TW" altLang="en-US" dirty="0" smtClean="0">
                <a:latin typeface="Times New Roman" pitchFamily="18" charset="0"/>
                <a:cs typeface="Times New Roman" pitchFamily="18" charset="0"/>
              </a:rPr>
              <a:t>：</a:t>
            </a:r>
            <a:r>
              <a:rPr lang="en-US" altLang="zh-TW" dirty="0" smtClean="0">
                <a:latin typeface="Times New Roman" pitchFamily="18" charset="0"/>
                <a:cs typeface="Times New Roman" pitchFamily="18" charset="0"/>
              </a:rPr>
              <a:t> 1500km x 25km</a:t>
            </a:r>
          </a:p>
          <a:p>
            <a:r>
              <a:rPr lang="en-US" altLang="zh-TW" dirty="0" smtClean="0"/>
              <a:t>SST</a:t>
            </a:r>
            <a:r>
              <a:rPr lang="zh-TW" altLang="en-US" dirty="0" smtClean="0"/>
              <a:t>：攝氏</a:t>
            </a:r>
            <a:r>
              <a:rPr lang="en-US" altLang="zh-TW" dirty="0" smtClean="0"/>
              <a:t>26.15</a:t>
            </a:r>
            <a:r>
              <a:rPr lang="zh-TW" altLang="en-US" dirty="0" smtClean="0"/>
              <a:t>度</a:t>
            </a:r>
            <a:endParaRPr lang="en-US" altLang="zh-TW" dirty="0" smtClean="0"/>
          </a:p>
          <a:p>
            <a:r>
              <a:rPr lang="zh-TW" altLang="en-US" dirty="0" smtClean="0"/>
              <a:t>地表熵交換係數</a:t>
            </a:r>
            <a:r>
              <a:rPr lang="en-US" altLang="zh-TW" dirty="0" smtClean="0"/>
              <a:t>C</a:t>
            </a:r>
            <a:r>
              <a:rPr lang="en-US" altLang="zh-TW" sz="1800" dirty="0" smtClean="0"/>
              <a:t>E</a:t>
            </a:r>
            <a:r>
              <a:rPr lang="en-US" altLang="zh-TW" dirty="0" smtClean="0"/>
              <a:t>=</a:t>
            </a:r>
            <a:r>
              <a:rPr lang="zh-TW" altLang="en-US" dirty="0" smtClean="0"/>
              <a:t>地表動量交換係數</a:t>
            </a:r>
            <a:r>
              <a:rPr lang="en-US" altLang="zh-TW" dirty="0" smtClean="0"/>
              <a:t>C</a:t>
            </a:r>
            <a:r>
              <a:rPr lang="en-US" altLang="zh-TW" sz="1800" dirty="0" smtClean="0"/>
              <a:t>D</a:t>
            </a:r>
            <a:endParaRPr lang="en-US" altLang="zh-TW" dirty="0" smtClean="0"/>
          </a:p>
          <a:p>
            <a:r>
              <a:rPr lang="en-US" altLang="zh-TW" dirty="0" smtClean="0">
                <a:latin typeface="Times New Roman" pitchFamily="18" charset="0"/>
                <a:cs typeface="Times New Roman" pitchFamily="18" charset="0"/>
              </a:rPr>
              <a:t>R=2K </a:t>
            </a:r>
            <a:r>
              <a:rPr lang="en-US" altLang="zh-TW" b="1" dirty="0" smtClean="0">
                <a:latin typeface="Times New Roman" pitchFamily="18" charset="0"/>
                <a:cs typeface="Times New Roman" pitchFamily="18" charset="0"/>
              </a:rPr>
              <a:t>/</a:t>
            </a:r>
            <a:r>
              <a:rPr lang="en-US" altLang="zh-TW" dirty="0" smtClean="0">
                <a:latin typeface="Times New Roman" pitchFamily="18" charset="0"/>
                <a:cs typeface="Times New Roman" pitchFamily="18" charset="0"/>
              </a:rPr>
              <a:t> day</a:t>
            </a:r>
          </a:p>
          <a:p>
            <a:r>
              <a:rPr lang="en-US" altLang="zh-TW" dirty="0" err="1" smtClean="0">
                <a:latin typeface="Times New Roman" pitchFamily="18" charset="0"/>
                <a:cs typeface="Times New Roman" pitchFamily="18" charset="0"/>
              </a:rPr>
              <a:t>Vt</a:t>
            </a:r>
            <a:r>
              <a:rPr lang="en-US" altLang="zh-TW" dirty="0" smtClean="0">
                <a:latin typeface="Times New Roman" pitchFamily="18" charset="0"/>
                <a:cs typeface="Times New Roman" pitchFamily="18" charset="0"/>
              </a:rPr>
              <a:t>=7 m/s</a:t>
            </a:r>
          </a:p>
          <a:p>
            <a:r>
              <a:rPr lang="zh-TW" altLang="en-US" dirty="0" smtClean="0">
                <a:latin typeface="Times New Roman" pitchFamily="18" charset="0"/>
                <a:cs typeface="Times New Roman" pitchFamily="18" charset="0"/>
              </a:rPr>
              <a:t>忽略冰過程</a:t>
            </a:r>
            <a:endParaRPr lang="zh-TW" altLang="en-US" dirty="0">
              <a:latin typeface="Times New Roman" pitchFamily="18" charset="0"/>
              <a:cs typeface="Times New Roman" pitchFamily="18" charset="0"/>
            </a:endParaRPr>
          </a:p>
        </p:txBody>
      </p:sp>
      <p:pic>
        <p:nvPicPr>
          <p:cNvPr id="39939" name="Picture 3"/>
          <p:cNvPicPr>
            <a:picLocks noChangeAspect="1" noChangeArrowheads="1"/>
          </p:cNvPicPr>
          <p:nvPr/>
        </p:nvPicPr>
        <p:blipFill>
          <a:blip r:embed="rId3" cstate="print"/>
          <a:srcRect t="49298"/>
          <a:stretch>
            <a:fillRect/>
          </a:stretch>
        </p:blipFill>
        <p:spPr bwMode="auto">
          <a:xfrm>
            <a:off x="2071670" y="5500702"/>
            <a:ext cx="4866214" cy="1142516"/>
          </a:xfrm>
          <a:prstGeom prst="rect">
            <a:avLst/>
          </a:prstGeom>
          <a:noFill/>
          <a:ln w="9525">
            <a:noFill/>
            <a:miter lim="800000"/>
            <a:headEnd/>
            <a:tailEnd/>
          </a:ln>
        </p:spPr>
      </p:pic>
      <p:pic>
        <p:nvPicPr>
          <p:cNvPr id="39938" name="Picture 2"/>
          <p:cNvPicPr>
            <a:picLocks noChangeAspect="1" noChangeArrowheads="1"/>
          </p:cNvPicPr>
          <p:nvPr/>
        </p:nvPicPr>
        <p:blipFill>
          <a:blip r:embed="rId4" cstate="print"/>
          <a:srcRect/>
          <a:stretch>
            <a:fillRect/>
          </a:stretch>
        </p:blipFill>
        <p:spPr bwMode="auto">
          <a:xfrm>
            <a:off x="4071934" y="2143116"/>
            <a:ext cx="4305300" cy="4476750"/>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dirty="0" smtClean="0"/>
              <a:t>研究方法</a:t>
            </a:r>
            <a:r>
              <a:rPr lang="en-US" altLang="zh-TW" dirty="0" smtClean="0"/>
              <a:t>-</a:t>
            </a:r>
            <a:r>
              <a:rPr lang="zh-TW" altLang="en-US" dirty="0" smtClean="0"/>
              <a:t>模式設定</a:t>
            </a:r>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9938"/>
                                        </p:tgtEl>
                                        <p:attrNameLst>
                                          <p:attrName>style.visibility</p:attrName>
                                        </p:attrNameLst>
                                      </p:cBhvr>
                                      <p:to>
                                        <p:strVal val="visible"/>
                                      </p:to>
                                    </p:set>
                                    <p:animEffect transition="in" filter="fade">
                                      <p:cBhvr>
                                        <p:cTn id="11" dur="500"/>
                                        <p:tgtEl>
                                          <p:spTgt spid="3993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39938"/>
                                        </p:tgtEl>
                                      </p:cBhvr>
                                    </p:animEffect>
                                    <p:set>
                                      <p:cBhvr>
                                        <p:cTn id="16" dur="1" fill="hold">
                                          <p:stCondLst>
                                            <p:cond delay="499"/>
                                          </p:stCondLst>
                                        </p:cTn>
                                        <p:tgtEl>
                                          <p:spTgt spid="39938"/>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39939"/>
                                        </p:tgtEl>
                                        <p:attrNameLst>
                                          <p:attrName>style.visibility</p:attrName>
                                        </p:attrNameLst>
                                      </p:cBhvr>
                                      <p:to>
                                        <p:strVal val="visible"/>
                                      </p:to>
                                    </p:set>
                                    <p:animEffect transition="in" filter="fade">
                                      <p:cBhvr>
                                        <p:cTn id="44" dur="5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原創">
  <a:themeElements>
    <a:clrScheme name="自訂 1">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464653"/>
      </a:hlink>
      <a:folHlink>
        <a:srgbClr val="6B5680"/>
      </a:folHlink>
    </a:clrScheme>
    <a:fontScheme name="原創">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原創">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6897</TotalTime>
  <Words>2300</Words>
  <Application>Microsoft Office PowerPoint</Application>
  <PresentationFormat>如螢幕大小 (4:3)</PresentationFormat>
  <Paragraphs>250</Paragraphs>
  <Slides>26</Slides>
  <Notes>20</Notes>
  <HiddenSlides>6</HiddenSlides>
  <MMClips>0</MMClips>
  <ScaleCrop>false</ScaleCrop>
  <HeadingPairs>
    <vt:vector size="6" baseType="variant">
      <vt:variant>
        <vt:lpstr>佈景主題</vt:lpstr>
      </vt:variant>
      <vt:variant>
        <vt:i4>1</vt:i4>
      </vt:variant>
      <vt:variant>
        <vt:lpstr>內嵌 OLE 伺服程式</vt:lpstr>
      </vt:variant>
      <vt:variant>
        <vt:i4>2</vt:i4>
      </vt:variant>
      <vt:variant>
        <vt:lpstr>投影片標題</vt:lpstr>
      </vt:variant>
      <vt:variant>
        <vt:i4>26</vt:i4>
      </vt:variant>
    </vt:vector>
  </HeadingPairs>
  <TitlesOfParts>
    <vt:vector size="29" baseType="lpstr">
      <vt:lpstr>原創</vt:lpstr>
      <vt:lpstr>方程式</vt:lpstr>
      <vt:lpstr>Equation</vt:lpstr>
      <vt:lpstr>The maximum intensity of tropical cyclones in axisymmetric numerical model simulations.</vt:lpstr>
      <vt:lpstr>大綱</vt:lpstr>
      <vt:lpstr>關鍵字</vt:lpstr>
      <vt:lpstr>前人研究</vt:lpstr>
      <vt:lpstr>簡介</vt:lpstr>
      <vt:lpstr>研究方法</vt:lpstr>
      <vt:lpstr>研究方法-數值方法</vt:lpstr>
      <vt:lpstr>研究方法-控制方程</vt:lpstr>
      <vt:lpstr>研究方法-模式設定</vt:lpstr>
      <vt:lpstr>敏感度測試</vt:lpstr>
      <vt:lpstr>敏感度測試</vt:lpstr>
      <vt:lpstr>敏感度測試-網格間距</vt:lpstr>
      <vt:lpstr>敏感度測試-垂直/水平網格間距</vt:lpstr>
      <vt:lpstr>敏感度測試-Turbulence length scale</vt:lpstr>
      <vt:lpstr>敏感度測試-Turbulence length scale</vt:lpstr>
      <vt:lpstr>敏感度測試-Turbulence length scale</vt:lpstr>
      <vt:lpstr>敏感度測試-地表交換係數比</vt:lpstr>
      <vt:lpstr>敏感度測試-液態水終端落速</vt:lpstr>
      <vt:lpstr>敏感度測試-方程組</vt:lpstr>
      <vt:lpstr>結論</vt:lpstr>
      <vt:lpstr>結論</vt:lpstr>
      <vt:lpstr>Merci pour votre patience.</vt:lpstr>
      <vt:lpstr>Positive definite advection scheme</vt:lpstr>
      <vt:lpstr>Split-Explicit Model</vt:lpstr>
      <vt:lpstr>Dissipative Heating</vt:lpstr>
      <vt:lpstr>Roll vortices in Boundary Layer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maximum intensity of tropical cyclones in axisymmetric numerical model simulations.</dc:title>
  <cp:lastModifiedBy>Sam</cp:lastModifiedBy>
  <cp:revision>638</cp:revision>
  <dcterms:modified xsi:type="dcterms:W3CDTF">2010-03-21T23:53:26Z</dcterms:modified>
</cp:coreProperties>
</file>