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0" r:id="rId3"/>
    <p:sldId id="278" r:id="rId4"/>
    <p:sldId id="279" r:id="rId5"/>
    <p:sldId id="280" r:id="rId6"/>
    <p:sldId id="282" r:id="rId7"/>
    <p:sldId id="257" r:id="rId8"/>
    <p:sldId id="258" r:id="rId9"/>
    <p:sldId id="265" r:id="rId10"/>
    <p:sldId id="266" r:id="rId11"/>
    <p:sldId id="267" r:id="rId12"/>
    <p:sldId id="268" r:id="rId13"/>
    <p:sldId id="270" r:id="rId14"/>
    <p:sldId id="271" r:id="rId15"/>
    <p:sldId id="272" r:id="rId16"/>
    <p:sldId id="273" r:id="rId17"/>
    <p:sldId id="275" r:id="rId18"/>
    <p:sldId id="277" r:id="rId19"/>
    <p:sldId id="269" r:id="rId20"/>
    <p:sldId id="264" r:id="rId21"/>
    <p:sldId id="259" r:id="rId22"/>
    <p:sldId id="261" r:id="rId23"/>
    <p:sldId id="262" r:id="rId24"/>
    <p:sldId id="263" r:id="rId25"/>
    <p:sldId id="274" r:id="rId26"/>
    <p:sldId id="276" r:id="rId2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76" autoAdjust="0"/>
  </p:normalViewPr>
  <p:slideViewPr>
    <p:cSldViewPr>
      <p:cViewPr varScale="1">
        <p:scale>
          <a:sx n="60" d="100"/>
          <a:sy n="60" d="100"/>
        </p:scale>
        <p:origin x="-708" y="-78"/>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176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ennis\Desktop\&#26032;&#22686;%20Microsoft%20Office%20Excel%20&#24037;&#20316;&#34920;%20(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ennis\Desktop\&#26032;&#22686;%20Microsoft%20Office%20Excel%20&#24037;&#20316;&#34920;%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chart>
    <c:autoTitleDeleted val="1"/>
    <c:plotArea>
      <c:layout/>
      <c:scatterChart>
        <c:scatterStyle val="smoothMarker"/>
        <c:ser>
          <c:idx val="0"/>
          <c:order val="0"/>
          <c:tx>
            <c:strRef>
              <c:f>Sheet1!$B$1</c:f>
              <c:strCache>
                <c:ptCount val="1"/>
                <c:pt idx="0">
                  <c:v>windspeed</c:v>
                </c:pt>
              </c:strCache>
            </c:strRef>
          </c:tx>
          <c:marker>
            <c:symbol val="none"/>
          </c:marker>
          <c:xVal>
            <c:numRef>
              <c:f>Sheet1!$A$2:$A$151</c:f>
              <c:numCache>
                <c:formatCode>General</c:formatCode>
                <c:ptCount val="1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numCache>
            </c:numRef>
          </c:xVal>
          <c:yVal>
            <c:numRef>
              <c:f>Sheet1!$B$2:$B$151</c:f>
              <c:numCache>
                <c:formatCode>General</c:formatCode>
                <c:ptCount val="150"/>
                <c:pt idx="0">
                  <c:v>0.33333314043221041</c:v>
                </c:pt>
                <c:pt idx="1">
                  <c:v>0.66666358026120243</c:v>
                </c:pt>
                <c:pt idx="2">
                  <c:v>0.99998437524413653</c:v>
                </c:pt>
                <c:pt idx="3">
                  <c:v>1.3332839524462061</c:v>
                </c:pt>
                <c:pt idx="4">
                  <c:v>1.6665461121157321</c:v>
                </c:pt>
                <c:pt idx="5">
                  <c:v>1.9997500312460958</c:v>
                </c:pt>
                <c:pt idx="6">
                  <c:v>2.3328702693851824</c:v>
                </c:pt>
                <c:pt idx="7">
                  <c:v>2.6658767772511851</c:v>
                </c:pt>
                <c:pt idx="8">
                  <c:v>2.9987349087103898</c:v>
                </c:pt>
                <c:pt idx="9">
                  <c:v>3.3314054366685899</c:v>
                </c:pt>
                <c:pt idx="10">
                  <c:v>3.6638445734217453</c:v>
                </c:pt>
                <c:pt idx="11">
                  <c:v>3.9960039960039944</c:v>
                </c:pt>
                <c:pt idx="12">
                  <c:v>4.3278308770619658</c:v>
                </c:pt>
                <c:pt idx="13">
                  <c:v>4.6592679217723765</c:v>
                </c:pt>
                <c:pt idx="14">
                  <c:v>4.990253411306047</c:v>
                </c:pt>
                <c:pt idx="15">
                  <c:v>5.320721253325444</c:v>
                </c:pt>
                <c:pt idx="16">
                  <c:v>5.6506010399829654</c:v>
                </c:pt>
                <c:pt idx="17">
                  <c:v>5.9798181138657034</c:v>
                </c:pt>
                <c:pt idx="18">
                  <c:v>6.3082936423075324</c:v>
                </c:pt>
                <c:pt idx="19">
                  <c:v>6.6359447004608292</c:v>
                </c:pt>
                <c:pt idx="20">
                  <c:v>6.9626843634894193</c:v>
                </c:pt>
                <c:pt idx="21">
                  <c:v>7.2884218082095975</c:v>
                </c:pt>
                <c:pt idx="22">
                  <c:v>7.6130624244684562</c:v>
                </c:pt>
                <c:pt idx="23">
                  <c:v>7.9365079365079367</c:v>
                </c:pt>
                <c:pt idx="24">
                  <c:v>8.2586565345186145</c:v>
                </c:pt>
                <c:pt idx="25">
                  <c:v>8.579403016540109</c:v>
                </c:pt>
                <c:pt idx="26">
                  <c:v>8.8986389408147737</c:v>
                </c:pt>
                <c:pt idx="27">
                  <c:v>9.2162527886479175</c:v>
                </c:pt>
                <c:pt idx="28">
                  <c:v>9.5321301377719223</c:v>
                </c:pt>
                <c:pt idx="29">
                  <c:v>9.8461538461538449</c:v>
                </c:pt>
                <c:pt idx="30">
                  <c:v>10.158204246124825</c:v>
                </c:pt>
                <c:pt idx="31">
                  <c:v>10.468159348647864</c:v>
                </c:pt>
                <c:pt idx="32">
                  <c:v>10.775895057476546</c:v>
                </c:pt>
                <c:pt idx="33">
                  <c:v>11.081285392892223</c:v>
                </c:pt>
                <c:pt idx="34">
                  <c:v>11.384202724641773</c:v>
                </c:pt>
                <c:pt idx="35">
                  <c:v>11.684518013631939</c:v>
                </c:pt>
                <c:pt idx="36">
                  <c:v>11.982101061870978</c:v>
                </c:pt>
                <c:pt idx="37">
                  <c:v>12.276820770083321</c:v>
                </c:pt>
                <c:pt idx="38">
                  <c:v>12.568545402359623</c:v>
                </c:pt>
                <c:pt idx="39">
                  <c:v>12.857142857142872</c:v>
                </c:pt>
                <c:pt idx="40">
                  <c:v>13.142480943792187</c:v>
                </c:pt>
                <c:pt idx="41">
                  <c:v>13.424427663909865</c:v>
                </c:pt>
                <c:pt idx="42">
                  <c:v>13.702851496564051</c:v>
                </c:pt>
                <c:pt idx="43">
                  <c:v>13.977621686491815</c:v>
                </c:pt>
                <c:pt idx="44">
                  <c:v>14.248608534322818</c:v>
                </c:pt>
                <c:pt idx="45">
                  <c:v>14.515683687825154</c:v>
                </c:pt>
                <c:pt idx="46">
                  <c:v>14.778720433142285</c:v>
                </c:pt>
                <c:pt idx="47">
                  <c:v>15.037593984962403</c:v>
                </c:pt>
                <c:pt idx="48">
                  <c:v>15.292181774541094</c:v>
                </c:pt>
                <c:pt idx="49">
                  <c:v>15.542363734484621</c:v>
                </c:pt>
                <c:pt idx="50">
                  <c:v>15.788022579194058</c:v>
                </c:pt>
                <c:pt idx="51">
                  <c:v>16.029044079871205</c:v>
                </c:pt>
                <c:pt idx="52">
                  <c:v>16.265317332995146</c:v>
                </c:pt>
                <c:pt idx="53">
                  <c:v>16.496735021193722</c:v>
                </c:pt>
                <c:pt idx="54">
                  <c:v>16.723193665456943</c:v>
                </c:pt>
                <c:pt idx="55">
                  <c:v>16.944593867670786</c:v>
                </c:pt>
                <c:pt idx="56">
                  <c:v>17.160840542485783</c:v>
                </c:pt>
                <c:pt idx="57">
                  <c:v>17.37184313758117</c:v>
                </c:pt>
                <c:pt idx="58">
                  <c:v>17.57751584143616</c:v>
                </c:pt>
                <c:pt idx="59">
                  <c:v>17.777777777777779</c:v>
                </c:pt>
                <c:pt idx="60">
                  <c:v>17.972553185938889</c:v>
                </c:pt>
                <c:pt idx="61">
                  <c:v>18.161771586429122</c:v>
                </c:pt>
                <c:pt idx="62">
                  <c:v>18.345367931095673</c:v>
                </c:pt>
                <c:pt idx="63">
                  <c:v>18.523282737329538</c:v>
                </c:pt>
                <c:pt idx="64">
                  <c:v>18.695462205854813</c:v>
                </c:pt>
                <c:pt idx="65">
                  <c:v>18.86185832172329</c:v>
                </c:pt>
                <c:pt idx="66">
                  <c:v>19.022428938224898</c:v>
                </c:pt>
                <c:pt idx="67">
                  <c:v>19.177137843512046</c:v>
                </c:pt>
                <c:pt idx="68">
                  <c:v>19.325954809825777</c:v>
                </c:pt>
                <c:pt idx="69">
                  <c:v>19.468855625301792</c:v>
                </c:pt>
                <c:pt idx="70">
                  <c:v>19.605822108421687</c:v>
                </c:pt>
                <c:pt idx="71">
                  <c:v>19.73684210526314</c:v>
                </c:pt>
                <c:pt idx="72">
                  <c:v>19.861909469786987</c:v>
                </c:pt>
                <c:pt idx="73">
                  <c:v>19.981024027481411</c:v>
                </c:pt>
                <c:pt idx="74">
                  <c:v>20.094191522762952</c:v>
                </c:pt>
                <c:pt idx="75">
                  <c:v>20.201423550606929</c:v>
                </c:pt>
                <c:pt idx="76">
                  <c:v>20.302737472951861</c:v>
                </c:pt>
                <c:pt idx="77">
                  <c:v>20.398156320486439</c:v>
                </c:pt>
                <c:pt idx="78">
                  <c:v>20.487708680486922</c:v>
                </c:pt>
                <c:pt idx="79">
                  <c:v>20.571428571428569</c:v>
                </c:pt>
                <c:pt idx="80">
                  <c:v>20.649355305139633</c:v>
                </c:pt>
                <c:pt idx="81">
                  <c:v>20.721533337311016</c:v>
                </c:pt>
                <c:pt idx="82">
                  <c:v>20.788012107208189</c:v>
                </c:pt>
                <c:pt idx="83">
                  <c:v>20.848845867460909</c:v>
                </c:pt>
                <c:pt idx="84">
                  <c:v>20.904093504830016</c:v>
                </c:pt>
                <c:pt idx="85">
                  <c:v>20.953818352864737</c:v>
                </c:pt>
                <c:pt idx="86">
                  <c:v>20.998087997375215</c:v>
                </c:pt>
                <c:pt idx="87">
                  <c:v>21.036974075648128</c:v>
                </c:pt>
                <c:pt idx="88">
                  <c:v>21.070552070330514</c:v>
                </c:pt>
                <c:pt idx="89">
                  <c:v>21.098901098901099</c:v>
                </c:pt>
                <c:pt idx="90">
                  <c:v>21.122103699632209</c:v>
                </c:pt>
                <c:pt idx="91">
                  <c:v>21.140245614930929</c:v>
                </c:pt>
                <c:pt idx="92">
                  <c:v>21.153415572922757</c:v>
                </c:pt>
                <c:pt idx="93">
                  <c:v>21.161705068115801</c:v>
                </c:pt>
                <c:pt idx="94">
                  <c:v>21.165208141952327</c:v>
                </c:pt>
                <c:pt idx="95">
                  <c:v>21.164021164021165</c:v>
                </c:pt>
                <c:pt idx="96">
                  <c:v>21.158242614666786</c:v>
                </c:pt>
                <c:pt idx="97">
                  <c:v>21.147972869692431</c:v>
                </c:pt>
                <c:pt idx="98">
                  <c:v>21.133313987812333</c:v>
                </c:pt>
                <c:pt idx="99">
                  <c:v>21.114369501466278</c:v>
                </c:pt>
                <c:pt idx="100">
                  <c:v>21.091244211563545</c:v>
                </c:pt>
                <c:pt idx="101">
                  <c:v>21.064043986680087</c:v>
                </c:pt>
                <c:pt idx="102">
                  <c:v>21.032875567185336</c:v>
                </c:pt>
                <c:pt idx="103">
                  <c:v>20.997846374730774</c:v>
                </c:pt>
                <c:pt idx="104">
                  <c:v>20.95906432748539</c:v>
                </c:pt>
                <c:pt idx="105">
                  <c:v>20.91663766145853</c:v>
                </c:pt>
                <c:pt idx="106">
                  <c:v>20.870674758207045</c:v>
                </c:pt>
                <c:pt idx="107">
                  <c:v>20.821283979178716</c:v>
                </c:pt>
                <c:pt idx="108">
                  <c:v>20.768573506903142</c:v>
                </c:pt>
                <c:pt idx="109">
                  <c:v>20.712651193200394</c:v>
                </c:pt>
                <c:pt idx="110">
                  <c:v>20.653624414537777</c:v>
                </c:pt>
                <c:pt idx="111">
                  <c:v>20.591599934629816</c:v>
                </c:pt>
                <c:pt idx="112">
                  <c:v>20.52668377433891</c:v>
                </c:pt>
                <c:pt idx="113">
                  <c:v>20.458981088902352</c:v>
                </c:pt>
                <c:pt idx="114">
                  <c:v>20.388596052479681</c:v>
                </c:pt>
                <c:pt idx="115">
                  <c:v>20.315631749985403</c:v>
                </c:pt>
                <c:pt idx="116">
                  <c:v>20.24019007614395</c:v>
                </c:pt>
                <c:pt idx="117">
                  <c:v>20.162371641681229</c:v>
                </c:pt>
                <c:pt idx="118">
                  <c:v>20.082275686541397</c:v>
                </c:pt>
                <c:pt idx="119">
                  <c:v>20</c:v>
                </c:pt>
                <c:pt idx="120">
                  <c:v>19.915640847523402</c:v>
                </c:pt>
                <c:pt idx="121">
                  <c:v>19.829292904210327</c:v>
                </c:pt>
                <c:pt idx="122">
                  <c:v>19.741049194634407</c:v>
                </c:pt>
                <c:pt idx="123">
                  <c:v>19.651001038897029</c:v>
                </c:pt>
                <c:pt idx="124">
                  <c:v>19.559238004686065</c:v>
                </c:pt>
                <c:pt idx="125">
                  <c:v>19.465847865129458</c:v>
                </c:pt>
                <c:pt idx="126">
                  <c:v>19.370916562223687</c:v>
                </c:pt>
                <c:pt idx="127">
                  <c:v>19.274528175612367</c:v>
                </c:pt>
                <c:pt idx="128">
                  <c:v>19.176764896485885</c:v>
                </c:pt>
                <c:pt idx="129">
                  <c:v>19.077707006369426</c:v>
                </c:pt>
                <c:pt idx="130">
                  <c:v>18.977432860565781</c:v>
                </c:pt>
                <c:pt idx="131">
                  <c:v>18.876018876018875</c:v>
                </c:pt>
                <c:pt idx="132">
                  <c:v>18.773539523363592</c:v>
                </c:pt>
                <c:pt idx="133">
                  <c:v>18.67006732293142</c:v>
                </c:pt>
                <c:pt idx="134">
                  <c:v>18.565672844480225</c:v>
                </c:pt>
                <c:pt idx="135">
                  <c:v>18.460424710424693</c:v>
                </c:pt>
                <c:pt idx="136">
                  <c:v>18.354389602342494</c:v>
                </c:pt>
                <c:pt idx="137">
                  <c:v>18.247632270540944</c:v>
                </c:pt>
                <c:pt idx="138">
                  <c:v>18.14021554647103</c:v>
                </c:pt>
                <c:pt idx="139">
                  <c:v>18.032200357781733</c:v>
                </c:pt>
                <c:pt idx="140">
                  <c:v>17.923645745815527</c:v>
                </c:pt>
                <c:pt idx="141">
                  <c:v>17.81460888534982</c:v>
                </c:pt>
                <c:pt idx="142">
                  <c:v>17.705145106397886</c:v>
                </c:pt>
                <c:pt idx="143">
                  <c:v>17.595307917888565</c:v>
                </c:pt>
                <c:pt idx="144">
                  <c:v>17.485149033051545</c:v>
                </c:pt>
                <c:pt idx="145">
                  <c:v>17.37471839634259</c:v>
                </c:pt>
                <c:pt idx="146">
                  <c:v>17.264064211749027</c:v>
                </c:pt>
                <c:pt idx="147">
                  <c:v>17.153232972325576</c:v>
                </c:pt>
                <c:pt idx="148">
                  <c:v>17.042269490814942</c:v>
                </c:pt>
                <c:pt idx="149">
                  <c:v>16.931216931216927</c:v>
                </c:pt>
              </c:numCache>
            </c:numRef>
          </c:yVal>
          <c:smooth val="1"/>
        </c:ser>
        <c:axId val="81693312"/>
        <c:axId val="81715968"/>
      </c:scatterChart>
      <c:valAx>
        <c:axId val="81693312"/>
        <c:scaling>
          <c:orientation val="minMax"/>
          <c:max val="150"/>
          <c:min val="0"/>
        </c:scaling>
        <c:axPos val="b"/>
        <c:title>
          <c:tx>
            <c:rich>
              <a:bodyPr/>
              <a:lstStyle/>
              <a:p>
                <a:pPr>
                  <a:defRPr/>
                </a:pPr>
                <a:r>
                  <a:rPr lang="en-US" altLang="zh-TW" sz="1000" dirty="0"/>
                  <a:t>radius</a:t>
                </a:r>
                <a:r>
                  <a:rPr lang="en-US" altLang="zh-TW" sz="1000" baseline="0" dirty="0"/>
                  <a:t> (km)</a:t>
                </a:r>
                <a:endParaRPr lang="zh-TW" altLang="en-US" sz="1000" dirty="0"/>
              </a:p>
            </c:rich>
          </c:tx>
          <c:layout>
            <c:manualLayout>
              <c:xMode val="edge"/>
              <c:yMode val="edge"/>
              <c:x val="0.47324760974688596"/>
              <c:y val="0.81231835249520534"/>
            </c:manualLayout>
          </c:layout>
        </c:title>
        <c:numFmt formatCode="General" sourceLinked="1"/>
        <c:majorTickMark val="none"/>
        <c:tickLblPos val="nextTo"/>
        <c:txPr>
          <a:bodyPr/>
          <a:lstStyle/>
          <a:p>
            <a:pPr>
              <a:defRPr sz="1400"/>
            </a:pPr>
            <a:endParaRPr lang="zh-TW"/>
          </a:p>
        </c:txPr>
        <c:crossAx val="81715968"/>
        <c:crosses val="autoZero"/>
        <c:crossBetween val="midCat"/>
      </c:valAx>
      <c:valAx>
        <c:axId val="81715968"/>
        <c:scaling>
          <c:orientation val="minMax"/>
        </c:scaling>
        <c:axPos val="l"/>
        <c:majorGridlines/>
        <c:title>
          <c:tx>
            <c:rich>
              <a:bodyPr/>
              <a:lstStyle/>
              <a:p>
                <a:pPr>
                  <a:defRPr/>
                </a:pPr>
                <a:r>
                  <a:rPr lang="en-US" altLang="zh-TW" sz="1000" dirty="0"/>
                  <a:t>tangential wind</a:t>
                </a:r>
                <a:r>
                  <a:rPr lang="en-US" altLang="zh-TW" sz="1000" baseline="0" dirty="0"/>
                  <a:t> speed (m/s)</a:t>
                </a:r>
                <a:endParaRPr lang="zh-TW" altLang="en-US" sz="1000" dirty="0"/>
              </a:p>
            </c:rich>
          </c:tx>
          <c:layout/>
        </c:title>
        <c:numFmt formatCode="General" sourceLinked="1"/>
        <c:majorTickMark val="none"/>
        <c:tickLblPos val="nextTo"/>
        <c:txPr>
          <a:bodyPr/>
          <a:lstStyle/>
          <a:p>
            <a:pPr>
              <a:defRPr sz="1400"/>
            </a:pPr>
            <a:endParaRPr lang="zh-TW"/>
          </a:p>
        </c:txPr>
        <c:crossAx val="81693312"/>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TW"/>
  <c:chart>
    <c:autoTitleDeleted val="1"/>
    <c:plotArea>
      <c:layout/>
      <c:scatterChart>
        <c:scatterStyle val="smoothMarker"/>
        <c:ser>
          <c:idx val="0"/>
          <c:order val="0"/>
          <c:tx>
            <c:strRef>
              <c:f>Sheet1!$B$1</c:f>
              <c:strCache>
                <c:ptCount val="1"/>
                <c:pt idx="0">
                  <c:v>windspeed</c:v>
                </c:pt>
              </c:strCache>
            </c:strRef>
          </c:tx>
          <c:marker>
            <c:symbol val="none"/>
          </c:marker>
          <c:xVal>
            <c:numRef>
              <c:f>Sheet1!$A$2:$A$151</c:f>
              <c:numCache>
                <c:formatCode>General</c:formatCode>
                <c:ptCount val="1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numCache>
            </c:numRef>
          </c:xVal>
          <c:yVal>
            <c:numRef>
              <c:f>Sheet1!$B$2:$B$151</c:f>
              <c:numCache>
                <c:formatCode>General</c:formatCode>
                <c:ptCount val="150"/>
                <c:pt idx="0">
                  <c:v>0.33333314043221041</c:v>
                </c:pt>
                <c:pt idx="1">
                  <c:v>0.66666358026120243</c:v>
                </c:pt>
                <c:pt idx="2">
                  <c:v>0.99998437524413653</c:v>
                </c:pt>
                <c:pt idx="3">
                  <c:v>1.3332839524462061</c:v>
                </c:pt>
                <c:pt idx="4">
                  <c:v>1.6665461121157321</c:v>
                </c:pt>
                <c:pt idx="5">
                  <c:v>1.999750031246095</c:v>
                </c:pt>
                <c:pt idx="6">
                  <c:v>2.3328702693851833</c:v>
                </c:pt>
                <c:pt idx="7">
                  <c:v>2.6658767772511851</c:v>
                </c:pt>
                <c:pt idx="8">
                  <c:v>2.9987349087103889</c:v>
                </c:pt>
                <c:pt idx="9">
                  <c:v>3.3314054366685917</c:v>
                </c:pt>
                <c:pt idx="10">
                  <c:v>3.6638445734217453</c:v>
                </c:pt>
                <c:pt idx="11">
                  <c:v>3.9960039960039953</c:v>
                </c:pt>
                <c:pt idx="12">
                  <c:v>4.3278308770619702</c:v>
                </c:pt>
                <c:pt idx="13">
                  <c:v>4.6592679217723738</c:v>
                </c:pt>
                <c:pt idx="14">
                  <c:v>4.9902534113060453</c:v>
                </c:pt>
                <c:pt idx="15">
                  <c:v>5.3207212533254458</c:v>
                </c:pt>
                <c:pt idx="16">
                  <c:v>5.6506010399829654</c:v>
                </c:pt>
                <c:pt idx="17">
                  <c:v>5.9798181138657034</c:v>
                </c:pt>
                <c:pt idx="18">
                  <c:v>6.3082936423075324</c:v>
                </c:pt>
                <c:pt idx="19">
                  <c:v>6.6359447004608292</c:v>
                </c:pt>
                <c:pt idx="20">
                  <c:v>6.9626843634894211</c:v>
                </c:pt>
                <c:pt idx="21">
                  <c:v>7.2884218082095975</c:v>
                </c:pt>
                <c:pt idx="22">
                  <c:v>7.6130624244684562</c:v>
                </c:pt>
                <c:pt idx="23">
                  <c:v>7.9365079365079367</c:v>
                </c:pt>
                <c:pt idx="24">
                  <c:v>8.2586565345186091</c:v>
                </c:pt>
                <c:pt idx="25">
                  <c:v>8.5794030165401054</c:v>
                </c:pt>
                <c:pt idx="26">
                  <c:v>8.8986389408147772</c:v>
                </c:pt>
                <c:pt idx="27">
                  <c:v>9.2162527886479175</c:v>
                </c:pt>
                <c:pt idx="28">
                  <c:v>9.5321301377719223</c:v>
                </c:pt>
                <c:pt idx="29">
                  <c:v>9.8461538461538449</c:v>
                </c:pt>
                <c:pt idx="30">
                  <c:v>10.158204246124825</c:v>
                </c:pt>
                <c:pt idx="31">
                  <c:v>10.468159348647864</c:v>
                </c:pt>
                <c:pt idx="32">
                  <c:v>10.775895057476546</c:v>
                </c:pt>
                <c:pt idx="33">
                  <c:v>11.081285392892223</c:v>
                </c:pt>
                <c:pt idx="34">
                  <c:v>11.384202724641773</c:v>
                </c:pt>
                <c:pt idx="35">
                  <c:v>11.684518013631939</c:v>
                </c:pt>
                <c:pt idx="36">
                  <c:v>11.982101061870978</c:v>
                </c:pt>
                <c:pt idx="37">
                  <c:v>12.276820770083321</c:v>
                </c:pt>
                <c:pt idx="38">
                  <c:v>12.568545402359623</c:v>
                </c:pt>
                <c:pt idx="39">
                  <c:v>12.857142857142865</c:v>
                </c:pt>
                <c:pt idx="40">
                  <c:v>13.142480943792187</c:v>
                </c:pt>
                <c:pt idx="41">
                  <c:v>13.424427663909865</c:v>
                </c:pt>
                <c:pt idx="42">
                  <c:v>13.702851496564051</c:v>
                </c:pt>
                <c:pt idx="43">
                  <c:v>13.977621686491819</c:v>
                </c:pt>
                <c:pt idx="44">
                  <c:v>14.248608534322818</c:v>
                </c:pt>
                <c:pt idx="45">
                  <c:v>14.515683687825153</c:v>
                </c:pt>
                <c:pt idx="46">
                  <c:v>14.778720433142285</c:v>
                </c:pt>
                <c:pt idx="47">
                  <c:v>15.037593984962403</c:v>
                </c:pt>
                <c:pt idx="48">
                  <c:v>15.292181774541094</c:v>
                </c:pt>
                <c:pt idx="49">
                  <c:v>15.542363734484621</c:v>
                </c:pt>
                <c:pt idx="50">
                  <c:v>15.788022579194058</c:v>
                </c:pt>
                <c:pt idx="51">
                  <c:v>16.029044079871213</c:v>
                </c:pt>
                <c:pt idx="52">
                  <c:v>16.26531733299516</c:v>
                </c:pt>
                <c:pt idx="53">
                  <c:v>16.496735021193722</c:v>
                </c:pt>
                <c:pt idx="54">
                  <c:v>16.723193665456943</c:v>
                </c:pt>
                <c:pt idx="55">
                  <c:v>16.944593867670786</c:v>
                </c:pt>
                <c:pt idx="56">
                  <c:v>17.160840542485783</c:v>
                </c:pt>
                <c:pt idx="57">
                  <c:v>17.37184313758117</c:v>
                </c:pt>
                <c:pt idx="58">
                  <c:v>17.57751584143616</c:v>
                </c:pt>
                <c:pt idx="59">
                  <c:v>17.777777777777779</c:v>
                </c:pt>
                <c:pt idx="60">
                  <c:v>17.972553185938889</c:v>
                </c:pt>
                <c:pt idx="61">
                  <c:v>18.161771586429122</c:v>
                </c:pt>
                <c:pt idx="62">
                  <c:v>18.345367931095673</c:v>
                </c:pt>
                <c:pt idx="63">
                  <c:v>18.523282737329549</c:v>
                </c:pt>
                <c:pt idx="64">
                  <c:v>18.695462205854813</c:v>
                </c:pt>
                <c:pt idx="65">
                  <c:v>18.86185832172329</c:v>
                </c:pt>
                <c:pt idx="66">
                  <c:v>19.022428938224909</c:v>
                </c:pt>
                <c:pt idx="67">
                  <c:v>19.177137843512046</c:v>
                </c:pt>
                <c:pt idx="68">
                  <c:v>19.325954809825777</c:v>
                </c:pt>
                <c:pt idx="69">
                  <c:v>19.468855625301792</c:v>
                </c:pt>
                <c:pt idx="70">
                  <c:v>19.605822108421687</c:v>
                </c:pt>
                <c:pt idx="71">
                  <c:v>19.736842105263147</c:v>
                </c:pt>
                <c:pt idx="72">
                  <c:v>19.86190946978698</c:v>
                </c:pt>
                <c:pt idx="73">
                  <c:v>19.981024027481411</c:v>
                </c:pt>
                <c:pt idx="74">
                  <c:v>20.094191522762952</c:v>
                </c:pt>
                <c:pt idx="75">
                  <c:v>20.201423550606929</c:v>
                </c:pt>
                <c:pt idx="76">
                  <c:v>20.302737472951875</c:v>
                </c:pt>
                <c:pt idx="77">
                  <c:v>20.398156320486429</c:v>
                </c:pt>
                <c:pt idx="78">
                  <c:v>20.487708680486922</c:v>
                </c:pt>
                <c:pt idx="79">
                  <c:v>20.571428571428569</c:v>
                </c:pt>
                <c:pt idx="80">
                  <c:v>20.649355305139633</c:v>
                </c:pt>
                <c:pt idx="81">
                  <c:v>20.721533337311023</c:v>
                </c:pt>
                <c:pt idx="82">
                  <c:v>20.788012107208189</c:v>
                </c:pt>
                <c:pt idx="83">
                  <c:v>20.848845867460909</c:v>
                </c:pt>
                <c:pt idx="84">
                  <c:v>20.904093504830016</c:v>
                </c:pt>
                <c:pt idx="85">
                  <c:v>20.953818352864737</c:v>
                </c:pt>
                <c:pt idx="86">
                  <c:v>20.998087997375222</c:v>
                </c:pt>
                <c:pt idx="87">
                  <c:v>21.036974075648121</c:v>
                </c:pt>
                <c:pt idx="88">
                  <c:v>21.070552070330521</c:v>
                </c:pt>
                <c:pt idx="89">
                  <c:v>21.098901098901099</c:v>
                </c:pt>
                <c:pt idx="90">
                  <c:v>21.122103699632209</c:v>
                </c:pt>
                <c:pt idx="91">
                  <c:v>21.140245614930929</c:v>
                </c:pt>
                <c:pt idx="92">
                  <c:v>21.153415572922764</c:v>
                </c:pt>
                <c:pt idx="93">
                  <c:v>21.161705068115801</c:v>
                </c:pt>
                <c:pt idx="94">
                  <c:v>21.165208141952327</c:v>
                </c:pt>
                <c:pt idx="95">
                  <c:v>21.164021164021165</c:v>
                </c:pt>
                <c:pt idx="96">
                  <c:v>21.158242614666786</c:v>
                </c:pt>
                <c:pt idx="97">
                  <c:v>21.147972869692417</c:v>
                </c:pt>
                <c:pt idx="98">
                  <c:v>21.133313987812333</c:v>
                </c:pt>
                <c:pt idx="99">
                  <c:v>21.114369501466278</c:v>
                </c:pt>
                <c:pt idx="100">
                  <c:v>21.091244211563552</c:v>
                </c:pt>
                <c:pt idx="101">
                  <c:v>21.064043986680087</c:v>
                </c:pt>
                <c:pt idx="102">
                  <c:v>21.032875567185336</c:v>
                </c:pt>
                <c:pt idx="103">
                  <c:v>20.997846374730781</c:v>
                </c:pt>
                <c:pt idx="104">
                  <c:v>20.95906432748539</c:v>
                </c:pt>
                <c:pt idx="105">
                  <c:v>20.916637661458527</c:v>
                </c:pt>
                <c:pt idx="106">
                  <c:v>20.870674758207045</c:v>
                </c:pt>
                <c:pt idx="107">
                  <c:v>20.821283979178716</c:v>
                </c:pt>
                <c:pt idx="108">
                  <c:v>20.768573506903156</c:v>
                </c:pt>
                <c:pt idx="109">
                  <c:v>20.712651193200394</c:v>
                </c:pt>
                <c:pt idx="110">
                  <c:v>20.653624414537777</c:v>
                </c:pt>
                <c:pt idx="111">
                  <c:v>20.591599934629823</c:v>
                </c:pt>
                <c:pt idx="112">
                  <c:v>20.526683774338917</c:v>
                </c:pt>
                <c:pt idx="113">
                  <c:v>20.458981088902352</c:v>
                </c:pt>
                <c:pt idx="114">
                  <c:v>20.388596052479688</c:v>
                </c:pt>
                <c:pt idx="115">
                  <c:v>20.315631749985403</c:v>
                </c:pt>
                <c:pt idx="116">
                  <c:v>20.240190076143964</c:v>
                </c:pt>
                <c:pt idx="117">
                  <c:v>20.162371641681229</c:v>
                </c:pt>
                <c:pt idx="118">
                  <c:v>20.082275686541404</c:v>
                </c:pt>
                <c:pt idx="119">
                  <c:v>20</c:v>
                </c:pt>
                <c:pt idx="120">
                  <c:v>19.915640847523417</c:v>
                </c:pt>
                <c:pt idx="121">
                  <c:v>19.82929290421033</c:v>
                </c:pt>
                <c:pt idx="122">
                  <c:v>19.741049194634407</c:v>
                </c:pt>
                <c:pt idx="123">
                  <c:v>19.651001038897018</c:v>
                </c:pt>
                <c:pt idx="124">
                  <c:v>19.559238004686065</c:v>
                </c:pt>
                <c:pt idx="125">
                  <c:v>19.465847865129469</c:v>
                </c:pt>
                <c:pt idx="126">
                  <c:v>19.370916562223687</c:v>
                </c:pt>
                <c:pt idx="127">
                  <c:v>19.274528175612367</c:v>
                </c:pt>
                <c:pt idx="128">
                  <c:v>19.176764896485885</c:v>
                </c:pt>
                <c:pt idx="129">
                  <c:v>19.077707006369426</c:v>
                </c:pt>
                <c:pt idx="130">
                  <c:v>18.977432860565798</c:v>
                </c:pt>
                <c:pt idx="131">
                  <c:v>18.876018876018875</c:v>
                </c:pt>
                <c:pt idx="132">
                  <c:v>18.773539523363606</c:v>
                </c:pt>
                <c:pt idx="133">
                  <c:v>18.670067322931413</c:v>
                </c:pt>
                <c:pt idx="134">
                  <c:v>18.565672844480236</c:v>
                </c:pt>
                <c:pt idx="135">
                  <c:v>18.4604247104247</c:v>
                </c:pt>
                <c:pt idx="136">
                  <c:v>18.354389602342494</c:v>
                </c:pt>
                <c:pt idx="137">
                  <c:v>18.247632270540965</c:v>
                </c:pt>
                <c:pt idx="138">
                  <c:v>18.140215546471037</c:v>
                </c:pt>
                <c:pt idx="139">
                  <c:v>18.03220035778174</c:v>
                </c:pt>
                <c:pt idx="140">
                  <c:v>17.923645745815527</c:v>
                </c:pt>
                <c:pt idx="141">
                  <c:v>17.81460888534982</c:v>
                </c:pt>
                <c:pt idx="142">
                  <c:v>17.705145106397886</c:v>
                </c:pt>
                <c:pt idx="143">
                  <c:v>17.595307917888565</c:v>
                </c:pt>
                <c:pt idx="144">
                  <c:v>17.48514903305156</c:v>
                </c:pt>
                <c:pt idx="145">
                  <c:v>17.37471839634259</c:v>
                </c:pt>
                <c:pt idx="146">
                  <c:v>17.264064211749027</c:v>
                </c:pt>
                <c:pt idx="147">
                  <c:v>17.153232972325583</c:v>
                </c:pt>
                <c:pt idx="148">
                  <c:v>17.042269490814942</c:v>
                </c:pt>
                <c:pt idx="149">
                  <c:v>16.931216931216927</c:v>
                </c:pt>
              </c:numCache>
            </c:numRef>
          </c:yVal>
          <c:smooth val="1"/>
        </c:ser>
        <c:axId val="81679488"/>
        <c:axId val="81681408"/>
      </c:scatterChart>
      <c:valAx>
        <c:axId val="81679488"/>
        <c:scaling>
          <c:orientation val="minMax"/>
          <c:max val="150"/>
          <c:min val="0"/>
        </c:scaling>
        <c:axPos val="b"/>
        <c:title>
          <c:tx>
            <c:rich>
              <a:bodyPr/>
              <a:lstStyle/>
              <a:p>
                <a:pPr>
                  <a:defRPr/>
                </a:pPr>
                <a:r>
                  <a:rPr lang="en-US" altLang="zh-TW" sz="1000" dirty="0"/>
                  <a:t>radius</a:t>
                </a:r>
                <a:r>
                  <a:rPr lang="en-US" altLang="zh-TW" sz="1000" baseline="0" dirty="0"/>
                  <a:t> (km)</a:t>
                </a:r>
                <a:endParaRPr lang="zh-TW" altLang="en-US" sz="1000" dirty="0"/>
              </a:p>
            </c:rich>
          </c:tx>
          <c:layout>
            <c:manualLayout>
              <c:xMode val="edge"/>
              <c:yMode val="edge"/>
              <c:x val="0.47324760974688596"/>
              <c:y val="0.81231835249520534"/>
            </c:manualLayout>
          </c:layout>
        </c:title>
        <c:numFmt formatCode="General" sourceLinked="1"/>
        <c:majorTickMark val="none"/>
        <c:tickLblPos val="nextTo"/>
        <c:txPr>
          <a:bodyPr/>
          <a:lstStyle/>
          <a:p>
            <a:pPr>
              <a:defRPr sz="1400"/>
            </a:pPr>
            <a:endParaRPr lang="zh-TW"/>
          </a:p>
        </c:txPr>
        <c:crossAx val="81681408"/>
        <c:crosses val="autoZero"/>
        <c:crossBetween val="midCat"/>
      </c:valAx>
      <c:valAx>
        <c:axId val="81681408"/>
        <c:scaling>
          <c:orientation val="minMax"/>
        </c:scaling>
        <c:axPos val="l"/>
        <c:majorGridlines/>
        <c:title>
          <c:tx>
            <c:rich>
              <a:bodyPr/>
              <a:lstStyle/>
              <a:p>
                <a:pPr>
                  <a:defRPr/>
                </a:pPr>
                <a:r>
                  <a:rPr lang="en-US" altLang="zh-TW" sz="1000" dirty="0"/>
                  <a:t>tangential wind</a:t>
                </a:r>
                <a:r>
                  <a:rPr lang="en-US" altLang="zh-TW" sz="1000" baseline="0" dirty="0"/>
                  <a:t> speed (m/s)</a:t>
                </a:r>
                <a:endParaRPr lang="zh-TW" altLang="en-US" sz="1000" dirty="0"/>
              </a:p>
            </c:rich>
          </c:tx>
          <c:layout/>
        </c:title>
        <c:numFmt formatCode="General" sourceLinked="1"/>
        <c:majorTickMark val="none"/>
        <c:tickLblPos val="nextTo"/>
        <c:txPr>
          <a:bodyPr/>
          <a:lstStyle/>
          <a:p>
            <a:pPr>
              <a:defRPr sz="1400"/>
            </a:pPr>
            <a:endParaRPr lang="zh-TW"/>
          </a:p>
        </c:txPr>
        <c:crossAx val="81679488"/>
        <c:crosses val="autoZero"/>
        <c:crossBetween val="midCat"/>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92C3B0-4BA5-46E6-B293-B57D4C348EFC}" type="datetimeFigureOut">
              <a:rPr lang="zh-TW" altLang="en-US" smtClean="0"/>
              <a:pPr/>
              <a:t>2010/3/16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3560F-2D75-435A-AB3E-3CF36D189648}"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5F3560F-2D75-435A-AB3E-3CF36D189648}"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The TC</a:t>
            </a:r>
            <a:r>
              <a:rPr lang="en-US" altLang="zh-TW" baseline="0" dirty="0" smtClean="0"/>
              <a:t> size is closely related to a transport  of absolute angular momentum (AAM) through a secondary circulation of the TC (Holland 1983; </a:t>
            </a:r>
            <a:r>
              <a:rPr lang="en-US" altLang="zh-TW" baseline="0" dirty="0" err="1" smtClean="0"/>
              <a:t>sawada</a:t>
            </a:r>
            <a:r>
              <a:rPr lang="en-US" altLang="zh-TW" baseline="0" dirty="0" smtClean="0"/>
              <a:t> and </a:t>
            </a:r>
            <a:r>
              <a:rPr lang="en-US" altLang="zh-TW" baseline="0" dirty="0" err="1" smtClean="0"/>
              <a:t>iwasaki</a:t>
            </a:r>
            <a:r>
              <a:rPr lang="en-US" altLang="zh-TW" baseline="0" dirty="0" smtClean="0"/>
              <a:t> 2007)</a:t>
            </a:r>
          </a:p>
          <a:p>
            <a:r>
              <a:rPr lang="zh-TW" altLang="en-US" baseline="0" dirty="0" smtClean="0"/>
              <a:t>在發展階段   </a:t>
            </a:r>
            <a:r>
              <a:rPr lang="en-US" altLang="zh-TW" baseline="0" dirty="0" smtClean="0"/>
              <a:t>NOEVP</a:t>
            </a:r>
            <a:r>
              <a:rPr lang="zh-TW" altLang="en-US" baseline="0" dirty="0" smtClean="0"/>
              <a:t>很快的傳送大量的</a:t>
            </a:r>
            <a:r>
              <a:rPr lang="en-US" altLang="zh-TW" baseline="0" dirty="0" smtClean="0"/>
              <a:t>AAM </a:t>
            </a:r>
            <a:r>
              <a:rPr lang="zh-TW" altLang="en-US" baseline="0" dirty="0" smtClean="0"/>
              <a:t>到</a:t>
            </a:r>
            <a:endParaRPr lang="zh-TW" altLang="en-US" dirty="0"/>
          </a:p>
        </p:txBody>
      </p:sp>
      <p:sp>
        <p:nvSpPr>
          <p:cNvPr id="4" name="投影片編號版面配置區 3"/>
          <p:cNvSpPr>
            <a:spLocks noGrp="1"/>
          </p:cNvSpPr>
          <p:nvPr>
            <p:ph type="sldNum" sz="quarter" idx="10"/>
          </p:nvPr>
        </p:nvSpPr>
        <p:spPr/>
        <p:txBody>
          <a:bodyPr/>
          <a:lstStyle/>
          <a:p>
            <a:fld id="{B5F3560F-2D75-435A-AB3E-3CF36D189648}" type="slidenum">
              <a:rPr lang="zh-TW" altLang="en-US" smtClean="0"/>
              <a:pPr/>
              <a:t>14</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Evaporation cooling</a:t>
            </a:r>
            <a:r>
              <a:rPr lang="en-US" altLang="zh-TW" baseline="0" dirty="0" smtClean="0"/>
              <a:t> and melting/sublimation cooling inhibit TC development </a:t>
            </a:r>
          </a:p>
          <a:p>
            <a:endParaRPr lang="zh-TW" altLang="en-US" dirty="0"/>
          </a:p>
        </p:txBody>
      </p:sp>
      <p:sp>
        <p:nvSpPr>
          <p:cNvPr id="4" name="投影片編號版面配置區 3"/>
          <p:cNvSpPr>
            <a:spLocks noGrp="1"/>
          </p:cNvSpPr>
          <p:nvPr>
            <p:ph type="sldNum" sz="quarter" idx="10"/>
          </p:nvPr>
        </p:nvSpPr>
        <p:spPr/>
        <p:txBody>
          <a:bodyPr/>
          <a:lstStyle/>
          <a:p>
            <a:fld id="{B5F3560F-2D75-435A-AB3E-3CF36D189648}" type="slidenum">
              <a:rPr lang="zh-TW" altLang="en-US" smtClean="0"/>
              <a:pPr/>
              <a:t>21</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b="0" i="0" kern="1200" dirty="0" smtClean="0">
                <a:solidFill>
                  <a:schemeClr val="tx1"/>
                </a:solidFill>
                <a:latin typeface="+mn-lt"/>
                <a:ea typeface="+mn-ea"/>
                <a:cs typeface="+mn-cs"/>
              </a:rPr>
              <a:t>雷利阻尼（</a:t>
            </a:r>
            <a:r>
              <a:rPr lang="en-US" altLang="zh-TW" sz="1200" b="0" i="0" kern="1200" dirty="0" smtClean="0">
                <a:solidFill>
                  <a:schemeClr val="tx1"/>
                </a:solidFill>
                <a:latin typeface="+mn-lt"/>
                <a:ea typeface="+mn-ea"/>
                <a:cs typeface="+mn-cs"/>
              </a:rPr>
              <a:t>Rayleigh damping</a:t>
            </a:r>
            <a:r>
              <a:rPr lang="zh-TW" altLang="en-US" sz="1200" b="0" i="0" kern="1200" dirty="0" smtClean="0">
                <a:solidFill>
                  <a:schemeClr val="tx1"/>
                </a:solidFill>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B5F3560F-2D75-435A-AB3E-3CF36D189648}" type="slidenum">
              <a:rPr lang="zh-TW" altLang="en-US" smtClean="0"/>
              <a:pPr/>
              <a:t>22</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5F3560F-2D75-435A-AB3E-3CF36D189648}" type="slidenum">
              <a:rPr lang="zh-TW" altLang="en-US" smtClean="0"/>
              <a:pPr/>
              <a:t>23</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5F3560F-2D75-435A-AB3E-3CF36D189648}" type="slidenum">
              <a:rPr lang="zh-TW" altLang="en-US" smtClean="0"/>
              <a:pPr/>
              <a:t>24</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B5F3560F-2D75-435A-AB3E-3CF36D189648}" type="slidenum">
              <a:rPr lang="zh-TW" altLang="en-US" smtClean="0"/>
              <a:pPr/>
              <a:t>25</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5F3560F-2D75-435A-AB3E-3CF36D189648}" type="slidenum">
              <a:rPr lang="zh-TW" altLang="en-US" smtClean="0"/>
              <a:pPr/>
              <a:t>2</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B5F3560F-2D75-435A-AB3E-3CF36D189648}" type="slidenum">
              <a:rPr lang="zh-TW" altLang="en-US" smtClean="0"/>
              <a:pPr/>
              <a:t>6</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半徑</a:t>
            </a:r>
            <a:r>
              <a:rPr lang="en-US" altLang="zh-TW" dirty="0" smtClean="0"/>
              <a:t>300</a:t>
            </a:r>
            <a:r>
              <a:rPr lang="en-US" altLang="zh-TW" baseline="0" dirty="0" smtClean="0"/>
              <a:t> km  </a:t>
            </a:r>
            <a:r>
              <a:rPr lang="zh-TW" altLang="en-US" baseline="0" dirty="0" smtClean="0"/>
              <a:t>區域平均</a:t>
            </a:r>
            <a:endParaRPr lang="en-US" altLang="zh-TW" baseline="0" dirty="0" smtClean="0"/>
          </a:p>
          <a:p>
            <a:r>
              <a:rPr lang="en-US" altLang="zh-TW" baseline="0" dirty="0" smtClean="0"/>
              <a:t> </a:t>
            </a:r>
            <a:endParaRPr lang="zh-TW" altLang="en-US" dirty="0"/>
          </a:p>
        </p:txBody>
      </p:sp>
      <p:sp>
        <p:nvSpPr>
          <p:cNvPr id="4" name="投影片編號版面配置區 3"/>
          <p:cNvSpPr>
            <a:spLocks noGrp="1"/>
          </p:cNvSpPr>
          <p:nvPr>
            <p:ph type="sldNum" sz="quarter" idx="10"/>
          </p:nvPr>
        </p:nvSpPr>
        <p:spPr/>
        <p:txBody>
          <a:bodyPr/>
          <a:lstStyle/>
          <a:p>
            <a:fld id="{B5F3560F-2D75-435A-AB3E-3CF36D189648}" type="slidenum">
              <a:rPr lang="zh-TW" altLang="en-US" smtClean="0"/>
              <a:pPr/>
              <a:t>7</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NOEVP</a:t>
            </a:r>
            <a:r>
              <a:rPr lang="en-US" altLang="zh-TW" baseline="0" dirty="0" smtClean="0"/>
              <a:t> experiment  suppress the development of outer rain band </a:t>
            </a:r>
          </a:p>
          <a:p>
            <a:r>
              <a:rPr lang="zh-TW" altLang="en-US" baseline="0" dirty="0" smtClean="0"/>
              <a:t>切線風</a:t>
            </a:r>
            <a:endParaRPr lang="en-US" altLang="zh-TW" baseline="0" dirty="0" smtClean="0"/>
          </a:p>
          <a:p>
            <a:r>
              <a:rPr lang="zh-TW" altLang="en-US" baseline="0" dirty="0" smtClean="0"/>
              <a:t>虛線：最大上升速度的位置</a:t>
            </a:r>
            <a:endParaRPr lang="en-US" altLang="zh-TW" baseline="0" dirty="0" smtClean="0"/>
          </a:p>
          <a:p>
            <a:r>
              <a:rPr lang="en-US" altLang="zh-TW" dirty="0" smtClean="0"/>
              <a:t>Evaporation</a:t>
            </a:r>
            <a:r>
              <a:rPr lang="en-US" altLang="zh-TW" baseline="0" dirty="0" smtClean="0"/>
              <a:t> cooling extend the size of strong wind area</a:t>
            </a:r>
            <a:r>
              <a:rPr lang="zh-TW" altLang="en-US" baseline="0" dirty="0" smtClean="0"/>
              <a:t> </a:t>
            </a:r>
            <a:r>
              <a:rPr lang="en-US" altLang="zh-TW" baseline="0" dirty="0" smtClean="0"/>
              <a:t>around the melting layer</a:t>
            </a:r>
          </a:p>
          <a:p>
            <a:endParaRPr lang="en-US" altLang="zh-TW" baseline="0" dirty="0" smtClean="0"/>
          </a:p>
        </p:txBody>
      </p:sp>
      <p:sp>
        <p:nvSpPr>
          <p:cNvPr id="4" name="投影片編號版面配置區 3"/>
          <p:cNvSpPr>
            <a:spLocks noGrp="1"/>
          </p:cNvSpPr>
          <p:nvPr>
            <p:ph type="sldNum" sz="quarter" idx="10"/>
          </p:nvPr>
        </p:nvSpPr>
        <p:spPr/>
        <p:txBody>
          <a:bodyPr/>
          <a:lstStyle/>
          <a:p>
            <a:fld id="{B5F3560F-2D75-435A-AB3E-3CF36D189648}" type="slidenum">
              <a:rPr lang="zh-TW" altLang="en-US" smtClean="0"/>
              <a:pPr/>
              <a:t>8</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The precipitation</a:t>
            </a:r>
            <a:r>
              <a:rPr lang="en-US" altLang="zh-TW" baseline="0" dirty="0" smtClean="0"/>
              <a:t> display an outward propagation in CONL and the vertical and azimuthally averaged wind extend its area </a:t>
            </a:r>
          </a:p>
          <a:p>
            <a:r>
              <a:rPr lang="zh-TW" altLang="en-US" baseline="0" dirty="0" smtClean="0"/>
              <a:t>在</a:t>
            </a:r>
            <a:r>
              <a:rPr lang="en-US" altLang="zh-TW" baseline="0" dirty="0" err="1" smtClean="0"/>
              <a:t>conl</a:t>
            </a:r>
            <a:r>
              <a:rPr lang="zh-TW" altLang="en-US" baseline="0" dirty="0" smtClean="0"/>
              <a:t>實驗中還是持續在發展中</a:t>
            </a:r>
            <a:endParaRPr lang="en-US" altLang="zh-TW" baseline="0" dirty="0" smtClean="0"/>
          </a:p>
          <a:p>
            <a:endParaRPr lang="en-US" altLang="zh-TW" baseline="0" dirty="0" smtClean="0"/>
          </a:p>
        </p:txBody>
      </p:sp>
      <p:sp>
        <p:nvSpPr>
          <p:cNvPr id="4" name="投影片編號版面配置區 3"/>
          <p:cNvSpPr>
            <a:spLocks noGrp="1"/>
          </p:cNvSpPr>
          <p:nvPr>
            <p:ph type="sldNum" sz="quarter" idx="10"/>
          </p:nvPr>
        </p:nvSpPr>
        <p:spPr/>
        <p:txBody>
          <a:bodyPr/>
          <a:lstStyle/>
          <a:p>
            <a:fld id="{B5F3560F-2D75-435A-AB3E-3CF36D189648}" type="slidenum">
              <a:rPr lang="zh-TW" altLang="en-US" smtClean="0"/>
              <a:pPr/>
              <a:t>9</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             </a:t>
            </a:r>
            <a:r>
              <a:rPr lang="zh-TW" altLang="en-US" dirty="0" smtClean="0"/>
              <a:t>                      </a:t>
            </a:r>
            <a:r>
              <a:rPr lang="en-US" altLang="zh-TW" dirty="0" smtClean="0"/>
              <a:t>     Control                               </a:t>
            </a:r>
            <a:r>
              <a:rPr lang="en-US" altLang="zh-TW" dirty="0" err="1" smtClean="0"/>
              <a:t>noeap</a:t>
            </a:r>
            <a:endParaRPr lang="en-US" altLang="zh-TW" dirty="0" smtClean="0"/>
          </a:p>
          <a:p>
            <a:r>
              <a:rPr lang="en-US" altLang="zh-TW" dirty="0" smtClean="0"/>
              <a:t> </a:t>
            </a:r>
          </a:p>
          <a:p>
            <a:r>
              <a:rPr lang="en-US" altLang="zh-TW" dirty="0" smtClean="0"/>
              <a:t>predevelopment</a:t>
            </a:r>
            <a:r>
              <a:rPr lang="zh-TW" altLang="en-US" dirty="0" smtClean="0"/>
              <a:t> 增加          </a:t>
            </a:r>
            <a:r>
              <a:rPr lang="en-US" altLang="zh-TW" dirty="0" smtClean="0"/>
              <a:t>1k</a:t>
            </a:r>
            <a:r>
              <a:rPr lang="zh-TW" altLang="en-US" dirty="0" smtClean="0"/>
              <a:t> </a:t>
            </a:r>
            <a:r>
              <a:rPr lang="en-US" altLang="zh-TW" dirty="0" smtClean="0"/>
              <a:t> </a:t>
            </a:r>
            <a:r>
              <a:rPr lang="zh-TW" altLang="en-US" dirty="0" smtClean="0"/>
              <a:t>                                      </a:t>
            </a:r>
            <a:r>
              <a:rPr lang="en-US" altLang="zh-TW" dirty="0" smtClean="0"/>
              <a:t>6k</a:t>
            </a:r>
          </a:p>
          <a:p>
            <a:r>
              <a:rPr lang="en-US" altLang="zh-TW" dirty="0" smtClean="0"/>
              <a:t>Mature</a:t>
            </a:r>
            <a:r>
              <a:rPr lang="en-US" altLang="zh-TW" baseline="0" dirty="0" smtClean="0"/>
              <a:t>              </a:t>
            </a:r>
            <a:r>
              <a:rPr lang="zh-TW" altLang="en-US" baseline="0" dirty="0" smtClean="0"/>
              <a:t>增加          </a:t>
            </a:r>
            <a:r>
              <a:rPr lang="en-US" altLang="zh-TW" baseline="0" dirty="0" smtClean="0"/>
              <a:t>5k                                      13k</a:t>
            </a:r>
          </a:p>
          <a:p>
            <a:endParaRPr lang="en-US" altLang="zh-TW" baseline="0" dirty="0" smtClean="0"/>
          </a:p>
          <a:p>
            <a:r>
              <a:rPr lang="en-US" altLang="zh-TW" dirty="0" smtClean="0"/>
              <a:t>Evaporation cooling stabilizes</a:t>
            </a:r>
            <a:r>
              <a:rPr lang="en-US" altLang="zh-TW" baseline="0" dirty="0" smtClean="0"/>
              <a:t> the PBL</a:t>
            </a:r>
          </a:p>
          <a:p>
            <a:r>
              <a:rPr lang="zh-TW" altLang="en-US" baseline="0" dirty="0" smtClean="0"/>
              <a:t>下降濕度</a:t>
            </a:r>
            <a:r>
              <a:rPr lang="en-US" altLang="zh-TW" baseline="0" dirty="0" smtClean="0"/>
              <a:t>-3</a:t>
            </a:r>
            <a:r>
              <a:rPr lang="zh-TW" altLang="en-US" baseline="0" dirty="0" smtClean="0"/>
              <a:t> </a:t>
            </a:r>
            <a:r>
              <a:rPr lang="en-US" altLang="zh-TW" baseline="0" dirty="0" smtClean="0"/>
              <a:t>g/kg </a:t>
            </a:r>
            <a:r>
              <a:rPr lang="zh-TW" altLang="en-US" baseline="0" dirty="0" smtClean="0"/>
              <a:t>可以使得 相當位溫下降</a:t>
            </a:r>
            <a:r>
              <a:rPr lang="en-US" altLang="zh-TW" baseline="0" dirty="0" smtClean="0"/>
              <a:t>9k </a:t>
            </a:r>
          </a:p>
          <a:p>
            <a:r>
              <a:rPr lang="zh-TW" altLang="en-US" baseline="0" dirty="0" smtClean="0"/>
              <a:t>在成熟階段，乾空氣的溢入主要造成叫低的相當位溫</a:t>
            </a:r>
            <a:endParaRPr lang="en-US" altLang="zh-TW" baseline="0" dirty="0" smtClean="0"/>
          </a:p>
          <a:p>
            <a:endParaRPr lang="zh-TW" altLang="en-US" dirty="0"/>
          </a:p>
        </p:txBody>
      </p:sp>
      <p:sp>
        <p:nvSpPr>
          <p:cNvPr id="4" name="投影片編號版面配置區 3"/>
          <p:cNvSpPr>
            <a:spLocks noGrp="1"/>
          </p:cNvSpPr>
          <p:nvPr>
            <p:ph type="sldNum" sz="quarter" idx="10"/>
          </p:nvPr>
        </p:nvSpPr>
        <p:spPr/>
        <p:txBody>
          <a:bodyPr/>
          <a:lstStyle/>
          <a:p>
            <a:fld id="{B5F3560F-2D75-435A-AB3E-3CF36D189648}" type="slidenum">
              <a:rPr lang="zh-TW" altLang="en-US" smtClean="0"/>
              <a:pPr/>
              <a:t>10</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肥絕熱</a:t>
            </a:r>
            <a:endParaRPr lang="zh-TW" altLang="en-US" dirty="0"/>
          </a:p>
        </p:txBody>
      </p:sp>
      <p:sp>
        <p:nvSpPr>
          <p:cNvPr id="4" name="投影片編號版面配置區 3"/>
          <p:cNvSpPr>
            <a:spLocks noGrp="1"/>
          </p:cNvSpPr>
          <p:nvPr>
            <p:ph type="sldNum" sz="quarter" idx="10"/>
          </p:nvPr>
        </p:nvSpPr>
        <p:spPr/>
        <p:txBody>
          <a:bodyPr/>
          <a:lstStyle/>
          <a:p>
            <a:fld id="{B5F3560F-2D75-435A-AB3E-3CF36D189648}" type="slidenum">
              <a:rPr lang="zh-TW" altLang="en-US" smtClean="0"/>
              <a:pPr/>
              <a:t>12</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眼牆外的降水</a:t>
            </a:r>
            <a:r>
              <a:rPr lang="en-US" altLang="zh-TW" dirty="0" err="1" smtClean="0"/>
              <a:t>conl</a:t>
            </a:r>
            <a:r>
              <a:rPr lang="en-US" altLang="zh-TW" baseline="0" dirty="0" smtClean="0"/>
              <a:t> </a:t>
            </a:r>
            <a:r>
              <a:rPr lang="zh-TW" altLang="en-US" baseline="0" dirty="0" smtClean="0"/>
              <a:t>與 </a:t>
            </a:r>
            <a:r>
              <a:rPr lang="en-US" altLang="zh-TW" baseline="0" dirty="0" err="1" smtClean="0"/>
              <a:t>noevp</a:t>
            </a:r>
            <a:r>
              <a:rPr lang="zh-TW" altLang="en-US" baseline="0" dirty="0" smtClean="0"/>
              <a:t>相比</a:t>
            </a:r>
            <a:r>
              <a:rPr lang="zh-TW" altLang="en-US" dirty="0" smtClean="0"/>
              <a:t>約有四倍大</a:t>
            </a:r>
            <a:endParaRPr lang="zh-TW" altLang="en-US" dirty="0"/>
          </a:p>
        </p:txBody>
      </p:sp>
      <p:sp>
        <p:nvSpPr>
          <p:cNvPr id="4" name="投影片編號版面配置區 3"/>
          <p:cNvSpPr>
            <a:spLocks noGrp="1"/>
          </p:cNvSpPr>
          <p:nvPr>
            <p:ph type="sldNum" sz="quarter" idx="10"/>
          </p:nvPr>
        </p:nvSpPr>
        <p:spPr/>
        <p:txBody>
          <a:bodyPr/>
          <a:lstStyle/>
          <a:p>
            <a:fld id="{B5F3560F-2D75-435A-AB3E-3CF36D189648}" type="slidenum">
              <a:rPr lang="zh-TW" altLang="en-US" smtClean="0"/>
              <a:pPr/>
              <a:t>13</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2010/3/16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2010/3/16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2010/3/16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2010/3/16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2010/3/16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2010/3/16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2010/3/16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2010/3/16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2010/3/16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2010/3/16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2010/3/16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pPr/>
              <a:t>2010/3/16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Impacts of Evaporation From Raindrops on Tropical Cyclones</a:t>
            </a:r>
            <a:endParaRPr lang="zh-TW" altLang="en-US" dirty="0"/>
          </a:p>
        </p:txBody>
      </p:sp>
      <p:sp>
        <p:nvSpPr>
          <p:cNvPr id="3" name="副標題 2"/>
          <p:cNvSpPr>
            <a:spLocks noGrp="1"/>
          </p:cNvSpPr>
          <p:nvPr>
            <p:ph type="subTitle" idx="1"/>
          </p:nvPr>
        </p:nvSpPr>
        <p:spPr>
          <a:xfrm>
            <a:off x="1300162" y="3890978"/>
            <a:ext cx="6557986" cy="1752600"/>
          </a:xfrm>
        </p:spPr>
        <p:txBody>
          <a:bodyPr/>
          <a:lstStyle/>
          <a:p>
            <a:r>
              <a:rPr lang="en-US" altLang="zh-TW" dirty="0" smtClean="0"/>
              <a:t>Evolution and </a:t>
            </a:r>
            <a:r>
              <a:rPr lang="en-US" altLang="zh-TW" dirty="0" err="1" smtClean="0"/>
              <a:t>Axisymmetric</a:t>
            </a:r>
            <a:r>
              <a:rPr lang="en-US" altLang="zh-TW" dirty="0" smtClean="0"/>
              <a:t> Structure</a:t>
            </a:r>
            <a:endParaRPr lang="zh-TW" altLang="en-US" dirty="0"/>
          </a:p>
        </p:txBody>
      </p:sp>
      <p:sp>
        <p:nvSpPr>
          <p:cNvPr id="4" name="文字方塊 3"/>
          <p:cNvSpPr txBox="1"/>
          <p:nvPr/>
        </p:nvSpPr>
        <p:spPr>
          <a:xfrm>
            <a:off x="3071802" y="5000636"/>
            <a:ext cx="2857520" cy="369332"/>
          </a:xfrm>
          <a:prstGeom prst="rect">
            <a:avLst/>
          </a:prstGeom>
          <a:noFill/>
        </p:spPr>
        <p:txBody>
          <a:bodyPr wrap="square" rtlCol="0">
            <a:spAutoFit/>
          </a:bodyPr>
          <a:lstStyle/>
          <a:p>
            <a:pPr algn="ctr"/>
            <a:r>
              <a:rPr lang="en-US" altLang="zh-TW" dirty="0" smtClean="0"/>
              <a:t>Deng-Shun Dennis Chen</a:t>
            </a:r>
            <a:endParaRPr lang="zh-TW" altLang="en-US" dirty="0"/>
          </a:p>
        </p:txBody>
      </p:sp>
      <p:sp>
        <p:nvSpPr>
          <p:cNvPr id="5" name="文字方塊 4"/>
          <p:cNvSpPr txBox="1"/>
          <p:nvPr/>
        </p:nvSpPr>
        <p:spPr>
          <a:xfrm>
            <a:off x="571472" y="6072206"/>
            <a:ext cx="8072494" cy="615553"/>
          </a:xfrm>
          <a:prstGeom prst="rect">
            <a:avLst/>
          </a:prstGeom>
          <a:noFill/>
        </p:spPr>
        <p:txBody>
          <a:bodyPr wrap="square" rtlCol="0">
            <a:spAutoFit/>
          </a:bodyPr>
          <a:lstStyle/>
          <a:p>
            <a:pPr marL="265113" indent="-265113"/>
            <a:r>
              <a:rPr lang="en-US" altLang="zh-TW" sz="1600" dirty="0" smtClean="0"/>
              <a:t>Sawada, M., and T. Iwasaki, 2010: Impacts of Evaporation from Raindrops on Tropical Cyclones. Part I: Evolution and </a:t>
            </a:r>
            <a:r>
              <a:rPr lang="en-US" altLang="zh-TW" sz="1600" dirty="0" err="1" smtClean="0"/>
              <a:t>Axisymmetric</a:t>
            </a:r>
            <a:r>
              <a:rPr lang="en-US" altLang="zh-TW" sz="1600" dirty="0" smtClean="0"/>
              <a:t> Structure. </a:t>
            </a:r>
            <a:r>
              <a:rPr lang="en-US" altLang="zh-TW" sz="1600" i="1" dirty="0" smtClean="0"/>
              <a:t>J. Atmos. Sci.</a:t>
            </a:r>
            <a:r>
              <a:rPr lang="en-US" altLang="zh-TW" sz="1600" dirty="0" smtClean="0"/>
              <a:t>, </a:t>
            </a:r>
            <a:r>
              <a:rPr lang="en-US" altLang="zh-TW" sz="1600" b="1" dirty="0" smtClean="0"/>
              <a:t>67</a:t>
            </a:r>
            <a:r>
              <a:rPr lang="en-US" altLang="zh-TW" sz="1600" dirty="0" smtClean="0"/>
              <a:t>, 71–83</a:t>
            </a:r>
            <a:r>
              <a:rPr lang="en-US" altLang="zh-TW" dirty="0" smtClean="0"/>
              <a:t>.</a:t>
            </a:r>
            <a:endParaRPr lang="zh-TW" altLang="en-US" dirty="0"/>
          </a:p>
        </p:txBody>
      </p:sp>
      <p:sp>
        <p:nvSpPr>
          <p:cNvPr id="6" name="文字方塊 5"/>
          <p:cNvSpPr txBox="1"/>
          <p:nvPr/>
        </p:nvSpPr>
        <p:spPr>
          <a:xfrm>
            <a:off x="571472" y="5715016"/>
            <a:ext cx="1357322" cy="369332"/>
          </a:xfrm>
          <a:prstGeom prst="rect">
            <a:avLst/>
          </a:prstGeom>
          <a:noFill/>
        </p:spPr>
        <p:txBody>
          <a:bodyPr wrap="square" rtlCol="0">
            <a:spAutoFit/>
          </a:bodyPr>
          <a:lstStyle/>
          <a:p>
            <a:r>
              <a:rPr lang="en-US" altLang="zh-TW" dirty="0" smtClean="0"/>
              <a:t>Reference : </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EPT</a:t>
            </a:r>
            <a:endParaRPr lang="zh-TW" alt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1598428" y="1285860"/>
            <a:ext cx="5973968" cy="4525963"/>
          </a:xfrm>
          <a:prstGeom prst="rect">
            <a:avLst/>
          </a:prstGeom>
          <a:noFill/>
          <a:ln w="9525">
            <a:noFill/>
            <a:miter lim="800000"/>
            <a:headEnd/>
            <a:tailEnd/>
          </a:ln>
        </p:spPr>
      </p:pic>
      <p:sp>
        <p:nvSpPr>
          <p:cNvPr id="6" name="文字方塊 5"/>
          <p:cNvSpPr txBox="1"/>
          <p:nvPr/>
        </p:nvSpPr>
        <p:spPr>
          <a:xfrm>
            <a:off x="-58058" y="1900214"/>
            <a:ext cx="1785918" cy="646331"/>
          </a:xfrm>
          <a:prstGeom prst="rect">
            <a:avLst/>
          </a:prstGeom>
          <a:noFill/>
        </p:spPr>
        <p:txBody>
          <a:bodyPr wrap="square" rtlCol="0">
            <a:spAutoFit/>
          </a:bodyPr>
          <a:lstStyle/>
          <a:p>
            <a:pPr algn="ctr"/>
            <a:r>
              <a:rPr lang="en-US" altLang="zh-TW" dirty="0" smtClean="0"/>
              <a:t>Predevelopment stage</a:t>
            </a:r>
            <a:endParaRPr lang="zh-TW" altLang="en-US" dirty="0"/>
          </a:p>
        </p:txBody>
      </p:sp>
      <p:sp>
        <p:nvSpPr>
          <p:cNvPr id="7" name="文字方塊 6"/>
          <p:cNvSpPr txBox="1"/>
          <p:nvPr/>
        </p:nvSpPr>
        <p:spPr>
          <a:xfrm>
            <a:off x="13412" y="3186098"/>
            <a:ext cx="1643074" cy="646331"/>
          </a:xfrm>
          <a:prstGeom prst="rect">
            <a:avLst/>
          </a:prstGeom>
          <a:noFill/>
        </p:spPr>
        <p:txBody>
          <a:bodyPr wrap="square" rtlCol="0">
            <a:spAutoFit/>
          </a:bodyPr>
          <a:lstStyle/>
          <a:p>
            <a:pPr algn="ctr"/>
            <a:r>
              <a:rPr lang="en-US" altLang="zh-TW" dirty="0" smtClean="0"/>
              <a:t>Development stage</a:t>
            </a:r>
            <a:endParaRPr lang="zh-TW" altLang="en-US" dirty="0"/>
          </a:p>
        </p:txBody>
      </p:sp>
      <p:sp>
        <p:nvSpPr>
          <p:cNvPr id="8" name="文字方塊 7"/>
          <p:cNvSpPr txBox="1"/>
          <p:nvPr/>
        </p:nvSpPr>
        <p:spPr>
          <a:xfrm>
            <a:off x="156256" y="4686296"/>
            <a:ext cx="1428760" cy="369332"/>
          </a:xfrm>
          <a:prstGeom prst="rect">
            <a:avLst/>
          </a:prstGeom>
          <a:noFill/>
        </p:spPr>
        <p:txBody>
          <a:bodyPr wrap="square" rtlCol="0">
            <a:spAutoFit/>
          </a:bodyPr>
          <a:lstStyle/>
          <a:p>
            <a:pPr algn="ctr"/>
            <a:r>
              <a:rPr lang="en-US" altLang="zh-TW" dirty="0" smtClean="0"/>
              <a:t>Mature stage </a:t>
            </a:r>
            <a:endParaRPr lang="zh-TW" altLang="en-US" dirty="0"/>
          </a:p>
        </p:txBody>
      </p:sp>
      <p:sp>
        <p:nvSpPr>
          <p:cNvPr id="11" name="文字方塊 10"/>
          <p:cNvSpPr txBox="1"/>
          <p:nvPr/>
        </p:nvSpPr>
        <p:spPr>
          <a:xfrm>
            <a:off x="1357290" y="6000768"/>
            <a:ext cx="7215238" cy="369332"/>
          </a:xfrm>
          <a:prstGeom prst="rect">
            <a:avLst/>
          </a:prstGeom>
          <a:noFill/>
        </p:spPr>
        <p:txBody>
          <a:bodyPr wrap="square" rtlCol="0">
            <a:spAutoFit/>
          </a:bodyPr>
          <a:lstStyle/>
          <a:p>
            <a:r>
              <a:rPr lang="en-US" altLang="zh-TW" dirty="0" smtClean="0">
                <a:latin typeface="Aharoni" pitchFamily="2" charset="-79"/>
                <a:cs typeface="Aharoni" pitchFamily="2" charset="-79"/>
              </a:rPr>
              <a:t>EPT cooling can be decomposed into the drying and cooling </a:t>
            </a:r>
            <a:endParaRPr lang="zh-TW" altLang="en-U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CAPE</a:t>
            </a:r>
            <a:endParaRPr lang="zh-TW" altLang="en-US" dirty="0"/>
          </a:p>
        </p:txBody>
      </p:sp>
      <p:graphicFrame>
        <p:nvGraphicFramePr>
          <p:cNvPr id="4" name="內容版面配置區 3"/>
          <p:cNvGraphicFramePr>
            <a:graphicFrameLocks noGrp="1"/>
          </p:cNvGraphicFramePr>
          <p:nvPr>
            <p:ph idx="1"/>
          </p:nvPr>
        </p:nvGraphicFramePr>
        <p:xfrm>
          <a:off x="1428728" y="1571612"/>
          <a:ext cx="6463254" cy="3471873"/>
        </p:xfrm>
        <a:graphic>
          <a:graphicData uri="http://schemas.openxmlformats.org/drawingml/2006/table">
            <a:tbl>
              <a:tblPr firstRow="1" bandRow="1">
                <a:tableStyleId>{5C22544A-7EE6-4342-B048-85BDC9FD1C3A}</a:tableStyleId>
              </a:tblPr>
              <a:tblGrid>
                <a:gridCol w="1785950"/>
                <a:gridCol w="2286016"/>
                <a:gridCol w="2391288"/>
              </a:tblGrid>
              <a:tr h="642942">
                <a:tc>
                  <a:txBody>
                    <a:bodyPr/>
                    <a:lstStyle/>
                    <a:p>
                      <a:pPr algn="ctr"/>
                      <a:endParaRPr lang="zh-TW" altLang="en-US" dirty="0"/>
                    </a:p>
                  </a:txBody>
                  <a:tcPr anchor="ctr"/>
                </a:tc>
                <a:tc>
                  <a:txBody>
                    <a:bodyPr/>
                    <a:lstStyle/>
                    <a:p>
                      <a:pPr algn="ctr"/>
                      <a:r>
                        <a:rPr lang="en-US" altLang="zh-TW" dirty="0" smtClean="0"/>
                        <a:t>CONL</a:t>
                      </a:r>
                      <a:endParaRPr lang="zh-TW" altLang="en-US" dirty="0"/>
                    </a:p>
                  </a:txBody>
                  <a:tcPr anchor="ctr"/>
                </a:tc>
                <a:tc>
                  <a:txBody>
                    <a:bodyPr/>
                    <a:lstStyle/>
                    <a:p>
                      <a:pPr algn="ctr"/>
                      <a:r>
                        <a:rPr lang="en-US" altLang="zh-TW" dirty="0" smtClean="0"/>
                        <a:t>NOEVAP</a:t>
                      </a:r>
                      <a:endParaRPr lang="zh-TW" altLang="en-US" dirty="0"/>
                    </a:p>
                  </a:txBody>
                  <a:tcPr anchor="ctr"/>
                </a:tc>
              </a:tr>
              <a:tr h="9429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Predevelopment stage</a:t>
                      </a:r>
                      <a:endParaRPr lang="zh-TW" altLang="en-US" dirty="0" smtClean="0"/>
                    </a:p>
                  </a:txBody>
                  <a:tcPr anchor="ctr"/>
                </a:tc>
                <a:tc>
                  <a:txBody>
                    <a:bodyPr/>
                    <a:lstStyle/>
                    <a:p>
                      <a:pPr algn="ctr"/>
                      <a:r>
                        <a:rPr lang="en-US" altLang="zh-TW" dirty="0" smtClean="0"/>
                        <a:t>670   J/kg</a:t>
                      </a:r>
                      <a:endParaRPr lang="zh-TW" altLang="en-US" dirty="0"/>
                    </a:p>
                  </a:txBody>
                  <a:tcPr anchor="ctr"/>
                </a:tc>
                <a:tc>
                  <a:txBody>
                    <a:bodyPr/>
                    <a:lstStyle/>
                    <a:p>
                      <a:pPr algn="ctr"/>
                      <a:r>
                        <a:rPr lang="en-US" altLang="zh-TW" dirty="0" smtClean="0"/>
                        <a:t>1030   J/kg</a:t>
                      </a:r>
                      <a:endParaRPr lang="zh-TW" altLang="en-US" dirty="0"/>
                    </a:p>
                  </a:txBody>
                  <a:tcPr anchor="ctr"/>
                </a:tc>
              </a:tr>
              <a:tr h="9429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Development stage</a:t>
                      </a:r>
                      <a:endParaRPr lang="zh-TW" altLang="en-US" dirty="0" smtClean="0"/>
                    </a:p>
                  </a:txBody>
                  <a:tcPr anchor="ctr"/>
                </a:tc>
                <a:tc gridSpan="2">
                  <a:txBody>
                    <a:bodyPr/>
                    <a:lstStyle/>
                    <a:p>
                      <a:pPr algn="ctr"/>
                      <a:r>
                        <a:rPr lang="en-US" altLang="zh-TW" dirty="0" smtClean="0"/>
                        <a:t>al</a:t>
                      </a:r>
                      <a:r>
                        <a:rPr lang="en-US" altLang="zh-TW" baseline="0" dirty="0" smtClean="0"/>
                        <a:t>most  the  same  value</a:t>
                      </a:r>
                      <a:r>
                        <a:rPr lang="zh-TW" altLang="en-US" baseline="0" dirty="0" smtClean="0"/>
                        <a:t> </a:t>
                      </a:r>
                      <a:r>
                        <a:rPr lang="en-US" altLang="zh-TW" baseline="0" dirty="0" smtClean="0"/>
                        <a:t>and </a:t>
                      </a:r>
                      <a:r>
                        <a:rPr lang="en-US" altLang="zh-TW" baseline="0" dirty="0" smtClean="0"/>
                        <a:t> higher </a:t>
                      </a:r>
                      <a:endParaRPr lang="zh-TW" altLang="en-US" dirty="0"/>
                    </a:p>
                  </a:txBody>
                  <a:tcPr anchor="ctr"/>
                </a:tc>
                <a:tc hMerge="1">
                  <a:txBody>
                    <a:bodyPr/>
                    <a:lstStyle/>
                    <a:p>
                      <a:endParaRPr lang="zh-TW" altLang="en-US"/>
                    </a:p>
                  </a:txBody>
                  <a:tcPr/>
                </a:tc>
              </a:tr>
              <a:tr h="9429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t>Mature stage </a:t>
                      </a:r>
                      <a:endParaRPr lang="zh-TW" altLang="en-US" dirty="0" smtClean="0"/>
                    </a:p>
                  </a:txBody>
                  <a:tcPr anchor="ctr"/>
                </a:tc>
                <a:tc>
                  <a:txBody>
                    <a:bodyPr/>
                    <a:lstStyle/>
                    <a:p>
                      <a:pPr algn="ctr"/>
                      <a:r>
                        <a:rPr lang="en-US" altLang="zh-TW" dirty="0" smtClean="0"/>
                        <a:t>700   J/kg</a:t>
                      </a:r>
                      <a:endParaRPr lang="zh-TW" altLang="en-US" dirty="0"/>
                    </a:p>
                  </a:txBody>
                  <a:tcPr anchor="ctr"/>
                </a:tc>
                <a:tc>
                  <a:txBody>
                    <a:bodyPr/>
                    <a:lstStyle/>
                    <a:p>
                      <a:pPr algn="ctr"/>
                      <a:r>
                        <a:rPr lang="en-US" altLang="zh-TW" dirty="0" smtClean="0"/>
                        <a:t>910   J/kg</a:t>
                      </a:r>
                      <a:endParaRPr lang="zh-TW" altLang="en-US" dirty="0"/>
                    </a:p>
                  </a:txBody>
                  <a:tcPr anchor="ctr"/>
                </a:tc>
              </a:tr>
            </a:tbl>
          </a:graphicData>
        </a:graphic>
      </p:graphicFrame>
      <p:sp>
        <p:nvSpPr>
          <p:cNvPr id="7" name="文字方塊 6"/>
          <p:cNvSpPr txBox="1"/>
          <p:nvPr/>
        </p:nvSpPr>
        <p:spPr>
          <a:xfrm>
            <a:off x="1643042" y="5357826"/>
            <a:ext cx="6143668" cy="369332"/>
          </a:xfrm>
          <a:prstGeom prst="rect">
            <a:avLst/>
          </a:prstGeom>
          <a:noFill/>
        </p:spPr>
        <p:txBody>
          <a:bodyPr wrap="square" rtlCol="0">
            <a:spAutoFit/>
          </a:bodyPr>
          <a:lstStyle/>
          <a:p>
            <a:pPr algn="ctr"/>
            <a:r>
              <a:rPr lang="en-US" altLang="zh-TW" dirty="0" smtClean="0"/>
              <a:t>The CAPE near the </a:t>
            </a:r>
            <a:r>
              <a:rPr lang="en-US" altLang="zh-TW" dirty="0" err="1" smtClean="0"/>
              <a:t>eyewall</a:t>
            </a:r>
            <a:r>
              <a:rPr lang="en-US" altLang="zh-TW" dirty="0" smtClean="0"/>
              <a:t>  (radius of 20-50 km)</a:t>
            </a:r>
            <a:endParaRPr lang="zh-TW"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cstate="print"/>
          <a:srcRect/>
          <a:stretch>
            <a:fillRect/>
          </a:stretch>
        </p:blipFill>
        <p:spPr bwMode="auto">
          <a:xfrm>
            <a:off x="1285852" y="621990"/>
            <a:ext cx="6187440" cy="3807142"/>
          </a:xfrm>
          <a:prstGeom prst="rect">
            <a:avLst/>
          </a:prstGeom>
          <a:noFill/>
          <a:ln w="9525">
            <a:noFill/>
            <a:miter lim="800000"/>
            <a:headEnd/>
            <a:tailEnd/>
          </a:ln>
        </p:spPr>
      </p:pic>
      <p:sp>
        <p:nvSpPr>
          <p:cNvPr id="6" name="文字方塊 5"/>
          <p:cNvSpPr txBox="1"/>
          <p:nvPr/>
        </p:nvSpPr>
        <p:spPr>
          <a:xfrm>
            <a:off x="5643570" y="5143512"/>
            <a:ext cx="1643074" cy="646331"/>
          </a:xfrm>
          <a:prstGeom prst="rect">
            <a:avLst/>
          </a:prstGeom>
          <a:noFill/>
        </p:spPr>
        <p:txBody>
          <a:bodyPr wrap="square" rtlCol="0">
            <a:spAutoFit/>
          </a:bodyPr>
          <a:lstStyle/>
          <a:p>
            <a:pPr algn="ctr"/>
            <a:r>
              <a:rPr lang="en-US" altLang="zh-TW" dirty="0" smtClean="0"/>
              <a:t>Development stage</a:t>
            </a:r>
            <a:endParaRPr lang="zh-TW" altLang="en-US" dirty="0"/>
          </a:p>
        </p:txBody>
      </p:sp>
      <p:pic>
        <p:nvPicPr>
          <p:cNvPr id="9" name="Picture 3"/>
          <p:cNvPicPr>
            <a:picLocks noChangeAspect="1" noChangeArrowheads="1"/>
          </p:cNvPicPr>
          <p:nvPr/>
        </p:nvPicPr>
        <p:blipFill>
          <a:blip r:embed="rId4" cstate="print"/>
          <a:srcRect/>
          <a:stretch>
            <a:fillRect/>
          </a:stretch>
        </p:blipFill>
        <p:spPr bwMode="auto">
          <a:xfrm>
            <a:off x="1214414" y="4505347"/>
            <a:ext cx="3847147" cy="2066925"/>
          </a:xfrm>
          <a:prstGeom prst="rect">
            <a:avLst/>
          </a:prstGeom>
          <a:noFill/>
          <a:ln w="9525">
            <a:noFill/>
            <a:miter lim="800000"/>
            <a:headEnd/>
            <a:tailEnd/>
          </a:ln>
        </p:spPr>
      </p:pic>
      <p:sp>
        <p:nvSpPr>
          <p:cNvPr id="10" name="文字方塊 9"/>
          <p:cNvSpPr txBox="1"/>
          <p:nvPr/>
        </p:nvSpPr>
        <p:spPr>
          <a:xfrm>
            <a:off x="2357422" y="142852"/>
            <a:ext cx="4500594" cy="400110"/>
          </a:xfrm>
          <a:prstGeom prst="rect">
            <a:avLst/>
          </a:prstGeom>
          <a:noFill/>
        </p:spPr>
        <p:txBody>
          <a:bodyPr wrap="square" rtlCol="0">
            <a:spAutoFit/>
          </a:bodyPr>
          <a:lstStyle/>
          <a:p>
            <a:pPr algn="ctr"/>
            <a:r>
              <a:rPr lang="en-US" altLang="zh-TW" sz="2000" dirty="0" err="1" smtClean="0">
                <a:latin typeface="Aharoni" pitchFamily="2" charset="-79"/>
                <a:cs typeface="Aharoni" pitchFamily="2" charset="-79"/>
              </a:rPr>
              <a:t>diabatic</a:t>
            </a:r>
            <a:r>
              <a:rPr lang="en-US" altLang="zh-TW" sz="2000" dirty="0" smtClean="0">
                <a:latin typeface="Aharoni" pitchFamily="2" charset="-79"/>
                <a:cs typeface="Aharoni" pitchFamily="2" charset="-79"/>
              </a:rPr>
              <a:t> heating and cooling rates</a:t>
            </a:r>
            <a:endParaRPr lang="zh-TW" altLang="en-US" sz="2000" dirty="0">
              <a:latin typeface="Aharoni" pitchFamily="2" charset="-79"/>
              <a:cs typeface="Aharoni" pitchFamily="2" charset="-79"/>
            </a:endParaRPr>
          </a:p>
        </p:txBody>
      </p:sp>
      <p:sp>
        <p:nvSpPr>
          <p:cNvPr id="11" name="文字方塊 10"/>
          <p:cNvSpPr txBox="1"/>
          <p:nvPr/>
        </p:nvSpPr>
        <p:spPr>
          <a:xfrm>
            <a:off x="3357554" y="3661950"/>
            <a:ext cx="1785950" cy="338554"/>
          </a:xfrm>
          <a:prstGeom prst="rect">
            <a:avLst/>
          </a:prstGeom>
          <a:noFill/>
        </p:spPr>
        <p:txBody>
          <a:bodyPr wrap="square" rtlCol="0">
            <a:spAutoFit/>
          </a:bodyPr>
          <a:lstStyle/>
          <a:p>
            <a:r>
              <a:rPr lang="en-US" altLang="zh-TW" sz="1600" dirty="0" smtClean="0"/>
              <a:t>Lack of </a:t>
            </a:r>
            <a:r>
              <a:rPr lang="en-US" altLang="zh-TW" sz="1600" dirty="0" err="1" smtClean="0"/>
              <a:t>rainband</a:t>
            </a:r>
            <a:r>
              <a:rPr lang="en-US" altLang="zh-TW" sz="1600" dirty="0" smtClean="0"/>
              <a:t> </a:t>
            </a:r>
            <a:endParaRPr lang="zh-TW" alt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1285852" y="666772"/>
            <a:ext cx="6187440" cy="3820477"/>
          </a:xfrm>
          <a:prstGeom prst="rect">
            <a:avLst/>
          </a:prstGeom>
          <a:noFill/>
          <a:ln w="9525">
            <a:noFill/>
            <a:miter lim="800000"/>
            <a:headEnd/>
            <a:tailEnd/>
          </a:ln>
        </p:spPr>
      </p:pic>
      <p:sp>
        <p:nvSpPr>
          <p:cNvPr id="5" name="文字方塊 4"/>
          <p:cNvSpPr txBox="1"/>
          <p:nvPr/>
        </p:nvSpPr>
        <p:spPr>
          <a:xfrm>
            <a:off x="5707572" y="5344505"/>
            <a:ext cx="1436196" cy="369332"/>
          </a:xfrm>
          <a:prstGeom prst="rect">
            <a:avLst/>
          </a:prstGeom>
          <a:noFill/>
        </p:spPr>
        <p:txBody>
          <a:bodyPr wrap="square" rtlCol="0">
            <a:spAutoFit/>
          </a:bodyPr>
          <a:lstStyle/>
          <a:p>
            <a:pPr algn="ctr"/>
            <a:r>
              <a:rPr lang="en-US" altLang="zh-TW" dirty="0" smtClean="0"/>
              <a:t>Mature stage </a:t>
            </a:r>
            <a:endParaRPr lang="zh-TW" altLang="en-US" dirty="0"/>
          </a:p>
        </p:txBody>
      </p:sp>
      <p:pic>
        <p:nvPicPr>
          <p:cNvPr id="8" name="Picture 2"/>
          <p:cNvPicPr>
            <a:picLocks noChangeAspect="1" noChangeArrowheads="1"/>
          </p:cNvPicPr>
          <p:nvPr/>
        </p:nvPicPr>
        <p:blipFill>
          <a:blip r:embed="rId4" cstate="print"/>
          <a:srcRect/>
          <a:stretch>
            <a:fillRect/>
          </a:stretch>
        </p:blipFill>
        <p:spPr bwMode="auto">
          <a:xfrm>
            <a:off x="1285852" y="4558687"/>
            <a:ext cx="3847147" cy="2013585"/>
          </a:xfrm>
          <a:prstGeom prst="rect">
            <a:avLst/>
          </a:prstGeom>
          <a:noFill/>
          <a:ln w="9525">
            <a:noFill/>
            <a:miter lim="800000"/>
            <a:headEnd/>
            <a:tailEnd/>
          </a:ln>
        </p:spPr>
      </p:pic>
      <p:sp>
        <p:nvSpPr>
          <p:cNvPr id="9" name="文字方塊 8"/>
          <p:cNvSpPr txBox="1"/>
          <p:nvPr/>
        </p:nvSpPr>
        <p:spPr>
          <a:xfrm>
            <a:off x="2357422" y="142852"/>
            <a:ext cx="4500594" cy="400110"/>
          </a:xfrm>
          <a:prstGeom prst="rect">
            <a:avLst/>
          </a:prstGeom>
          <a:noFill/>
        </p:spPr>
        <p:txBody>
          <a:bodyPr wrap="square" rtlCol="0">
            <a:spAutoFit/>
          </a:bodyPr>
          <a:lstStyle/>
          <a:p>
            <a:pPr algn="ctr"/>
            <a:r>
              <a:rPr lang="en-US" altLang="zh-TW" sz="2000" dirty="0" err="1" smtClean="0">
                <a:latin typeface="Aharoni" pitchFamily="2" charset="-79"/>
                <a:cs typeface="Aharoni" pitchFamily="2" charset="-79"/>
              </a:rPr>
              <a:t>diabatic</a:t>
            </a:r>
            <a:r>
              <a:rPr lang="en-US" altLang="zh-TW" sz="2000" dirty="0" smtClean="0">
                <a:latin typeface="Aharoni" pitchFamily="2" charset="-79"/>
                <a:cs typeface="Aharoni" pitchFamily="2" charset="-79"/>
              </a:rPr>
              <a:t> heating and cooling rates</a:t>
            </a:r>
            <a:endParaRPr lang="zh-TW" altLang="en-US" sz="2000" dirty="0">
              <a:latin typeface="Aharoni" pitchFamily="2" charset="-79"/>
              <a:cs typeface="Aharoni" pitchFamily="2" charset="-79"/>
            </a:endParaRPr>
          </a:p>
        </p:txBody>
      </p:sp>
      <p:sp>
        <p:nvSpPr>
          <p:cNvPr id="10" name="文字方塊 9"/>
          <p:cNvSpPr txBox="1"/>
          <p:nvPr/>
        </p:nvSpPr>
        <p:spPr>
          <a:xfrm>
            <a:off x="3357554" y="3661950"/>
            <a:ext cx="1785950" cy="338554"/>
          </a:xfrm>
          <a:prstGeom prst="rect">
            <a:avLst/>
          </a:prstGeom>
          <a:noFill/>
        </p:spPr>
        <p:txBody>
          <a:bodyPr wrap="square" rtlCol="0">
            <a:spAutoFit/>
          </a:bodyPr>
          <a:lstStyle/>
          <a:p>
            <a:r>
              <a:rPr lang="en-US" altLang="zh-TW" sz="1600" dirty="0" smtClean="0"/>
              <a:t>Lack of </a:t>
            </a:r>
            <a:r>
              <a:rPr lang="en-US" altLang="zh-TW" sz="1600" dirty="0" err="1" smtClean="0"/>
              <a:t>rainband</a:t>
            </a:r>
            <a:r>
              <a:rPr lang="en-US" altLang="zh-TW" sz="1600" dirty="0" smtClean="0"/>
              <a:t> </a:t>
            </a:r>
            <a:endParaRPr lang="zh-TW" alt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print"/>
          <a:srcRect/>
          <a:stretch>
            <a:fillRect/>
          </a:stretch>
        </p:blipFill>
        <p:spPr bwMode="auto">
          <a:xfrm>
            <a:off x="2070556" y="142852"/>
            <a:ext cx="5216088" cy="6572272"/>
          </a:xfrm>
          <a:prstGeom prst="rect">
            <a:avLst/>
          </a:prstGeom>
          <a:noFill/>
          <a:ln w="9525">
            <a:noFill/>
            <a:miter lim="800000"/>
            <a:headEnd/>
            <a:tailEnd/>
          </a:ln>
        </p:spPr>
      </p:pic>
      <p:cxnSp>
        <p:nvCxnSpPr>
          <p:cNvPr id="6" name="直線單箭頭接點 5"/>
          <p:cNvCxnSpPr/>
          <p:nvPr/>
        </p:nvCxnSpPr>
        <p:spPr>
          <a:xfrm rot="5400000">
            <a:off x="4821713" y="1106471"/>
            <a:ext cx="214314" cy="1588"/>
          </a:xfrm>
          <a:prstGeom prst="straightConnector1">
            <a:avLst/>
          </a:prstGeom>
          <a:ln w="2540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4142258" y="1130842"/>
            <a:ext cx="1571636" cy="369332"/>
          </a:xfrm>
          <a:prstGeom prst="rect">
            <a:avLst/>
          </a:prstGeom>
          <a:noFill/>
        </p:spPr>
        <p:txBody>
          <a:bodyPr wrap="square" rtlCol="0">
            <a:spAutoFit/>
          </a:bodyPr>
          <a:lstStyle/>
          <a:p>
            <a:r>
              <a:rPr lang="en-US" altLang="zh-TW" dirty="0" smtClean="0">
                <a:solidFill>
                  <a:schemeClr val="bg1"/>
                </a:solidFill>
              </a:rPr>
              <a:t>Barrier effect </a:t>
            </a:r>
            <a:endParaRPr lang="zh-TW" altLang="en-US" dirty="0">
              <a:solidFill>
                <a:schemeClr val="bg1"/>
              </a:solidFill>
            </a:endParaRPr>
          </a:p>
        </p:txBody>
      </p:sp>
      <p:cxnSp>
        <p:nvCxnSpPr>
          <p:cNvPr id="13" name="直線單箭頭接點 12"/>
          <p:cNvCxnSpPr/>
          <p:nvPr/>
        </p:nvCxnSpPr>
        <p:spPr>
          <a:xfrm rot="10800000">
            <a:off x="4499448" y="3000372"/>
            <a:ext cx="2214578"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rot="5400000">
            <a:off x="4643118" y="1142984"/>
            <a:ext cx="142876" cy="1588"/>
          </a:xfrm>
          <a:prstGeom prst="straightConnector1">
            <a:avLst/>
          </a:prstGeom>
          <a:ln w="2540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rot="5400000">
            <a:off x="4357366" y="1142190"/>
            <a:ext cx="142876" cy="1588"/>
          </a:xfrm>
          <a:prstGeom prst="straightConnector1">
            <a:avLst/>
          </a:prstGeom>
          <a:ln w="2540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rot="5400000">
            <a:off x="5357498" y="1142190"/>
            <a:ext cx="142876" cy="1588"/>
          </a:xfrm>
          <a:prstGeom prst="straightConnector1">
            <a:avLst/>
          </a:prstGeom>
          <a:ln w="2540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rot="5400000">
            <a:off x="5100318" y="1142190"/>
            <a:ext cx="142876" cy="1588"/>
          </a:xfrm>
          <a:prstGeom prst="straightConnector1">
            <a:avLst/>
          </a:prstGeom>
          <a:ln w="2540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0" y="2285992"/>
            <a:ext cx="1857356" cy="369332"/>
          </a:xfrm>
          <a:prstGeom prst="rect">
            <a:avLst/>
          </a:prstGeom>
          <a:noFill/>
        </p:spPr>
        <p:txBody>
          <a:bodyPr wrap="square" rtlCol="0">
            <a:spAutoFit/>
          </a:bodyPr>
          <a:lstStyle/>
          <a:p>
            <a:r>
              <a:rPr lang="en-US" altLang="zh-TW" dirty="0" smtClean="0"/>
              <a:t>rapid intensified</a:t>
            </a:r>
            <a:endParaRPr lang="zh-TW" altLang="en-US" dirty="0"/>
          </a:p>
        </p:txBody>
      </p:sp>
      <p:sp>
        <p:nvSpPr>
          <p:cNvPr id="24" name="向下箭號 23"/>
          <p:cNvSpPr/>
          <p:nvPr/>
        </p:nvSpPr>
        <p:spPr>
          <a:xfrm rot="16200000">
            <a:off x="1754699" y="2326213"/>
            <a:ext cx="357190" cy="276750"/>
          </a:xfrm>
          <a:prstGeom prst="downArrow">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p:cNvSpPr txBox="1"/>
          <p:nvPr/>
        </p:nvSpPr>
        <p:spPr>
          <a:xfrm>
            <a:off x="7286644" y="1357298"/>
            <a:ext cx="1643074" cy="646331"/>
          </a:xfrm>
          <a:prstGeom prst="rect">
            <a:avLst/>
          </a:prstGeom>
          <a:noFill/>
          <a:ln>
            <a:solidFill>
              <a:schemeClr val="tx1"/>
            </a:solidFill>
          </a:ln>
        </p:spPr>
        <p:txBody>
          <a:bodyPr wrap="square" rtlCol="0">
            <a:spAutoFit/>
          </a:bodyPr>
          <a:lstStyle/>
          <a:p>
            <a:pPr algn="ctr"/>
            <a:r>
              <a:rPr lang="en-US" altLang="zh-TW" dirty="0" smtClean="0"/>
              <a:t>Development stage</a:t>
            </a:r>
            <a:endParaRPr lang="zh-TW" altLang="en-US" dirty="0"/>
          </a:p>
        </p:txBody>
      </p:sp>
      <p:sp>
        <p:nvSpPr>
          <p:cNvPr id="26" name="文字方塊 25"/>
          <p:cNvSpPr txBox="1"/>
          <p:nvPr/>
        </p:nvSpPr>
        <p:spPr>
          <a:xfrm>
            <a:off x="7286644" y="4786322"/>
            <a:ext cx="1428760" cy="369332"/>
          </a:xfrm>
          <a:prstGeom prst="rect">
            <a:avLst/>
          </a:prstGeom>
          <a:noFill/>
          <a:ln>
            <a:solidFill>
              <a:schemeClr val="tx1"/>
            </a:solidFill>
          </a:ln>
        </p:spPr>
        <p:txBody>
          <a:bodyPr wrap="square" rtlCol="0">
            <a:spAutoFit/>
          </a:bodyPr>
          <a:lstStyle/>
          <a:p>
            <a:pPr algn="ctr"/>
            <a:r>
              <a:rPr lang="en-US" altLang="zh-TW" dirty="0" smtClean="0"/>
              <a:t>Mature stage </a:t>
            </a:r>
            <a:endParaRPr lang="zh-TW" altLang="en-US" dirty="0"/>
          </a:p>
        </p:txBody>
      </p:sp>
      <p:cxnSp>
        <p:nvCxnSpPr>
          <p:cNvPr id="28" name="直線單箭頭接點 27"/>
          <p:cNvCxnSpPr/>
          <p:nvPr/>
        </p:nvCxnSpPr>
        <p:spPr>
          <a:xfrm>
            <a:off x="6000760" y="6215082"/>
            <a:ext cx="1643074" cy="1428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文字方塊 28"/>
          <p:cNvSpPr txBox="1"/>
          <p:nvPr/>
        </p:nvSpPr>
        <p:spPr>
          <a:xfrm>
            <a:off x="7643834" y="6211669"/>
            <a:ext cx="1643042" cy="646331"/>
          </a:xfrm>
          <a:prstGeom prst="rect">
            <a:avLst/>
          </a:prstGeom>
          <a:noFill/>
        </p:spPr>
        <p:txBody>
          <a:bodyPr wrap="square" rtlCol="0">
            <a:spAutoFit/>
          </a:bodyPr>
          <a:lstStyle/>
          <a:p>
            <a:r>
              <a:rPr lang="en-US" altLang="zh-TW" dirty="0" smtClean="0"/>
              <a:t>Frictional dissipation </a:t>
            </a:r>
            <a:endParaRPr lang="zh-TW" altLang="en-US" dirty="0"/>
          </a:p>
        </p:txBody>
      </p:sp>
      <p:sp>
        <p:nvSpPr>
          <p:cNvPr id="30" name="文字方塊 29"/>
          <p:cNvSpPr txBox="1"/>
          <p:nvPr/>
        </p:nvSpPr>
        <p:spPr>
          <a:xfrm>
            <a:off x="357190" y="5429264"/>
            <a:ext cx="1857356" cy="646331"/>
          </a:xfrm>
          <a:prstGeom prst="rect">
            <a:avLst/>
          </a:prstGeom>
          <a:noFill/>
        </p:spPr>
        <p:txBody>
          <a:bodyPr wrap="square" rtlCol="0">
            <a:spAutoFit/>
          </a:bodyPr>
          <a:lstStyle/>
          <a:p>
            <a:r>
              <a:rPr lang="en-US" altLang="zh-TW" dirty="0" smtClean="0"/>
              <a:t>intensity  maintained </a:t>
            </a:r>
            <a:endParaRPr lang="zh-TW" altLang="en-US" dirty="0"/>
          </a:p>
        </p:txBody>
      </p:sp>
      <p:sp>
        <p:nvSpPr>
          <p:cNvPr id="31" name="向下箭號 30"/>
          <p:cNvSpPr/>
          <p:nvPr/>
        </p:nvSpPr>
        <p:spPr>
          <a:xfrm rot="16200000">
            <a:off x="1826105" y="5600219"/>
            <a:ext cx="357190" cy="276750"/>
          </a:xfrm>
          <a:prstGeom prst="downArrow">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文字方塊 31"/>
          <p:cNvSpPr txBox="1"/>
          <p:nvPr/>
        </p:nvSpPr>
        <p:spPr>
          <a:xfrm>
            <a:off x="357190" y="3988362"/>
            <a:ext cx="1857356" cy="369332"/>
          </a:xfrm>
          <a:prstGeom prst="rect">
            <a:avLst/>
          </a:prstGeom>
          <a:noFill/>
        </p:spPr>
        <p:txBody>
          <a:bodyPr wrap="square" rtlCol="0">
            <a:spAutoFit/>
          </a:bodyPr>
          <a:lstStyle/>
          <a:p>
            <a:r>
              <a:rPr lang="en-US" altLang="zh-TW" dirty="0" smtClean="0"/>
              <a:t>Still develop </a:t>
            </a:r>
            <a:endParaRPr lang="zh-TW" altLang="en-US" dirty="0"/>
          </a:p>
        </p:txBody>
      </p:sp>
      <p:sp>
        <p:nvSpPr>
          <p:cNvPr id="33" name="向下箭號 32"/>
          <p:cNvSpPr/>
          <p:nvPr/>
        </p:nvSpPr>
        <p:spPr>
          <a:xfrm rot="16200000">
            <a:off x="1754635" y="4028583"/>
            <a:ext cx="357190" cy="276750"/>
          </a:xfrm>
          <a:prstGeom prst="downArrow">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p:cNvSpPr txBox="1"/>
          <p:nvPr/>
        </p:nvSpPr>
        <p:spPr>
          <a:xfrm>
            <a:off x="142844" y="785794"/>
            <a:ext cx="1857356" cy="369332"/>
          </a:xfrm>
          <a:prstGeom prst="rect">
            <a:avLst/>
          </a:prstGeom>
          <a:noFill/>
        </p:spPr>
        <p:txBody>
          <a:bodyPr wrap="square" rtlCol="0">
            <a:spAutoFit/>
          </a:bodyPr>
          <a:lstStyle/>
          <a:p>
            <a:r>
              <a:rPr lang="en-US" altLang="zh-TW" dirty="0" smtClean="0"/>
              <a:t>slowly develop </a:t>
            </a:r>
            <a:endParaRPr lang="zh-TW" altLang="en-US" dirty="0"/>
          </a:p>
        </p:txBody>
      </p:sp>
      <p:sp>
        <p:nvSpPr>
          <p:cNvPr id="35" name="向下箭號 34"/>
          <p:cNvSpPr/>
          <p:nvPr/>
        </p:nvSpPr>
        <p:spPr>
          <a:xfrm rot="16200000">
            <a:off x="1683165" y="826015"/>
            <a:ext cx="357190" cy="276750"/>
          </a:xfrm>
          <a:prstGeom prst="downArrow">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7" name="直線單箭頭接點 36"/>
          <p:cNvCxnSpPr/>
          <p:nvPr/>
        </p:nvCxnSpPr>
        <p:spPr>
          <a:xfrm flipV="1">
            <a:off x="5500694" y="3571876"/>
            <a:ext cx="1928826" cy="4286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文字方塊 37"/>
          <p:cNvSpPr txBox="1"/>
          <p:nvPr/>
        </p:nvSpPr>
        <p:spPr>
          <a:xfrm>
            <a:off x="7500958" y="3143248"/>
            <a:ext cx="1500198" cy="923330"/>
          </a:xfrm>
          <a:prstGeom prst="rect">
            <a:avLst/>
          </a:prstGeom>
          <a:noFill/>
        </p:spPr>
        <p:txBody>
          <a:bodyPr wrap="square" rtlCol="0">
            <a:spAutoFit/>
          </a:bodyPr>
          <a:lstStyle/>
          <a:p>
            <a:r>
              <a:rPr lang="en-US" altLang="zh-TW" dirty="0" smtClean="0"/>
              <a:t>Large condensation heating </a:t>
            </a:r>
            <a:endParaRPr lang="zh-TW"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Angular Momentum Budget</a:t>
            </a:r>
            <a:endParaRPr lang="zh-TW" altLang="en-US" dirty="0"/>
          </a:p>
        </p:txBody>
      </p:sp>
      <p:pic>
        <p:nvPicPr>
          <p:cNvPr id="8196" name="Picture 4"/>
          <p:cNvPicPr>
            <a:picLocks noGrp="1" noChangeAspect="1" noChangeArrowheads="1"/>
          </p:cNvPicPr>
          <p:nvPr>
            <p:ph idx="1"/>
          </p:nvPr>
        </p:nvPicPr>
        <p:blipFill>
          <a:blip r:embed="rId2" cstate="print"/>
          <a:srcRect/>
          <a:stretch>
            <a:fillRect/>
          </a:stretch>
        </p:blipFill>
        <p:spPr bwMode="auto">
          <a:xfrm>
            <a:off x="457200" y="1635061"/>
            <a:ext cx="8229600" cy="4456241"/>
          </a:xfrm>
          <a:prstGeom prst="rect">
            <a:avLst/>
          </a:prstGeom>
          <a:noFill/>
          <a:ln w="9525">
            <a:noFill/>
            <a:miter lim="800000"/>
            <a:headEnd/>
            <a:tailEnd/>
          </a:ln>
        </p:spPr>
      </p:pic>
      <p:sp>
        <p:nvSpPr>
          <p:cNvPr id="9" name="文字方塊 8"/>
          <p:cNvSpPr txBox="1"/>
          <p:nvPr/>
        </p:nvSpPr>
        <p:spPr>
          <a:xfrm>
            <a:off x="5857884" y="6215082"/>
            <a:ext cx="2928958" cy="369332"/>
          </a:xfrm>
          <a:prstGeom prst="rect">
            <a:avLst/>
          </a:prstGeom>
          <a:noFill/>
        </p:spPr>
        <p:txBody>
          <a:bodyPr wrap="square" rtlCol="0">
            <a:spAutoFit/>
          </a:bodyPr>
          <a:lstStyle/>
          <a:p>
            <a:r>
              <a:rPr lang="en-US" altLang="zh-TW" dirty="0" err="1" smtClean="0"/>
              <a:t>Tuleya</a:t>
            </a:r>
            <a:r>
              <a:rPr lang="en-US" altLang="zh-TW" dirty="0" smtClean="0"/>
              <a:t> and </a:t>
            </a:r>
            <a:r>
              <a:rPr lang="en-US" altLang="zh-TW" dirty="0" err="1" smtClean="0"/>
              <a:t>Kurihara</a:t>
            </a:r>
            <a:r>
              <a:rPr lang="en-US" altLang="zh-TW" dirty="0" smtClean="0"/>
              <a:t>  (1975)</a:t>
            </a:r>
            <a:endParaRPr lang="zh-TW" altLang="en-US" dirty="0"/>
          </a:p>
        </p:txBody>
      </p:sp>
      <p:cxnSp>
        <p:nvCxnSpPr>
          <p:cNvPr id="11" name="直線單箭頭接點 10"/>
          <p:cNvCxnSpPr/>
          <p:nvPr/>
        </p:nvCxnSpPr>
        <p:spPr>
          <a:xfrm rot="5400000" flipH="1" flipV="1">
            <a:off x="1357290" y="1643050"/>
            <a:ext cx="285752" cy="2857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714348" y="1285860"/>
            <a:ext cx="2214546" cy="369332"/>
          </a:xfrm>
          <a:prstGeom prst="rect">
            <a:avLst/>
          </a:prstGeom>
          <a:noFill/>
        </p:spPr>
        <p:txBody>
          <a:bodyPr wrap="square" rtlCol="0">
            <a:spAutoFit/>
          </a:bodyPr>
          <a:lstStyle/>
          <a:p>
            <a:r>
              <a:rPr lang="en-US" altLang="zh-TW" dirty="0" smtClean="0"/>
              <a:t>Vertically integrated </a:t>
            </a:r>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214282" y="214290"/>
            <a:ext cx="4403601" cy="6215106"/>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4572000" y="357166"/>
            <a:ext cx="4267200" cy="6134100"/>
          </a:xfrm>
          <a:prstGeom prst="rect">
            <a:avLst/>
          </a:prstGeom>
          <a:noFill/>
          <a:ln w="9525">
            <a:noFill/>
            <a:miter lim="800000"/>
            <a:headEnd/>
            <a:tailEnd/>
          </a:ln>
        </p:spPr>
      </p:pic>
      <p:sp>
        <p:nvSpPr>
          <p:cNvPr id="6" name="圓角矩形 5"/>
          <p:cNvSpPr/>
          <p:nvPr/>
        </p:nvSpPr>
        <p:spPr>
          <a:xfrm>
            <a:off x="4714876" y="714356"/>
            <a:ext cx="1000132" cy="785818"/>
          </a:xfrm>
          <a:prstGeom prst="round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5500694" y="2500306"/>
            <a:ext cx="2000264" cy="571504"/>
          </a:xfrm>
          <a:prstGeom prst="round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4714876" y="3929066"/>
            <a:ext cx="1000132" cy="714380"/>
          </a:xfrm>
          <a:prstGeom prst="round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a:off x="5500694" y="5643578"/>
            <a:ext cx="2000264" cy="571504"/>
          </a:xfrm>
          <a:prstGeom prst="round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接點 10"/>
          <p:cNvCxnSpPr/>
          <p:nvPr/>
        </p:nvCxnSpPr>
        <p:spPr>
          <a:xfrm rot="5400000">
            <a:off x="-714412" y="3929066"/>
            <a:ext cx="4572032" cy="0"/>
          </a:xfrm>
          <a:prstGeom prst="line">
            <a:avLst/>
          </a:prstGeom>
          <a:ln w="25400">
            <a:solidFill>
              <a:schemeClr val="tx2">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1571604" y="6417254"/>
            <a:ext cx="1428760" cy="369332"/>
          </a:xfrm>
          <a:prstGeom prst="rect">
            <a:avLst/>
          </a:prstGeom>
          <a:noFill/>
          <a:ln>
            <a:solidFill>
              <a:schemeClr val="tx1"/>
            </a:solidFill>
          </a:ln>
        </p:spPr>
        <p:txBody>
          <a:bodyPr wrap="square" rtlCol="0">
            <a:spAutoFit/>
          </a:bodyPr>
          <a:lstStyle/>
          <a:p>
            <a:pPr algn="ctr"/>
            <a:r>
              <a:rPr lang="en-US" altLang="zh-TW" dirty="0" smtClean="0"/>
              <a:t>Mature stage </a:t>
            </a:r>
            <a:endParaRPr lang="zh-TW"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endParaRPr lang="zh-TW" altLang="en-US" dirty="0"/>
          </a:p>
        </p:txBody>
      </p:sp>
      <p:sp>
        <p:nvSpPr>
          <p:cNvPr id="3" name="內容版面配置區 2"/>
          <p:cNvSpPr>
            <a:spLocks noGrp="1"/>
          </p:cNvSpPr>
          <p:nvPr>
            <p:ph idx="1"/>
          </p:nvPr>
        </p:nvSpPr>
        <p:spPr/>
        <p:txBody>
          <a:bodyPr>
            <a:normAutofit fontScale="85000" lnSpcReduction="10000"/>
          </a:bodyPr>
          <a:lstStyle/>
          <a:p>
            <a:r>
              <a:rPr lang="zh-TW" altLang="en-US" dirty="0" smtClean="0">
                <a:latin typeface="微軟正黑體" pitchFamily="34" charset="-120"/>
                <a:ea typeface="微軟正黑體" pitchFamily="34" charset="-120"/>
              </a:rPr>
              <a:t>在初期階段，控制</a:t>
            </a:r>
            <a:r>
              <a:rPr lang="zh-TW" altLang="en-US" dirty="0" smtClean="0">
                <a:latin typeface="微軟正黑體" pitchFamily="34" charset="-120"/>
                <a:ea typeface="微軟正黑體" pitchFamily="34" charset="-120"/>
              </a:rPr>
              <a:t>實驗</a:t>
            </a:r>
            <a:r>
              <a:rPr lang="zh-TW" altLang="en-US" dirty="0" smtClean="0">
                <a:latin typeface="微軟正黑體" pitchFamily="34" charset="-120"/>
                <a:ea typeface="微軟正黑體" pitchFamily="34" charset="-120"/>
              </a:rPr>
              <a:t>中模擬的熱帶氣旋之發展比起</a:t>
            </a:r>
            <a:r>
              <a:rPr lang="en-US" altLang="zh-TW" dirty="0" smtClean="0">
                <a:latin typeface="微軟正黑體" pitchFamily="34" charset="-120"/>
                <a:ea typeface="微軟正黑體" pitchFamily="34" charset="-120"/>
              </a:rPr>
              <a:t>NOEVP</a:t>
            </a:r>
            <a:r>
              <a:rPr lang="zh-TW" altLang="en-US" dirty="0" smtClean="0">
                <a:latin typeface="微軟正黑體" pitchFamily="34" charset="-120"/>
                <a:ea typeface="微軟正黑體" pitchFamily="34" charset="-120"/>
              </a:rPr>
              <a:t>實驗要來的慢。</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在成熟階段，蒸發冷卻會使得眼牆周圍的</a:t>
            </a:r>
            <a:r>
              <a:rPr lang="en-US" altLang="zh-TW" dirty="0" smtClean="0">
                <a:latin typeface="微軟正黑體" pitchFamily="34" charset="-120"/>
                <a:ea typeface="微軟正黑體" pitchFamily="34" charset="-120"/>
              </a:rPr>
              <a:t>CAPE</a:t>
            </a:r>
            <a:r>
              <a:rPr lang="zh-TW" altLang="en-US" dirty="0" smtClean="0">
                <a:latin typeface="微軟正黑體" pitchFamily="34" charset="-120"/>
                <a:ea typeface="微軟正黑體" pitchFamily="34" charset="-120"/>
              </a:rPr>
              <a:t>減小，但是在眼牆外部區域扔會增加降水。</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由蒸發冷卻所造成的下沉運動</a:t>
            </a:r>
            <a:r>
              <a:rPr lang="zh-TW" altLang="en-US" dirty="0" smtClean="0">
                <a:latin typeface="微軟正黑體" pitchFamily="34" charset="-120"/>
                <a:ea typeface="微軟正黑體" pitchFamily="34" charset="-120"/>
              </a:rPr>
              <a:t>有效的產生外圍雨</a:t>
            </a:r>
            <a:r>
              <a:rPr lang="zh-TW" altLang="en-US" dirty="0" smtClean="0">
                <a:latin typeface="微軟正黑體" pitchFamily="34" charset="-120"/>
                <a:ea typeface="微軟正黑體" pitchFamily="34" charset="-120"/>
              </a:rPr>
              <a:t>帶且在眼牆外部區域產生很多降水。</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較多的非絕熱加熱會加強二次環流且會使得向內傳送的絕對角動量增加。</a:t>
            </a:r>
            <a:endParaRPr lang="en-US" altLang="zh-TW" dirty="0" smtClean="0">
              <a:latin typeface="微軟正黑體" pitchFamily="34" charset="-120"/>
              <a:ea typeface="微軟正黑體" pitchFamily="34" charset="-120"/>
            </a:endParaRPr>
          </a:p>
          <a:p>
            <a:r>
              <a:rPr lang="zh-TW" altLang="en-US" dirty="0" smtClean="0">
                <a:latin typeface="微軟正黑體" pitchFamily="34" charset="-120"/>
                <a:ea typeface="微軟正黑體" pitchFamily="34" charset="-120"/>
              </a:rPr>
              <a:t>在控制實驗中，垂直積分後的平均角動量通量比</a:t>
            </a:r>
            <a:r>
              <a:rPr lang="en-US" altLang="zh-TW" dirty="0" smtClean="0">
                <a:latin typeface="微軟正黑體" pitchFamily="34" charset="-120"/>
                <a:ea typeface="微軟正黑體" pitchFamily="34" charset="-120"/>
              </a:rPr>
              <a:t>NOEVP</a:t>
            </a:r>
            <a:r>
              <a:rPr lang="zh-TW" altLang="en-US" dirty="0" smtClean="0">
                <a:latin typeface="微軟正黑體" pitchFamily="34" charset="-120"/>
                <a:ea typeface="微軟正黑體" pitchFamily="34" charset="-120"/>
              </a:rPr>
              <a:t>實驗要來的大，並且使得動能穩定的增加和使得熱帶氣旋的大小增加。</a:t>
            </a:r>
            <a:endParaRPr lang="en-US" altLang="zh-TW"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Precipitation rate</a:t>
            </a:r>
            <a:endParaRPr lang="zh-TW" altLang="en-US" dirty="0"/>
          </a:p>
        </p:txBody>
      </p:sp>
      <p:sp>
        <p:nvSpPr>
          <p:cNvPr id="6" name="文字方塊 5"/>
          <p:cNvSpPr txBox="1"/>
          <p:nvPr/>
        </p:nvSpPr>
        <p:spPr>
          <a:xfrm>
            <a:off x="357158" y="5039016"/>
            <a:ext cx="1428760" cy="369332"/>
          </a:xfrm>
          <a:prstGeom prst="rect">
            <a:avLst/>
          </a:prstGeom>
          <a:noFill/>
        </p:spPr>
        <p:txBody>
          <a:bodyPr wrap="square" rtlCol="0">
            <a:spAutoFit/>
          </a:bodyPr>
          <a:lstStyle/>
          <a:p>
            <a:pPr algn="ctr"/>
            <a:r>
              <a:rPr lang="en-US" altLang="zh-TW" dirty="0" smtClean="0"/>
              <a:t>Mature stage </a:t>
            </a:r>
            <a:endParaRPr lang="zh-TW" altLang="en-US" dirty="0"/>
          </a:p>
        </p:txBody>
      </p:sp>
      <p:sp>
        <p:nvSpPr>
          <p:cNvPr id="7" name="文字方塊 6"/>
          <p:cNvSpPr txBox="1"/>
          <p:nvPr/>
        </p:nvSpPr>
        <p:spPr>
          <a:xfrm>
            <a:off x="285720" y="2252934"/>
            <a:ext cx="1643074" cy="646331"/>
          </a:xfrm>
          <a:prstGeom prst="rect">
            <a:avLst/>
          </a:prstGeom>
          <a:noFill/>
        </p:spPr>
        <p:txBody>
          <a:bodyPr wrap="square" rtlCol="0">
            <a:spAutoFit/>
          </a:bodyPr>
          <a:lstStyle/>
          <a:p>
            <a:pPr algn="ctr"/>
            <a:r>
              <a:rPr lang="en-US" altLang="zh-TW" dirty="0" smtClean="0"/>
              <a:t>Development stage</a:t>
            </a:r>
            <a:endParaRPr lang="zh-TW" altLang="en-US" dirty="0"/>
          </a:p>
        </p:txBody>
      </p:sp>
      <p:cxnSp>
        <p:nvCxnSpPr>
          <p:cNvPr id="9" name="直線單箭頭接點 8"/>
          <p:cNvCxnSpPr/>
          <p:nvPr/>
        </p:nvCxnSpPr>
        <p:spPr>
          <a:xfrm rot="10800000" flipV="1">
            <a:off x="5214942" y="2786058"/>
            <a:ext cx="2000264"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內容版面配置區 10"/>
          <p:cNvSpPr>
            <a:spLocks noGrp="1"/>
          </p:cNvSpPr>
          <p:nvPr>
            <p:ph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Contents </a:t>
            </a:r>
            <a:endParaRPr lang="zh-TW" altLang="en-US" dirty="0"/>
          </a:p>
        </p:txBody>
      </p:sp>
      <p:sp>
        <p:nvSpPr>
          <p:cNvPr id="3" name="內容版面配置區 2"/>
          <p:cNvSpPr>
            <a:spLocks noGrp="1"/>
          </p:cNvSpPr>
          <p:nvPr>
            <p:ph idx="1"/>
          </p:nvPr>
        </p:nvSpPr>
        <p:spPr/>
        <p:txBody>
          <a:bodyPr/>
          <a:lstStyle/>
          <a:p>
            <a:r>
              <a:rPr lang="zh-TW" altLang="en-US" dirty="0" smtClean="0"/>
              <a:t>前言</a:t>
            </a:r>
            <a:endParaRPr lang="en-US" altLang="zh-TW" dirty="0" smtClean="0"/>
          </a:p>
          <a:p>
            <a:r>
              <a:rPr lang="zh-TW" altLang="en-US" dirty="0" smtClean="0"/>
              <a:t>模式簡介</a:t>
            </a:r>
            <a:r>
              <a:rPr lang="en-US" altLang="zh-TW" dirty="0" smtClean="0"/>
              <a:t> </a:t>
            </a:r>
          </a:p>
          <a:p>
            <a:r>
              <a:rPr lang="zh-TW" altLang="en-US" dirty="0" smtClean="0"/>
              <a:t>結果</a:t>
            </a:r>
            <a:endParaRPr lang="en-US" altLang="zh-TW" dirty="0" smtClean="0"/>
          </a:p>
          <a:p>
            <a:r>
              <a:rPr lang="zh-TW" altLang="en-US" dirty="0" smtClean="0"/>
              <a:t>角動量收支</a:t>
            </a:r>
            <a:endParaRPr lang="en-US" altLang="zh-TW" dirty="0" smtClean="0"/>
          </a:p>
          <a:p>
            <a:r>
              <a:rPr lang="zh-TW" altLang="en-US" dirty="0" smtClean="0"/>
              <a:t>結論</a:t>
            </a:r>
            <a:endParaRPr lang="en-US" altLang="zh-TW" dirty="0" smtClean="0"/>
          </a:p>
          <a:p>
            <a:pPr>
              <a:buNone/>
            </a:pP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Three Stages of TC evolution </a:t>
            </a:r>
            <a:endParaRPr lang="zh-TW" altLang="en-US" dirty="0"/>
          </a:p>
        </p:txBody>
      </p:sp>
      <p:sp>
        <p:nvSpPr>
          <p:cNvPr id="3" name="內容版面配置區 2"/>
          <p:cNvSpPr>
            <a:spLocks noGrp="1"/>
          </p:cNvSpPr>
          <p:nvPr>
            <p:ph idx="1"/>
          </p:nvPr>
        </p:nvSpPr>
        <p:spPr/>
        <p:txBody>
          <a:bodyPr/>
          <a:lstStyle/>
          <a:p>
            <a:r>
              <a:rPr lang="en-US" altLang="zh-TW" dirty="0" smtClean="0"/>
              <a:t>Predevelopment</a:t>
            </a:r>
          </a:p>
          <a:p>
            <a:pPr>
              <a:buNone/>
            </a:pPr>
            <a:r>
              <a:rPr lang="en-US" altLang="zh-TW" dirty="0" smtClean="0"/>
              <a:t> </a:t>
            </a:r>
          </a:p>
          <a:p>
            <a:r>
              <a:rPr lang="en-US" altLang="zh-TW" dirty="0" smtClean="0"/>
              <a:t>Development</a:t>
            </a:r>
          </a:p>
          <a:p>
            <a:pPr>
              <a:buNone/>
            </a:pPr>
            <a:r>
              <a:rPr lang="en-US" altLang="zh-TW" dirty="0" smtClean="0"/>
              <a:t> </a:t>
            </a:r>
          </a:p>
          <a:p>
            <a:r>
              <a:rPr lang="en-US" altLang="zh-TW" dirty="0" smtClean="0"/>
              <a:t>Mature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 </a:t>
            </a:r>
            <a:endParaRPr lang="zh-TW" altLang="en-US" dirty="0"/>
          </a:p>
        </p:txBody>
      </p:sp>
      <p:sp>
        <p:nvSpPr>
          <p:cNvPr id="3" name="內容版面配置區 2"/>
          <p:cNvSpPr>
            <a:spLocks noGrp="1"/>
          </p:cNvSpPr>
          <p:nvPr>
            <p:ph idx="1"/>
          </p:nvPr>
        </p:nvSpPr>
        <p:spPr>
          <a:xfrm>
            <a:off x="457200" y="1600200"/>
            <a:ext cx="8229600" cy="4900634"/>
          </a:xfrm>
        </p:spPr>
        <p:txBody>
          <a:bodyPr>
            <a:normAutofit fontScale="77500" lnSpcReduction="20000"/>
          </a:bodyPr>
          <a:lstStyle/>
          <a:p>
            <a:r>
              <a:rPr lang="en-US" altLang="zh-TW" dirty="0" smtClean="0"/>
              <a:t>Wang(2002)showed that the absence of evaporative cooling and melting/sublimation cooling decreases downdrafts and produces a statically unstable layer in the PBL.</a:t>
            </a:r>
          </a:p>
          <a:p>
            <a:pPr>
              <a:buNone/>
            </a:pPr>
            <a:endParaRPr lang="en-US" altLang="zh-TW" dirty="0" smtClean="0"/>
          </a:p>
          <a:p>
            <a:pPr>
              <a:spcAft>
                <a:spcPts val="1200"/>
              </a:spcAft>
            </a:pPr>
            <a:r>
              <a:rPr lang="en-US" altLang="zh-TW" dirty="0" smtClean="0"/>
              <a:t>Zhang(2006)and </a:t>
            </a:r>
            <a:r>
              <a:rPr lang="en-US" altLang="zh-TW" dirty="0" err="1" smtClean="0"/>
              <a:t>Pattnaik</a:t>
            </a:r>
            <a:r>
              <a:rPr lang="en-US" altLang="zh-TW" dirty="0" smtClean="0"/>
              <a:t> and </a:t>
            </a:r>
            <a:r>
              <a:rPr lang="en-US" altLang="zh-TW" dirty="0" err="1" smtClean="0"/>
              <a:t>Krishnamurti</a:t>
            </a:r>
            <a:r>
              <a:rPr lang="en-US" altLang="zh-TW" dirty="0" smtClean="0"/>
              <a:t> (2007) have conducted sensitivity experiments of actually hurricanes to evaporative cooling and melting/sublimation cooling and found that both types of cooling </a:t>
            </a:r>
            <a:r>
              <a:rPr lang="en-US" altLang="zh-TW" dirty="0" smtClean="0">
                <a:solidFill>
                  <a:srgbClr val="FF0000"/>
                </a:solidFill>
              </a:rPr>
              <a:t>suppress</a:t>
            </a:r>
            <a:r>
              <a:rPr lang="en-US" altLang="zh-TW" dirty="0" smtClean="0"/>
              <a:t> TC development.  </a:t>
            </a:r>
          </a:p>
          <a:p>
            <a:pPr>
              <a:spcAft>
                <a:spcPts val="1200"/>
              </a:spcAft>
            </a:pPr>
            <a:endParaRPr lang="en-US" altLang="zh-TW" dirty="0" smtClean="0"/>
          </a:p>
          <a:p>
            <a:pPr>
              <a:spcAft>
                <a:spcPts val="1200"/>
              </a:spcAft>
            </a:pPr>
            <a:r>
              <a:rPr lang="en-US" altLang="zh-TW" dirty="0" smtClean="0"/>
              <a:t>Sawada and Iwasaki (2007) showed that melting/</a:t>
            </a:r>
            <a:r>
              <a:rPr lang="en-US" altLang="zh-TW" dirty="0" err="1" smtClean="0"/>
              <a:t>sublima-tion</a:t>
            </a:r>
            <a:r>
              <a:rPr lang="en-US" altLang="zh-TW" dirty="0" smtClean="0"/>
              <a:t> cooling suppresses the secondary circulation, which shrinks the TC size.</a:t>
            </a:r>
          </a:p>
          <a:p>
            <a:pPr>
              <a:spcAft>
                <a:spcPts val="1200"/>
              </a:spcAft>
              <a:buNone/>
            </a:pPr>
            <a:endParaRPr lang="zh-TW"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Model Description  I</a:t>
            </a:r>
            <a:endParaRPr lang="zh-TW" altLang="en-US" dirty="0"/>
          </a:p>
        </p:txBody>
      </p:sp>
      <p:sp>
        <p:nvSpPr>
          <p:cNvPr id="3" name="內容版面配置區 2"/>
          <p:cNvSpPr>
            <a:spLocks noGrp="1"/>
          </p:cNvSpPr>
          <p:nvPr>
            <p:ph idx="1"/>
          </p:nvPr>
        </p:nvSpPr>
        <p:spPr/>
        <p:txBody>
          <a:bodyPr>
            <a:normAutofit fontScale="85000" lnSpcReduction="20000"/>
          </a:bodyPr>
          <a:lstStyle/>
          <a:p>
            <a:pPr>
              <a:spcAft>
                <a:spcPts val="1200"/>
              </a:spcAft>
            </a:pPr>
            <a:r>
              <a:rPr lang="en-US" altLang="zh-TW" dirty="0" smtClean="0"/>
              <a:t>The </a:t>
            </a:r>
            <a:r>
              <a:rPr lang="en-US" altLang="zh-TW" dirty="0" err="1" smtClean="0"/>
              <a:t>nonhydrostatic</a:t>
            </a:r>
            <a:r>
              <a:rPr lang="en-US" altLang="zh-TW" dirty="0" smtClean="0"/>
              <a:t> model developed by the Japan Meteorological Agency–Meteorological Research Institute (JMA-NHM).(Saito et al. 2006)</a:t>
            </a:r>
          </a:p>
          <a:p>
            <a:pPr>
              <a:spcAft>
                <a:spcPts val="1200"/>
              </a:spcAft>
            </a:pPr>
            <a:r>
              <a:rPr lang="en-US" altLang="zh-TW" dirty="0" smtClean="0"/>
              <a:t>2000 km X 2000 km and horizontal grid spacing of 2 km</a:t>
            </a:r>
          </a:p>
          <a:p>
            <a:pPr>
              <a:spcAft>
                <a:spcPts val="1200"/>
              </a:spcAft>
            </a:pPr>
            <a:r>
              <a:rPr lang="en-US" altLang="zh-TW" dirty="0" smtClean="0"/>
              <a:t>Rayleigh damping is applied to boundary conditions</a:t>
            </a:r>
          </a:p>
          <a:p>
            <a:pPr>
              <a:spcAft>
                <a:spcPts val="1200"/>
              </a:spcAft>
            </a:pPr>
            <a:r>
              <a:rPr lang="en-US" altLang="zh-TW" dirty="0" smtClean="0"/>
              <a:t>36 vertical layers, the model top height is 24.5 km and lowest level is 40 m, sponge layer is placed over the uppermost level at 17.42 km</a:t>
            </a:r>
          </a:p>
          <a:p>
            <a:pPr>
              <a:spcAft>
                <a:spcPts val="1200"/>
              </a:spcAft>
            </a:pPr>
            <a:r>
              <a:rPr lang="en-US" altLang="zh-TW" dirty="0" smtClean="0"/>
              <a:t>Two-moment cloud-microphysics scheme by Murakami (1990)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Model Description  II</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TC simulations are conducted under a quiescent environment in which the </a:t>
            </a:r>
            <a:r>
              <a:rPr lang="en-US" altLang="zh-TW" dirty="0" err="1" smtClean="0"/>
              <a:t>Coriolis</a:t>
            </a:r>
            <a:r>
              <a:rPr lang="en-US" altLang="zh-TW" dirty="0" smtClean="0"/>
              <a:t> parameter f is assumed to be constant at 15°N (f plane).</a:t>
            </a:r>
          </a:p>
          <a:p>
            <a:r>
              <a:rPr lang="en-US" altLang="zh-TW" dirty="0" smtClean="0"/>
              <a:t>The sea surface temperature (SST) is fixed at 303 K over the whole region.</a:t>
            </a:r>
          </a:p>
          <a:p>
            <a:pPr>
              <a:tabLst>
                <a:tab pos="4848225" algn="l"/>
              </a:tabLst>
            </a:pPr>
            <a:r>
              <a:rPr lang="en-US" altLang="zh-TW" dirty="0" smtClean="0"/>
              <a:t>The tangential wind speed </a:t>
            </a:r>
          </a:p>
          <a:p>
            <a:pPr marL="466725" indent="-104775">
              <a:spcBef>
                <a:spcPts val="0"/>
              </a:spcBef>
              <a:buNone/>
              <a:tabLst>
                <a:tab pos="4848225" algn="l"/>
              </a:tabLst>
            </a:pPr>
            <a:r>
              <a:rPr lang="en-US" altLang="zh-TW" dirty="0" smtClean="0"/>
              <a:t>decreases linearly form the </a:t>
            </a:r>
          </a:p>
          <a:p>
            <a:pPr marL="466725" indent="-104775">
              <a:spcBef>
                <a:spcPts val="0"/>
              </a:spcBef>
              <a:buNone/>
              <a:tabLst>
                <a:tab pos="4848225" algn="l"/>
              </a:tabLst>
            </a:pPr>
            <a:r>
              <a:rPr lang="en-US" altLang="zh-TW" dirty="0" smtClean="0"/>
              <a:t>surface to 10 km</a:t>
            </a:r>
          </a:p>
          <a:p>
            <a:endParaRPr lang="zh-TW" altLang="en-US" dirty="0"/>
          </a:p>
        </p:txBody>
      </p:sp>
      <p:graphicFrame>
        <p:nvGraphicFramePr>
          <p:cNvPr id="4" name="圖表 3"/>
          <p:cNvGraphicFramePr/>
          <p:nvPr/>
        </p:nvGraphicFramePr>
        <p:xfrm>
          <a:off x="5500662" y="4357694"/>
          <a:ext cx="3643338" cy="231457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Model Description  III</a:t>
            </a:r>
            <a:endParaRPr lang="zh-TW" altLang="en-US" dirty="0"/>
          </a:p>
        </p:txBody>
      </p:sp>
      <p:sp>
        <p:nvSpPr>
          <p:cNvPr id="3" name="內容版面配置區 2"/>
          <p:cNvSpPr>
            <a:spLocks noGrp="1"/>
          </p:cNvSpPr>
          <p:nvPr>
            <p:ph idx="1"/>
          </p:nvPr>
        </p:nvSpPr>
        <p:spPr/>
        <p:txBody>
          <a:bodyPr/>
          <a:lstStyle/>
          <a:p>
            <a:r>
              <a:rPr lang="en-US" altLang="zh-TW" dirty="0" smtClean="0"/>
              <a:t>CNTL</a:t>
            </a:r>
          </a:p>
          <a:p>
            <a:pPr>
              <a:buNone/>
            </a:pPr>
            <a:r>
              <a:rPr lang="en-US" altLang="zh-TW" dirty="0" smtClean="0"/>
              <a:t>       </a:t>
            </a:r>
            <a:r>
              <a:rPr lang="en-US" altLang="zh-TW" i="1" dirty="0" smtClean="0"/>
              <a:t> are no changes be made in the cloud-microphysics scheme. </a:t>
            </a:r>
          </a:p>
          <a:p>
            <a:pPr>
              <a:buNone/>
            </a:pPr>
            <a:endParaRPr lang="en-US" altLang="zh-TW" dirty="0" smtClean="0"/>
          </a:p>
          <a:p>
            <a:r>
              <a:rPr lang="en-US" altLang="zh-TW" dirty="0" smtClean="0"/>
              <a:t>NOEVP</a:t>
            </a:r>
          </a:p>
          <a:p>
            <a:pPr>
              <a:buNone/>
            </a:pPr>
            <a:r>
              <a:rPr lang="en-US" altLang="zh-TW" dirty="0" smtClean="0"/>
              <a:t>       </a:t>
            </a:r>
            <a:r>
              <a:rPr lang="en-US" altLang="zh-TW" i="1" dirty="0" smtClean="0"/>
              <a:t>excludes evaporative cooling from rainwater, although it still allows evaporation (conversion form rainwater into water vapor)</a:t>
            </a:r>
            <a:endParaRPr lang="zh-TW"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Conclusions  I </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The TC development is much slower in the control experiment than in the NOEVP experiment at early stage of TC formation</a:t>
            </a:r>
          </a:p>
          <a:p>
            <a:r>
              <a:rPr lang="en-US" altLang="zh-TW" dirty="0" smtClean="0"/>
              <a:t>Evaporation cooling reduces CAPE, but it nevertheless increases precipitation outside the </a:t>
            </a:r>
            <a:r>
              <a:rPr lang="en-US" altLang="zh-TW" dirty="0" err="1" smtClean="0"/>
              <a:t>eyewall</a:t>
            </a:r>
            <a:r>
              <a:rPr lang="en-US" altLang="zh-TW" dirty="0" smtClean="0"/>
              <a:t> in the mature stage .</a:t>
            </a:r>
          </a:p>
          <a:p>
            <a:r>
              <a:rPr lang="en-US" altLang="zh-TW" dirty="0" smtClean="0"/>
              <a:t>Downdrafts caused by evaporation cooling effectively form </a:t>
            </a:r>
            <a:r>
              <a:rPr lang="en-US" altLang="zh-TW" dirty="0" err="1" smtClean="0"/>
              <a:t>rainbands</a:t>
            </a:r>
            <a:r>
              <a:rPr lang="en-US" altLang="zh-TW" dirty="0" smtClean="0"/>
              <a:t> and induce precipitation outside the </a:t>
            </a:r>
            <a:r>
              <a:rPr lang="en-US" altLang="zh-TW" dirty="0" err="1" smtClean="0"/>
              <a:t>eyewall</a:t>
            </a:r>
            <a:r>
              <a:rPr lang="en-US" altLang="zh-TW" dirty="0" smtClean="0"/>
              <a:t>.</a:t>
            </a:r>
          </a:p>
          <a:p>
            <a:endParaRPr lang="zh-TW"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Conclusions  II </a:t>
            </a:r>
            <a:endParaRPr lang="zh-TW" altLang="en-US" dirty="0"/>
          </a:p>
        </p:txBody>
      </p:sp>
      <p:sp>
        <p:nvSpPr>
          <p:cNvPr id="3" name="內容版面配置區 2"/>
          <p:cNvSpPr>
            <a:spLocks noGrp="1"/>
          </p:cNvSpPr>
          <p:nvPr>
            <p:ph idx="1"/>
          </p:nvPr>
        </p:nvSpPr>
        <p:spPr/>
        <p:txBody>
          <a:bodyPr/>
          <a:lstStyle/>
          <a:p>
            <a:r>
              <a:rPr lang="en-US" altLang="zh-TW" dirty="0" smtClean="0"/>
              <a:t>Large </a:t>
            </a:r>
            <a:r>
              <a:rPr lang="en-US" altLang="zh-TW" dirty="0" err="1" smtClean="0"/>
              <a:t>diabatic</a:t>
            </a:r>
            <a:r>
              <a:rPr lang="en-US" altLang="zh-TW" dirty="0" smtClean="0"/>
              <a:t> heating drives the secondary circulation and enhances the inward transport of absolute angular momentum</a:t>
            </a:r>
          </a:p>
          <a:p>
            <a:r>
              <a:rPr lang="en-US" altLang="zh-TW" dirty="0" smtClean="0"/>
              <a:t>Vertically accumulated mean flux of angular momentum is much larger in the control experiment than in the NOEVP experiment and results in a steady increase in KE and a great enlarge TC size.</a:t>
            </a:r>
          </a:p>
          <a:p>
            <a:endParaRPr lang="zh-TW"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前言</a:t>
            </a:r>
            <a:endParaRPr lang="zh-TW" altLang="en-US" dirty="0"/>
          </a:p>
        </p:txBody>
      </p:sp>
      <p:sp>
        <p:nvSpPr>
          <p:cNvPr id="3" name="內容版面配置區 2"/>
          <p:cNvSpPr>
            <a:spLocks noGrp="1"/>
          </p:cNvSpPr>
          <p:nvPr>
            <p:ph idx="1"/>
          </p:nvPr>
        </p:nvSpPr>
        <p:spPr/>
        <p:txBody>
          <a:bodyPr>
            <a:normAutofit fontScale="85000" lnSpcReduction="20000"/>
          </a:bodyPr>
          <a:lstStyle/>
          <a:p>
            <a:r>
              <a:rPr lang="en-US" altLang="zh-TW" dirty="0" smtClean="0">
                <a:latin typeface="微軟正黑體" pitchFamily="34" charset="-120"/>
                <a:ea typeface="微軟正黑體" pitchFamily="34" charset="-120"/>
              </a:rPr>
              <a:t>Yamasaki(1983)</a:t>
            </a:r>
            <a:r>
              <a:rPr lang="zh-TW" altLang="en-US" dirty="0" smtClean="0">
                <a:latin typeface="微軟正黑體" pitchFamily="34" charset="-120"/>
                <a:ea typeface="微軟正黑體" pitchFamily="34" charset="-120"/>
              </a:rPr>
              <a:t>指出蒸發冷卻會在邊界層產生一個冷池，會加強中尺度對流</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外圍雨帶</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Lord et al.(1984)</a:t>
            </a:r>
            <a:r>
              <a:rPr lang="zh-TW" altLang="en-US" dirty="0" smtClean="0">
                <a:latin typeface="微軟正黑體" pitchFamily="34" charset="-120"/>
                <a:ea typeface="微軟正黑體" pitchFamily="34" charset="-120"/>
              </a:rPr>
              <a:t>說明外圍對流雨帶會抑制低層入流且會使熱帶氣旋發展延後。</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Wang(2002)</a:t>
            </a:r>
            <a:r>
              <a:rPr lang="zh-TW" altLang="en-US" dirty="0" smtClean="0">
                <a:latin typeface="微軟正黑體" pitchFamily="34" charset="-120"/>
                <a:ea typeface="微軟正黑體" pitchFamily="34" charset="-120"/>
              </a:rPr>
              <a:t>的研究認為，缺少</a:t>
            </a:r>
            <a:r>
              <a:rPr lang="zh-TW" altLang="en-US" dirty="0" smtClean="0">
                <a:latin typeface="微軟正黑體" pitchFamily="34" charset="-120"/>
                <a:ea typeface="微軟正黑體" pitchFamily="34" charset="-120"/>
              </a:rPr>
              <a:t>由蒸發、溶解和昇華</a:t>
            </a:r>
            <a:r>
              <a:rPr lang="zh-TW" altLang="en-US" dirty="0" smtClean="0">
                <a:latin typeface="微軟正黑體" pitchFamily="34" charset="-120"/>
                <a:ea typeface="微軟正黑體" pitchFamily="34" charset="-120"/>
              </a:rPr>
              <a:t>的非絕熱冷卻，會</a:t>
            </a:r>
            <a:r>
              <a:rPr lang="zh-TW" altLang="en-US" dirty="0" smtClean="0">
                <a:latin typeface="微軟正黑體" pitchFamily="34" charset="-120"/>
                <a:ea typeface="微軟正黑體" pitchFamily="34" charset="-120"/>
              </a:rPr>
              <a:t>減少</a:t>
            </a:r>
            <a:r>
              <a:rPr lang="zh-TW" altLang="en-US" dirty="0" smtClean="0">
                <a:latin typeface="微軟正黑體" pitchFamily="34" charset="-120"/>
                <a:ea typeface="微軟正黑體" pitchFamily="34" charset="-120"/>
              </a:rPr>
              <a:t>下沉運動</a:t>
            </a:r>
            <a:r>
              <a:rPr lang="zh-TW" altLang="en-US" dirty="0" smtClean="0">
                <a:latin typeface="微軟正黑體" pitchFamily="34" charset="-120"/>
                <a:ea typeface="微軟正黑體" pitchFamily="34" charset="-120"/>
              </a:rPr>
              <a:t>且</a:t>
            </a:r>
            <a:r>
              <a:rPr lang="zh-TW" altLang="en-US" dirty="0" smtClean="0">
                <a:latin typeface="微軟正黑體" pitchFamily="34" charset="-120"/>
                <a:ea typeface="微軟正黑體" pitchFamily="34" charset="-120"/>
              </a:rPr>
              <a:t>使邊界</a:t>
            </a:r>
            <a:r>
              <a:rPr lang="zh-TW" altLang="en-US" dirty="0" smtClean="0">
                <a:latin typeface="微軟正黑體" pitchFamily="34" charset="-120"/>
                <a:ea typeface="微軟正黑體" pitchFamily="34" charset="-120"/>
              </a:rPr>
              <a:t>層變得不穩定。</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Zhang(2006)</a:t>
            </a:r>
            <a:r>
              <a:rPr lang="zh-TW" altLang="en-US" dirty="0" smtClean="0">
                <a:latin typeface="微軟正黑體" pitchFamily="34" charset="-120"/>
                <a:ea typeface="微軟正黑體" pitchFamily="34" charset="-120"/>
              </a:rPr>
              <a:t>和</a:t>
            </a:r>
            <a:r>
              <a:rPr lang="en-US" altLang="zh-TW" dirty="0" err="1" smtClean="0">
                <a:latin typeface="微軟正黑體" pitchFamily="34" charset="-120"/>
                <a:ea typeface="微軟正黑體" pitchFamily="34" charset="-120"/>
              </a:rPr>
              <a:t>Pattnaik</a:t>
            </a:r>
            <a:r>
              <a:rPr lang="en-US" altLang="zh-TW" dirty="0" smtClean="0">
                <a:latin typeface="微軟正黑體" pitchFamily="34" charset="-120"/>
                <a:ea typeface="微軟正黑體" pitchFamily="34" charset="-120"/>
              </a:rPr>
              <a:t> and </a:t>
            </a:r>
            <a:r>
              <a:rPr lang="en-US" altLang="zh-TW" dirty="0" err="1" smtClean="0">
                <a:latin typeface="微軟正黑體" pitchFamily="34" charset="-120"/>
                <a:ea typeface="微軟正黑體" pitchFamily="34" charset="-120"/>
              </a:rPr>
              <a:t>Krishnamurti</a:t>
            </a:r>
            <a:r>
              <a:rPr lang="en-US" altLang="zh-TW" dirty="0" smtClean="0">
                <a:latin typeface="微軟正黑體" pitchFamily="34" charset="-120"/>
                <a:ea typeface="微軟正黑體" pitchFamily="34" charset="-120"/>
              </a:rPr>
              <a:t> (2007)</a:t>
            </a:r>
            <a:r>
              <a:rPr lang="zh-TW" altLang="en-US" dirty="0" smtClean="0">
                <a:latin typeface="微軟正黑體" pitchFamily="34" charset="-120"/>
                <a:ea typeface="微軟正黑體" pitchFamily="34" charset="-120"/>
              </a:rPr>
              <a:t>利用模擬一個真實颶風的敏感度實驗，發現蒸發、溶解和昇華的飛絕熱冷卻會抑制熱帶氣旋的發展。</a:t>
            </a:r>
            <a:endParaRPr lang="en-US" altLang="zh-TW" dirty="0" smtClean="0">
              <a:latin typeface="微軟正黑體" pitchFamily="34" charset="-120"/>
              <a:ea typeface="微軟正黑體" pitchFamily="34" charset="-120"/>
            </a:endParaRPr>
          </a:p>
          <a:p>
            <a:r>
              <a:rPr lang="en-US" altLang="zh-TW" dirty="0" smtClean="0">
                <a:latin typeface="微軟正黑體" pitchFamily="34" charset="-120"/>
                <a:ea typeface="微軟正黑體" pitchFamily="34" charset="-120"/>
              </a:rPr>
              <a:t>Sawada and Iwasaki (2007)</a:t>
            </a:r>
            <a:r>
              <a:rPr lang="zh-TW" altLang="en-US" dirty="0" smtClean="0">
                <a:latin typeface="微軟正黑體" pitchFamily="34" charset="-120"/>
                <a:ea typeface="微軟正黑體" pitchFamily="34" charset="-120"/>
              </a:rPr>
              <a:t>發現溶解和昇華</a:t>
            </a:r>
            <a:r>
              <a:rPr lang="zh-TW" altLang="en-US" dirty="0" smtClean="0">
                <a:latin typeface="微軟正黑體" pitchFamily="34" charset="-120"/>
                <a:ea typeface="微軟正黑體" pitchFamily="34" charset="-120"/>
              </a:rPr>
              <a:t>的非絕熱冷卻，會</a:t>
            </a:r>
            <a:r>
              <a:rPr lang="zh-TW" altLang="en-US" dirty="0" smtClean="0">
                <a:latin typeface="微軟正黑體" pitchFamily="34" charset="-120"/>
                <a:ea typeface="微軟正黑體" pitchFamily="34" charset="-120"/>
              </a:rPr>
              <a:t>抑制二次環流且</a:t>
            </a:r>
            <a:r>
              <a:rPr lang="zh-TW" altLang="en-US" dirty="0" smtClean="0">
                <a:latin typeface="微軟正黑體" pitchFamily="34" charset="-120"/>
                <a:ea typeface="微軟正黑體" pitchFamily="34" charset="-120"/>
              </a:rPr>
              <a:t>使熱帶</a:t>
            </a:r>
            <a:r>
              <a:rPr lang="zh-TW" altLang="en-US" dirty="0" smtClean="0">
                <a:latin typeface="微軟正黑體" pitchFamily="34" charset="-120"/>
                <a:ea typeface="微軟正黑體" pitchFamily="34" charset="-120"/>
              </a:rPr>
              <a:t>氣</a:t>
            </a:r>
            <a:r>
              <a:rPr lang="zh-TW" altLang="en-US" dirty="0" smtClean="0">
                <a:latin typeface="微軟正黑體" pitchFamily="34" charset="-120"/>
                <a:ea typeface="微軟正黑體" pitchFamily="34" charset="-120"/>
              </a:rPr>
              <a:t>旋</a:t>
            </a:r>
            <a:r>
              <a:rPr lang="zh-TW" altLang="en-US" dirty="0" smtClean="0">
                <a:latin typeface="微軟正黑體" pitchFamily="34" charset="-120"/>
                <a:ea typeface="微軟正黑體" pitchFamily="34" charset="-120"/>
              </a:rPr>
              <a:t>收縮</a:t>
            </a:r>
            <a:r>
              <a:rPr lang="zh-TW" altLang="en-US"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模式簡介（一）</a:t>
            </a:r>
            <a:endParaRPr lang="zh-TW" altLang="en-US" dirty="0"/>
          </a:p>
        </p:txBody>
      </p:sp>
      <p:sp>
        <p:nvSpPr>
          <p:cNvPr id="3" name="內容版面配置區 2"/>
          <p:cNvSpPr>
            <a:spLocks noGrp="1"/>
          </p:cNvSpPr>
          <p:nvPr>
            <p:ph idx="1"/>
          </p:nvPr>
        </p:nvSpPr>
        <p:spPr/>
        <p:txBody>
          <a:bodyPr>
            <a:noAutofit/>
          </a:bodyPr>
          <a:lstStyle/>
          <a:p>
            <a:r>
              <a:rPr lang="zh-TW" altLang="en-US" sz="2800" dirty="0" smtClean="0">
                <a:latin typeface="微軟正黑體" pitchFamily="34" charset="-120"/>
                <a:ea typeface="微軟正黑體" pitchFamily="34" charset="-120"/>
              </a:rPr>
              <a:t>由日本</a:t>
            </a:r>
            <a:r>
              <a:rPr lang="zh-TW" altLang="en-US" sz="2800" dirty="0" smtClean="0">
                <a:latin typeface="微軟正黑體" pitchFamily="34" charset="-120"/>
                <a:ea typeface="微軟正黑體" pitchFamily="34" charset="-120"/>
              </a:rPr>
              <a:t>氣象廳發展</a:t>
            </a:r>
            <a:r>
              <a:rPr lang="zh-TW" altLang="en-US" sz="2800" dirty="0" smtClean="0">
                <a:latin typeface="微軟正黑體" pitchFamily="34" charset="-120"/>
                <a:ea typeface="微軟正黑體" pitchFamily="34" charset="-120"/>
              </a:rPr>
              <a:t>的非靜力模式。</a:t>
            </a:r>
            <a:r>
              <a:rPr lang="en-US" altLang="zh-TW" sz="2800" dirty="0" smtClean="0">
                <a:latin typeface="微軟正黑體" pitchFamily="34" charset="-120"/>
                <a:ea typeface="微軟正黑體" pitchFamily="34" charset="-120"/>
              </a:rPr>
              <a:t>(Saito et al. 2006</a:t>
            </a:r>
            <a:r>
              <a:rPr lang="en-US" altLang="zh-TW"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網格大小為</a:t>
            </a:r>
            <a:r>
              <a:rPr lang="en-US" altLang="zh-TW" sz="2800" dirty="0" smtClean="0">
                <a:latin typeface="微軟正黑體" pitchFamily="34" charset="-120"/>
                <a:ea typeface="微軟正黑體" pitchFamily="34" charset="-120"/>
              </a:rPr>
              <a:t>2000</a:t>
            </a:r>
            <a:r>
              <a:rPr lang="zh-TW" altLang="en-US" sz="2800" dirty="0" smtClean="0">
                <a:latin typeface="微軟正黑體" pitchFamily="34" charset="-120"/>
                <a:ea typeface="微軟正黑體" pitchFamily="34" charset="-120"/>
              </a:rPr>
              <a:t>公里</a:t>
            </a:r>
            <a:r>
              <a:rPr lang="en-US" altLang="zh-TW" sz="2800" dirty="0" smtClean="0">
                <a:latin typeface="微軟正黑體" pitchFamily="34" charset="-120"/>
                <a:ea typeface="微軟正黑體" pitchFamily="34" charset="-120"/>
              </a:rPr>
              <a:t> X 2000</a:t>
            </a:r>
            <a:r>
              <a:rPr lang="zh-TW" altLang="en-US" sz="2800" dirty="0" smtClean="0">
                <a:latin typeface="微軟正黑體" pitchFamily="34" charset="-120"/>
                <a:ea typeface="微軟正黑體" pitchFamily="34" charset="-120"/>
              </a:rPr>
              <a:t>公里，水平網格間距為</a:t>
            </a:r>
            <a:r>
              <a:rPr lang="en-US" altLang="zh-TW" sz="2800" dirty="0" smtClean="0">
                <a:latin typeface="微軟正黑體" pitchFamily="34" charset="-120"/>
                <a:ea typeface="微軟正黑體" pitchFamily="34" charset="-120"/>
              </a:rPr>
              <a:t>2</a:t>
            </a:r>
            <a:r>
              <a:rPr lang="zh-TW" altLang="en-US" sz="2800" dirty="0" smtClean="0">
                <a:latin typeface="微軟正黑體" pitchFamily="34" charset="-120"/>
                <a:ea typeface="微軟正黑體" pitchFamily="34" charset="-120"/>
              </a:rPr>
              <a:t>公里</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邊界條件使用</a:t>
            </a:r>
            <a:r>
              <a:rPr lang="zh-TW" altLang="en-US" sz="2800" dirty="0" smtClean="0">
                <a:latin typeface="微軟正黑體" pitchFamily="34" charset="-120"/>
                <a:ea typeface="微軟正黑體" pitchFamily="34" charset="-120"/>
              </a:rPr>
              <a:t>雷利阻尼（</a:t>
            </a:r>
            <a:r>
              <a:rPr lang="en-US" altLang="zh-TW" sz="2800" dirty="0" smtClean="0">
                <a:latin typeface="微軟正黑體" pitchFamily="34" charset="-120"/>
                <a:ea typeface="微軟正黑體" pitchFamily="34" charset="-120"/>
              </a:rPr>
              <a:t>Rayleigh damping</a:t>
            </a:r>
            <a:r>
              <a:rPr lang="zh-TW" altLang="en-US" sz="2800" dirty="0" smtClean="0">
                <a:latin typeface="微軟正黑體" pitchFamily="34" charset="-120"/>
                <a:ea typeface="微軟正黑體" pitchFamily="34" charset="-120"/>
              </a:rPr>
              <a:t>）。</a:t>
            </a:r>
            <a:endParaRPr lang="zh-TW" altLang="en-US" sz="2800" dirty="0" smtClean="0">
              <a:latin typeface="微軟正黑體" pitchFamily="34" charset="-120"/>
              <a:ea typeface="微軟正黑體" pitchFamily="34" charset="-120"/>
            </a:endParaRPr>
          </a:p>
          <a:p>
            <a:r>
              <a:rPr lang="en-US" altLang="zh-TW" sz="2800" dirty="0" smtClean="0">
                <a:latin typeface="微軟正黑體" pitchFamily="34" charset="-120"/>
                <a:ea typeface="微軟正黑體" pitchFamily="34" charset="-120"/>
              </a:rPr>
              <a:t>36</a:t>
            </a:r>
            <a:r>
              <a:rPr lang="zh-TW" altLang="en-US" sz="2800" dirty="0" smtClean="0">
                <a:latin typeface="微軟正黑體" pitchFamily="34" charset="-120"/>
                <a:ea typeface="微軟正黑體" pitchFamily="34" charset="-120"/>
              </a:rPr>
              <a:t>層垂直層，模式頂層為</a:t>
            </a:r>
            <a:r>
              <a:rPr lang="en-US" altLang="zh-TW" sz="2800" dirty="0" smtClean="0">
                <a:latin typeface="微軟正黑體" pitchFamily="34" charset="-120"/>
                <a:ea typeface="微軟正黑體" pitchFamily="34" charset="-120"/>
              </a:rPr>
              <a:t>24.5</a:t>
            </a:r>
            <a:r>
              <a:rPr lang="zh-TW" altLang="en-US" sz="2800" dirty="0" smtClean="0">
                <a:latin typeface="微軟正黑體" pitchFamily="34" charset="-120"/>
                <a:ea typeface="微軟正黑體" pitchFamily="34" charset="-120"/>
              </a:rPr>
              <a:t>公里高，最低層為</a:t>
            </a:r>
            <a:r>
              <a:rPr lang="en-US" altLang="zh-TW" sz="2800" dirty="0" smtClean="0">
                <a:latin typeface="微軟正黑體" pitchFamily="34" charset="-120"/>
                <a:ea typeface="微軟正黑體" pitchFamily="34" charset="-120"/>
              </a:rPr>
              <a:t>40</a:t>
            </a:r>
            <a:r>
              <a:rPr lang="zh-TW" altLang="en-US" sz="2800" dirty="0" smtClean="0">
                <a:latin typeface="微軟正黑體" pitchFamily="34" charset="-120"/>
                <a:ea typeface="微軟正黑體" pitchFamily="34" charset="-120"/>
              </a:rPr>
              <a:t>公尺。</a:t>
            </a:r>
            <a:r>
              <a:rPr lang="zh-TW" altLang="en-US" sz="2800" dirty="0" smtClean="0">
                <a:latin typeface="微軟正黑體" pitchFamily="34" charset="-120"/>
                <a:ea typeface="微軟正黑體" pitchFamily="34" charset="-120"/>
              </a:rPr>
              <a:t>海綿層則</a:t>
            </a:r>
            <a:r>
              <a:rPr lang="zh-TW" altLang="en-US" sz="2800" dirty="0" smtClean="0">
                <a:latin typeface="微軟正黑體" pitchFamily="34" charset="-120"/>
                <a:ea typeface="微軟正黑體" pitchFamily="34" charset="-120"/>
              </a:rPr>
              <a:t>設置在</a:t>
            </a:r>
            <a:r>
              <a:rPr lang="en-US" altLang="zh-TW" sz="2800" dirty="0" smtClean="0">
                <a:latin typeface="微軟正黑體" pitchFamily="34" charset="-120"/>
                <a:ea typeface="微軟正黑體" pitchFamily="34" charset="-120"/>
              </a:rPr>
              <a:t>17.42</a:t>
            </a:r>
            <a:r>
              <a:rPr lang="zh-TW" altLang="en-US" sz="2800" dirty="0" smtClean="0">
                <a:latin typeface="微軟正黑體" pitchFamily="34" charset="-120"/>
                <a:ea typeface="微軟正黑體" pitchFamily="34" charset="-120"/>
              </a:rPr>
              <a:t>公里高</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r>
              <a:rPr lang="zh-TW" altLang="en-US" sz="2800" dirty="0" smtClean="0">
                <a:latin typeface="微軟正黑體" pitchFamily="34" charset="-120"/>
                <a:ea typeface="微軟正黑體" pitchFamily="34" charset="-120"/>
              </a:rPr>
              <a:t>雲微物理使用</a:t>
            </a:r>
            <a:r>
              <a:rPr lang="zh-TW" altLang="en-US" sz="2800" dirty="0" smtClean="0">
                <a:latin typeface="微軟正黑體" pitchFamily="34" charset="-120"/>
                <a:ea typeface="微軟正黑體" pitchFamily="34" charset="-120"/>
              </a:rPr>
              <a:t>由</a:t>
            </a:r>
            <a:r>
              <a:rPr lang="en-US" altLang="zh-TW" sz="2800" dirty="0" smtClean="0">
                <a:latin typeface="微軟正黑體" pitchFamily="34" charset="-120"/>
                <a:ea typeface="微軟正黑體" pitchFamily="34" charset="-120"/>
              </a:rPr>
              <a:t>Murakami (1990)</a:t>
            </a:r>
            <a:r>
              <a:rPr lang="zh-TW" altLang="en-US" sz="2800" dirty="0" smtClean="0">
                <a:latin typeface="微軟正黑體" pitchFamily="34" charset="-120"/>
                <a:ea typeface="微軟正黑體" pitchFamily="34" charset="-120"/>
              </a:rPr>
              <a:t>發展的</a:t>
            </a:r>
            <a:r>
              <a:rPr lang="en-US" altLang="zh-TW" sz="2800" dirty="0" smtClean="0">
                <a:latin typeface="微軟正黑體" pitchFamily="34" charset="-120"/>
                <a:ea typeface="微軟正黑體" pitchFamily="34" charset="-120"/>
              </a:rPr>
              <a:t>two-moment </a:t>
            </a:r>
            <a:r>
              <a:rPr lang="en-US" altLang="zh-TW" sz="2800" dirty="0" smtClean="0">
                <a:latin typeface="微軟正黑體" pitchFamily="34" charset="-120"/>
                <a:ea typeface="微軟正黑體" pitchFamily="34" charset="-120"/>
              </a:rPr>
              <a:t>scheme</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模式簡介</a:t>
            </a:r>
            <a:r>
              <a:rPr lang="en-US" altLang="zh-TW" dirty="0" smtClean="0"/>
              <a:t>(</a:t>
            </a:r>
            <a:r>
              <a:rPr lang="zh-TW" altLang="en-US" dirty="0" smtClean="0"/>
              <a:t>二</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此熱帶氣旋</a:t>
            </a:r>
            <a:r>
              <a:rPr lang="zh-TW" altLang="en-US" dirty="0" smtClean="0"/>
              <a:t>的</a:t>
            </a:r>
            <a:r>
              <a:rPr lang="zh-TW" altLang="en-US" dirty="0" smtClean="0"/>
              <a:t>模擬</a:t>
            </a:r>
            <a:r>
              <a:rPr lang="zh-TW" altLang="en-US" dirty="0" smtClean="0"/>
              <a:t>設置</a:t>
            </a:r>
            <a:r>
              <a:rPr lang="zh-TW" altLang="en-US" dirty="0" smtClean="0"/>
              <a:t>在沒有環境流</a:t>
            </a:r>
            <a:r>
              <a:rPr lang="zh-TW" altLang="en-US" dirty="0" smtClean="0"/>
              <a:t>場</a:t>
            </a:r>
            <a:r>
              <a:rPr lang="zh-TW" altLang="en-US" dirty="0" smtClean="0"/>
              <a:t>，</a:t>
            </a:r>
            <a:r>
              <a:rPr lang="zh-TW" altLang="en-US" dirty="0" smtClean="0"/>
              <a:t>且</a:t>
            </a:r>
            <a:r>
              <a:rPr lang="zh-TW" altLang="en-US" dirty="0" smtClean="0"/>
              <a:t>科氏參數假設在北緯</a:t>
            </a:r>
            <a:r>
              <a:rPr lang="en-US" altLang="zh-TW" dirty="0" smtClean="0"/>
              <a:t>15</a:t>
            </a:r>
            <a:r>
              <a:rPr lang="zh-TW" altLang="en-US" dirty="0" smtClean="0"/>
              <a:t>度的</a:t>
            </a:r>
            <a:r>
              <a:rPr lang="en-US" altLang="zh-TW" dirty="0" smtClean="0"/>
              <a:t>f</a:t>
            </a:r>
            <a:r>
              <a:rPr lang="zh-TW" altLang="en-US" dirty="0" smtClean="0"/>
              <a:t>面上。</a:t>
            </a:r>
            <a:endParaRPr lang="en-US" altLang="zh-TW" dirty="0" smtClean="0"/>
          </a:p>
          <a:p>
            <a:r>
              <a:rPr lang="zh-TW" altLang="en-US" dirty="0" smtClean="0"/>
              <a:t>所有模式的區域中，海平面溫度固定在</a:t>
            </a:r>
            <a:r>
              <a:rPr lang="en-US" altLang="zh-TW" dirty="0" smtClean="0"/>
              <a:t>303K</a:t>
            </a:r>
            <a:r>
              <a:rPr lang="zh-TW" altLang="en-US" dirty="0" smtClean="0"/>
              <a:t>，</a:t>
            </a:r>
            <a:r>
              <a:rPr lang="zh-TW" altLang="en-US" dirty="0" smtClean="0"/>
              <a:t>是由</a:t>
            </a:r>
            <a:r>
              <a:rPr lang="en-US" altLang="zh-TW" dirty="0" smtClean="0"/>
              <a:t>NOAA</a:t>
            </a:r>
            <a:r>
              <a:rPr lang="zh-TW" altLang="en-US" dirty="0" smtClean="0"/>
              <a:t>海溫</a:t>
            </a:r>
            <a:r>
              <a:rPr lang="zh-TW" altLang="en-US" dirty="0" smtClean="0"/>
              <a:t>資料統計</a:t>
            </a:r>
            <a:r>
              <a:rPr lang="zh-TW" altLang="en-US" dirty="0" smtClean="0"/>
              <a:t>之</a:t>
            </a:r>
            <a:r>
              <a:rPr lang="zh-TW" altLang="en-US" dirty="0" smtClean="0"/>
              <a:t>平均</a:t>
            </a:r>
            <a:r>
              <a:rPr lang="zh-TW" altLang="en-US" dirty="0" smtClean="0"/>
              <a:t>。</a:t>
            </a:r>
            <a:endParaRPr lang="en-US" altLang="zh-TW" dirty="0" smtClean="0"/>
          </a:p>
          <a:p>
            <a:r>
              <a:rPr lang="zh-TW" altLang="en-US" dirty="0" smtClean="0"/>
              <a:t>初始渦</a:t>
            </a:r>
            <a:r>
              <a:rPr lang="zh-TW" altLang="en-US" dirty="0" smtClean="0"/>
              <a:t>旋</a:t>
            </a:r>
            <a:r>
              <a:rPr lang="zh-TW" altLang="en-US" dirty="0" smtClean="0"/>
              <a:t>切線風速</a:t>
            </a:r>
            <a:r>
              <a:rPr lang="zh-TW" altLang="en-US" dirty="0" smtClean="0"/>
              <a:t>的</a:t>
            </a:r>
            <a:r>
              <a:rPr lang="zh-TW" altLang="en-US" dirty="0" smtClean="0"/>
              <a:t>設定由地面線性遞減到十公里</a:t>
            </a:r>
            <a:r>
              <a:rPr lang="zh-TW" altLang="en-US" dirty="0" smtClean="0"/>
              <a:t>高。</a:t>
            </a:r>
            <a:endParaRPr lang="en-US" altLang="zh-TW" dirty="0" smtClean="0"/>
          </a:p>
        </p:txBody>
      </p:sp>
      <p:graphicFrame>
        <p:nvGraphicFramePr>
          <p:cNvPr id="4" name="圖表 3"/>
          <p:cNvGraphicFramePr/>
          <p:nvPr/>
        </p:nvGraphicFramePr>
        <p:xfrm>
          <a:off x="4857752" y="4543421"/>
          <a:ext cx="4286248" cy="2314579"/>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cstate="print"/>
          <a:srcRect/>
          <a:stretch>
            <a:fillRect/>
          </a:stretch>
        </p:blipFill>
        <p:spPr bwMode="auto">
          <a:xfrm>
            <a:off x="1714480" y="5072074"/>
            <a:ext cx="2643206" cy="12056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模式簡介（三）</a:t>
            </a:r>
            <a:endParaRPr lang="zh-TW" altLang="en-US" dirty="0"/>
          </a:p>
        </p:txBody>
      </p:sp>
      <p:sp>
        <p:nvSpPr>
          <p:cNvPr id="3" name="內容版面配置區 2"/>
          <p:cNvSpPr>
            <a:spLocks noGrp="1"/>
          </p:cNvSpPr>
          <p:nvPr>
            <p:ph idx="1"/>
          </p:nvPr>
        </p:nvSpPr>
        <p:spPr/>
        <p:txBody>
          <a:bodyPr/>
          <a:lstStyle/>
          <a:p>
            <a:r>
              <a:rPr lang="en-US" altLang="zh-TW" dirty="0" smtClean="0"/>
              <a:t>CNTL</a:t>
            </a:r>
          </a:p>
          <a:p>
            <a:pPr>
              <a:buNone/>
            </a:pPr>
            <a:r>
              <a:rPr lang="en-US" altLang="zh-TW" dirty="0" smtClean="0"/>
              <a:t>       </a:t>
            </a:r>
            <a:r>
              <a:rPr lang="en-US" altLang="zh-TW" i="1" dirty="0" smtClean="0"/>
              <a:t> </a:t>
            </a:r>
            <a:r>
              <a:rPr lang="zh-TW" altLang="en-US" i="1" dirty="0" smtClean="0"/>
              <a:t>沒有更改任何</a:t>
            </a:r>
            <a:r>
              <a:rPr lang="zh-TW" altLang="en-US" i="1" dirty="0" smtClean="0"/>
              <a:t>的雲微物理參數化法</a:t>
            </a:r>
            <a:endParaRPr lang="en-US" altLang="zh-TW" i="1" dirty="0" smtClean="0"/>
          </a:p>
          <a:p>
            <a:pPr>
              <a:buNone/>
            </a:pPr>
            <a:endParaRPr lang="en-US" altLang="zh-TW" dirty="0" smtClean="0"/>
          </a:p>
          <a:p>
            <a:r>
              <a:rPr lang="en-US" altLang="zh-TW" dirty="0" smtClean="0"/>
              <a:t>NOEVP</a:t>
            </a:r>
          </a:p>
          <a:p>
            <a:pPr>
              <a:buNone/>
            </a:pPr>
            <a:r>
              <a:rPr lang="en-US" altLang="zh-TW" dirty="0" smtClean="0"/>
              <a:t>       </a:t>
            </a:r>
            <a:r>
              <a:rPr lang="zh-TW" altLang="en-US" i="1" dirty="0" smtClean="0"/>
              <a:t>不</a:t>
            </a:r>
            <a:r>
              <a:rPr lang="zh-TW" altLang="en-US" i="1" dirty="0" smtClean="0"/>
              <a:t>包含</a:t>
            </a:r>
            <a:r>
              <a:rPr lang="zh-TW" altLang="en-US" i="1" dirty="0" smtClean="0"/>
              <a:t>由</a:t>
            </a:r>
            <a:r>
              <a:rPr lang="zh-TW" altLang="en-US" i="1" dirty="0" smtClean="0"/>
              <a:t>雨滴蒸發所產生的非絕熱冷卻，但還是容許蒸發</a:t>
            </a:r>
            <a:r>
              <a:rPr lang="en-US" altLang="zh-TW" i="1" dirty="0" smtClean="0"/>
              <a:t>(</a:t>
            </a:r>
            <a:r>
              <a:rPr lang="zh-TW" altLang="en-US" i="1" dirty="0" smtClean="0"/>
              <a:t>雨滴轉換城水蒸氣</a:t>
            </a:r>
            <a:r>
              <a:rPr lang="en-US" altLang="zh-TW" i="1" dirty="0" smtClean="0"/>
              <a:t>)</a:t>
            </a:r>
            <a:r>
              <a:rPr lang="zh-TW" altLang="en-US" i="1" dirty="0" smtClean="0"/>
              <a:t>。</a:t>
            </a:r>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1657366" y="0"/>
            <a:ext cx="5200650" cy="34385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771666" y="3429000"/>
            <a:ext cx="5086350" cy="3429000"/>
          </a:xfrm>
          <a:prstGeom prst="rect">
            <a:avLst/>
          </a:prstGeom>
          <a:noFill/>
          <a:ln w="9525">
            <a:noFill/>
            <a:miter lim="800000"/>
            <a:headEnd/>
            <a:tailEnd/>
          </a:ln>
        </p:spPr>
      </p:pic>
      <p:sp>
        <p:nvSpPr>
          <p:cNvPr id="22" name="圓角矩形 21"/>
          <p:cNvSpPr/>
          <p:nvPr/>
        </p:nvSpPr>
        <p:spPr>
          <a:xfrm>
            <a:off x="2714612" y="142852"/>
            <a:ext cx="500066" cy="6357982"/>
          </a:xfrm>
          <a:prstGeom prst="round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圓角矩形 22"/>
          <p:cNvSpPr/>
          <p:nvPr/>
        </p:nvSpPr>
        <p:spPr>
          <a:xfrm>
            <a:off x="3571868" y="142852"/>
            <a:ext cx="500066" cy="6286544"/>
          </a:xfrm>
          <a:prstGeom prst="round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圓角矩形 23"/>
          <p:cNvSpPr/>
          <p:nvPr/>
        </p:nvSpPr>
        <p:spPr>
          <a:xfrm>
            <a:off x="5286380" y="142852"/>
            <a:ext cx="500066" cy="6286544"/>
          </a:xfrm>
          <a:prstGeom prst="round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單箭頭接點 25"/>
          <p:cNvCxnSpPr/>
          <p:nvPr/>
        </p:nvCxnSpPr>
        <p:spPr>
          <a:xfrm rot="10800000" flipV="1">
            <a:off x="1357290" y="1357298"/>
            <a:ext cx="1428760"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0" y="2214554"/>
            <a:ext cx="1785918" cy="646331"/>
          </a:xfrm>
          <a:prstGeom prst="rect">
            <a:avLst/>
          </a:prstGeom>
          <a:noFill/>
        </p:spPr>
        <p:txBody>
          <a:bodyPr wrap="square" rtlCol="0">
            <a:spAutoFit/>
          </a:bodyPr>
          <a:lstStyle/>
          <a:p>
            <a:pPr algn="ctr"/>
            <a:r>
              <a:rPr lang="en-US" altLang="zh-TW" dirty="0" smtClean="0"/>
              <a:t>Predevelopment stage</a:t>
            </a:r>
            <a:endParaRPr lang="zh-TW" altLang="en-US" dirty="0"/>
          </a:p>
        </p:txBody>
      </p:sp>
      <p:cxnSp>
        <p:nvCxnSpPr>
          <p:cNvPr id="29" name="直線單箭頭接點 28"/>
          <p:cNvCxnSpPr/>
          <p:nvPr/>
        </p:nvCxnSpPr>
        <p:spPr>
          <a:xfrm rot="10800000">
            <a:off x="1571604" y="5072074"/>
            <a:ext cx="2143140"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214282" y="4643446"/>
            <a:ext cx="1643074" cy="646331"/>
          </a:xfrm>
          <a:prstGeom prst="rect">
            <a:avLst/>
          </a:prstGeom>
          <a:noFill/>
        </p:spPr>
        <p:txBody>
          <a:bodyPr wrap="square" rtlCol="0">
            <a:spAutoFit/>
          </a:bodyPr>
          <a:lstStyle/>
          <a:p>
            <a:pPr algn="ctr"/>
            <a:r>
              <a:rPr lang="en-US" altLang="zh-TW" dirty="0" smtClean="0"/>
              <a:t>Development stage</a:t>
            </a:r>
            <a:endParaRPr lang="zh-TW" altLang="en-US" dirty="0"/>
          </a:p>
        </p:txBody>
      </p:sp>
      <p:cxnSp>
        <p:nvCxnSpPr>
          <p:cNvPr id="32" name="直線單箭頭接點 31"/>
          <p:cNvCxnSpPr/>
          <p:nvPr/>
        </p:nvCxnSpPr>
        <p:spPr>
          <a:xfrm flipV="1">
            <a:off x="5572132" y="3429000"/>
            <a:ext cx="135732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7000892" y="3143248"/>
            <a:ext cx="1428760" cy="369332"/>
          </a:xfrm>
          <a:prstGeom prst="rect">
            <a:avLst/>
          </a:prstGeom>
          <a:noFill/>
        </p:spPr>
        <p:txBody>
          <a:bodyPr wrap="square" rtlCol="0">
            <a:spAutoFit/>
          </a:bodyPr>
          <a:lstStyle/>
          <a:p>
            <a:pPr algn="ctr"/>
            <a:r>
              <a:rPr lang="en-US" altLang="zh-TW" dirty="0" smtClean="0"/>
              <a:t>Mature stage </a:t>
            </a:r>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1714480" y="0"/>
            <a:ext cx="5462243" cy="6858000"/>
          </a:xfrm>
          <a:prstGeom prst="rect">
            <a:avLst/>
          </a:prstGeom>
          <a:noFill/>
          <a:ln w="9525">
            <a:noFill/>
            <a:miter lim="800000"/>
            <a:headEnd/>
            <a:tailEnd/>
          </a:ln>
        </p:spPr>
      </p:pic>
      <p:sp>
        <p:nvSpPr>
          <p:cNvPr id="5" name="文字方塊 4"/>
          <p:cNvSpPr txBox="1"/>
          <p:nvPr/>
        </p:nvSpPr>
        <p:spPr>
          <a:xfrm>
            <a:off x="0" y="1357298"/>
            <a:ext cx="1643074" cy="646331"/>
          </a:xfrm>
          <a:prstGeom prst="rect">
            <a:avLst/>
          </a:prstGeom>
          <a:noFill/>
        </p:spPr>
        <p:txBody>
          <a:bodyPr wrap="square" rtlCol="0">
            <a:spAutoFit/>
          </a:bodyPr>
          <a:lstStyle/>
          <a:p>
            <a:pPr algn="ctr"/>
            <a:r>
              <a:rPr lang="en-US" altLang="zh-TW" dirty="0" smtClean="0"/>
              <a:t>Development stage</a:t>
            </a:r>
            <a:endParaRPr lang="zh-TW" altLang="en-US" dirty="0"/>
          </a:p>
        </p:txBody>
      </p:sp>
      <p:sp>
        <p:nvSpPr>
          <p:cNvPr id="6" name="文字方塊 5"/>
          <p:cNvSpPr txBox="1"/>
          <p:nvPr/>
        </p:nvSpPr>
        <p:spPr>
          <a:xfrm>
            <a:off x="214282" y="4786322"/>
            <a:ext cx="1428760" cy="369332"/>
          </a:xfrm>
          <a:prstGeom prst="rect">
            <a:avLst/>
          </a:prstGeom>
          <a:noFill/>
        </p:spPr>
        <p:txBody>
          <a:bodyPr wrap="square" rtlCol="0">
            <a:spAutoFit/>
          </a:bodyPr>
          <a:lstStyle/>
          <a:p>
            <a:pPr algn="ctr"/>
            <a:r>
              <a:rPr lang="en-US" altLang="zh-TW" dirty="0" smtClean="0"/>
              <a:t>Mature stage </a:t>
            </a:r>
            <a:endParaRPr lang="zh-TW" altLang="en-US" dirty="0"/>
          </a:p>
        </p:txBody>
      </p:sp>
      <p:cxnSp>
        <p:nvCxnSpPr>
          <p:cNvPr id="8" name="直線接點 7"/>
          <p:cNvCxnSpPr/>
          <p:nvPr/>
        </p:nvCxnSpPr>
        <p:spPr>
          <a:xfrm rot="16200000" flipH="1">
            <a:off x="357158" y="3286124"/>
            <a:ext cx="6072230" cy="7143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手繪多邊形 8"/>
          <p:cNvSpPr/>
          <p:nvPr/>
        </p:nvSpPr>
        <p:spPr>
          <a:xfrm>
            <a:off x="3271838" y="3586163"/>
            <a:ext cx="1512887" cy="1147762"/>
          </a:xfrm>
          <a:custGeom>
            <a:avLst/>
            <a:gdLst>
              <a:gd name="connsiteX0" fmla="*/ 0 w 1512887"/>
              <a:gd name="connsiteY0" fmla="*/ 0 h 1147762"/>
              <a:gd name="connsiteX1" fmla="*/ 395287 w 1512887"/>
              <a:gd name="connsiteY1" fmla="*/ 61912 h 1147762"/>
              <a:gd name="connsiteX2" fmla="*/ 628650 w 1512887"/>
              <a:gd name="connsiteY2" fmla="*/ 119062 h 1147762"/>
              <a:gd name="connsiteX3" fmla="*/ 733425 w 1512887"/>
              <a:gd name="connsiteY3" fmla="*/ 142875 h 1147762"/>
              <a:gd name="connsiteX4" fmla="*/ 676275 w 1512887"/>
              <a:gd name="connsiteY4" fmla="*/ 247650 h 1147762"/>
              <a:gd name="connsiteX5" fmla="*/ 638175 w 1512887"/>
              <a:gd name="connsiteY5" fmla="*/ 328612 h 1147762"/>
              <a:gd name="connsiteX6" fmla="*/ 638175 w 1512887"/>
              <a:gd name="connsiteY6" fmla="*/ 400050 h 1147762"/>
              <a:gd name="connsiteX7" fmla="*/ 685800 w 1512887"/>
              <a:gd name="connsiteY7" fmla="*/ 452437 h 1147762"/>
              <a:gd name="connsiteX8" fmla="*/ 790575 w 1512887"/>
              <a:gd name="connsiteY8" fmla="*/ 500062 h 1147762"/>
              <a:gd name="connsiteX9" fmla="*/ 890587 w 1512887"/>
              <a:gd name="connsiteY9" fmla="*/ 576262 h 1147762"/>
              <a:gd name="connsiteX10" fmla="*/ 1000125 w 1512887"/>
              <a:gd name="connsiteY10" fmla="*/ 633412 h 1147762"/>
              <a:gd name="connsiteX11" fmla="*/ 1085850 w 1512887"/>
              <a:gd name="connsiteY11" fmla="*/ 685800 h 1147762"/>
              <a:gd name="connsiteX12" fmla="*/ 1252537 w 1512887"/>
              <a:gd name="connsiteY12" fmla="*/ 757237 h 1147762"/>
              <a:gd name="connsiteX13" fmla="*/ 1376362 w 1512887"/>
              <a:gd name="connsiteY13" fmla="*/ 823912 h 1147762"/>
              <a:gd name="connsiteX14" fmla="*/ 1414462 w 1512887"/>
              <a:gd name="connsiteY14" fmla="*/ 923925 h 1147762"/>
              <a:gd name="connsiteX15" fmla="*/ 1414462 w 1512887"/>
              <a:gd name="connsiteY15" fmla="*/ 985837 h 1147762"/>
              <a:gd name="connsiteX16" fmla="*/ 1419225 w 1512887"/>
              <a:gd name="connsiteY16" fmla="*/ 1028700 h 1147762"/>
              <a:gd name="connsiteX17" fmla="*/ 1457325 w 1512887"/>
              <a:gd name="connsiteY17" fmla="*/ 1081087 h 1147762"/>
              <a:gd name="connsiteX18" fmla="*/ 1509712 w 1512887"/>
              <a:gd name="connsiteY18" fmla="*/ 1095375 h 1147762"/>
              <a:gd name="connsiteX19" fmla="*/ 1476375 w 1512887"/>
              <a:gd name="connsiteY19" fmla="*/ 1104900 h 1147762"/>
              <a:gd name="connsiteX20" fmla="*/ 1419225 w 1512887"/>
              <a:gd name="connsiteY20" fmla="*/ 1114425 h 1147762"/>
              <a:gd name="connsiteX21" fmla="*/ 1347787 w 1512887"/>
              <a:gd name="connsiteY21" fmla="*/ 1123950 h 1147762"/>
              <a:gd name="connsiteX22" fmla="*/ 1295400 w 1512887"/>
              <a:gd name="connsiteY22" fmla="*/ 1133475 h 1147762"/>
              <a:gd name="connsiteX23" fmla="*/ 1181100 w 1512887"/>
              <a:gd name="connsiteY23" fmla="*/ 1138237 h 1147762"/>
              <a:gd name="connsiteX24" fmla="*/ 1152525 w 1512887"/>
              <a:gd name="connsiteY24" fmla="*/ 1147762 h 114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12887" h="1147762">
                <a:moveTo>
                  <a:pt x="0" y="0"/>
                </a:moveTo>
                <a:cubicBezTo>
                  <a:pt x="145256" y="21034"/>
                  <a:pt x="290512" y="42068"/>
                  <a:pt x="395287" y="61912"/>
                </a:cubicBezTo>
                <a:cubicBezTo>
                  <a:pt x="500062" y="81756"/>
                  <a:pt x="572294" y="105568"/>
                  <a:pt x="628650" y="119062"/>
                </a:cubicBezTo>
                <a:cubicBezTo>
                  <a:pt x="685006" y="132556"/>
                  <a:pt x="725488" y="121444"/>
                  <a:pt x="733425" y="142875"/>
                </a:cubicBezTo>
                <a:cubicBezTo>
                  <a:pt x="741362" y="164306"/>
                  <a:pt x="692150" y="216694"/>
                  <a:pt x="676275" y="247650"/>
                </a:cubicBezTo>
                <a:cubicBezTo>
                  <a:pt x="660400" y="278606"/>
                  <a:pt x="644525" y="303212"/>
                  <a:pt x="638175" y="328612"/>
                </a:cubicBezTo>
                <a:cubicBezTo>
                  <a:pt x="631825" y="354012"/>
                  <a:pt x="630238" y="379413"/>
                  <a:pt x="638175" y="400050"/>
                </a:cubicBezTo>
                <a:cubicBezTo>
                  <a:pt x="646113" y="420688"/>
                  <a:pt x="660400" y="435768"/>
                  <a:pt x="685800" y="452437"/>
                </a:cubicBezTo>
                <a:cubicBezTo>
                  <a:pt x="711200" y="469106"/>
                  <a:pt x="756444" y="479425"/>
                  <a:pt x="790575" y="500062"/>
                </a:cubicBezTo>
                <a:cubicBezTo>
                  <a:pt x="824706" y="520699"/>
                  <a:pt x="855662" y="554037"/>
                  <a:pt x="890587" y="576262"/>
                </a:cubicBezTo>
                <a:cubicBezTo>
                  <a:pt x="925512" y="598487"/>
                  <a:pt x="967581" y="615156"/>
                  <a:pt x="1000125" y="633412"/>
                </a:cubicBezTo>
                <a:cubicBezTo>
                  <a:pt x="1032669" y="651668"/>
                  <a:pt x="1043781" y="665163"/>
                  <a:pt x="1085850" y="685800"/>
                </a:cubicBezTo>
                <a:cubicBezTo>
                  <a:pt x="1127919" y="706438"/>
                  <a:pt x="1204118" y="734218"/>
                  <a:pt x="1252537" y="757237"/>
                </a:cubicBezTo>
                <a:cubicBezTo>
                  <a:pt x="1300956" y="780256"/>
                  <a:pt x="1349375" y="796131"/>
                  <a:pt x="1376362" y="823912"/>
                </a:cubicBezTo>
                <a:cubicBezTo>
                  <a:pt x="1403349" y="851693"/>
                  <a:pt x="1408112" y="896938"/>
                  <a:pt x="1414462" y="923925"/>
                </a:cubicBezTo>
                <a:cubicBezTo>
                  <a:pt x="1420812" y="950912"/>
                  <a:pt x="1413668" y="968375"/>
                  <a:pt x="1414462" y="985837"/>
                </a:cubicBezTo>
                <a:cubicBezTo>
                  <a:pt x="1415256" y="1003299"/>
                  <a:pt x="1412081" y="1012825"/>
                  <a:pt x="1419225" y="1028700"/>
                </a:cubicBezTo>
                <a:cubicBezTo>
                  <a:pt x="1426369" y="1044575"/>
                  <a:pt x="1442244" y="1069974"/>
                  <a:pt x="1457325" y="1081087"/>
                </a:cubicBezTo>
                <a:cubicBezTo>
                  <a:pt x="1472406" y="1092200"/>
                  <a:pt x="1506537" y="1091406"/>
                  <a:pt x="1509712" y="1095375"/>
                </a:cubicBezTo>
                <a:cubicBezTo>
                  <a:pt x="1512887" y="1099344"/>
                  <a:pt x="1491456" y="1101725"/>
                  <a:pt x="1476375" y="1104900"/>
                </a:cubicBezTo>
                <a:cubicBezTo>
                  <a:pt x="1461294" y="1108075"/>
                  <a:pt x="1440656" y="1111250"/>
                  <a:pt x="1419225" y="1114425"/>
                </a:cubicBezTo>
                <a:cubicBezTo>
                  <a:pt x="1397794" y="1117600"/>
                  <a:pt x="1368425" y="1120775"/>
                  <a:pt x="1347787" y="1123950"/>
                </a:cubicBezTo>
                <a:cubicBezTo>
                  <a:pt x="1327150" y="1127125"/>
                  <a:pt x="1323181" y="1131094"/>
                  <a:pt x="1295400" y="1133475"/>
                </a:cubicBezTo>
                <a:cubicBezTo>
                  <a:pt x="1267619" y="1135856"/>
                  <a:pt x="1204913" y="1135856"/>
                  <a:pt x="1181100" y="1138237"/>
                </a:cubicBezTo>
                <a:cubicBezTo>
                  <a:pt x="1157287" y="1140618"/>
                  <a:pt x="1154906" y="1144190"/>
                  <a:pt x="1152525" y="1147762"/>
                </a:cubicBezTo>
              </a:path>
            </a:pathLst>
          </a:cu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手繪多邊形 9"/>
          <p:cNvSpPr/>
          <p:nvPr/>
        </p:nvSpPr>
        <p:spPr>
          <a:xfrm>
            <a:off x="3128963" y="5233988"/>
            <a:ext cx="1035844" cy="1152525"/>
          </a:xfrm>
          <a:custGeom>
            <a:avLst/>
            <a:gdLst>
              <a:gd name="connsiteX0" fmla="*/ 0 w 1035844"/>
              <a:gd name="connsiteY0" fmla="*/ 0 h 1152525"/>
              <a:gd name="connsiteX1" fmla="*/ 180975 w 1035844"/>
              <a:gd name="connsiteY1" fmla="*/ 38100 h 1152525"/>
              <a:gd name="connsiteX2" fmla="*/ 333375 w 1035844"/>
              <a:gd name="connsiteY2" fmla="*/ 66675 h 1152525"/>
              <a:gd name="connsiteX3" fmla="*/ 385762 w 1035844"/>
              <a:gd name="connsiteY3" fmla="*/ 109537 h 1152525"/>
              <a:gd name="connsiteX4" fmla="*/ 390525 w 1035844"/>
              <a:gd name="connsiteY4" fmla="*/ 152400 h 1152525"/>
              <a:gd name="connsiteX5" fmla="*/ 357187 w 1035844"/>
              <a:gd name="connsiteY5" fmla="*/ 209550 h 1152525"/>
              <a:gd name="connsiteX6" fmla="*/ 328612 w 1035844"/>
              <a:gd name="connsiteY6" fmla="*/ 238125 h 1152525"/>
              <a:gd name="connsiteX7" fmla="*/ 371475 w 1035844"/>
              <a:gd name="connsiteY7" fmla="*/ 323850 h 1152525"/>
              <a:gd name="connsiteX8" fmla="*/ 409575 w 1035844"/>
              <a:gd name="connsiteY8" fmla="*/ 376237 h 1152525"/>
              <a:gd name="connsiteX9" fmla="*/ 457200 w 1035844"/>
              <a:gd name="connsiteY9" fmla="*/ 447675 h 1152525"/>
              <a:gd name="connsiteX10" fmla="*/ 561975 w 1035844"/>
              <a:gd name="connsiteY10" fmla="*/ 500062 h 1152525"/>
              <a:gd name="connsiteX11" fmla="*/ 566737 w 1035844"/>
              <a:gd name="connsiteY11" fmla="*/ 614362 h 1152525"/>
              <a:gd name="connsiteX12" fmla="*/ 571500 w 1035844"/>
              <a:gd name="connsiteY12" fmla="*/ 685800 h 1152525"/>
              <a:gd name="connsiteX13" fmla="*/ 642937 w 1035844"/>
              <a:gd name="connsiteY13" fmla="*/ 742950 h 1152525"/>
              <a:gd name="connsiteX14" fmla="*/ 728662 w 1035844"/>
              <a:gd name="connsiteY14" fmla="*/ 795337 h 1152525"/>
              <a:gd name="connsiteX15" fmla="*/ 738187 w 1035844"/>
              <a:gd name="connsiteY15" fmla="*/ 857250 h 1152525"/>
              <a:gd name="connsiteX16" fmla="*/ 752475 w 1035844"/>
              <a:gd name="connsiteY16" fmla="*/ 933450 h 1152525"/>
              <a:gd name="connsiteX17" fmla="*/ 781050 w 1035844"/>
              <a:gd name="connsiteY17" fmla="*/ 990600 h 1152525"/>
              <a:gd name="connsiteX18" fmla="*/ 866775 w 1035844"/>
              <a:gd name="connsiteY18" fmla="*/ 1038225 h 1152525"/>
              <a:gd name="connsiteX19" fmla="*/ 966787 w 1035844"/>
              <a:gd name="connsiteY19" fmla="*/ 1095375 h 1152525"/>
              <a:gd name="connsiteX20" fmla="*/ 1028700 w 1035844"/>
              <a:gd name="connsiteY20" fmla="*/ 1104900 h 1152525"/>
              <a:gd name="connsiteX21" fmla="*/ 923925 w 1035844"/>
              <a:gd name="connsiteY21" fmla="*/ 1138237 h 1152525"/>
              <a:gd name="connsiteX22" fmla="*/ 842962 w 1035844"/>
              <a:gd name="connsiteY22" fmla="*/ 1138237 h 1152525"/>
              <a:gd name="connsiteX23" fmla="*/ 790575 w 1035844"/>
              <a:gd name="connsiteY23" fmla="*/ 1147762 h 1152525"/>
              <a:gd name="connsiteX24" fmla="*/ 776287 w 1035844"/>
              <a:gd name="connsiteY24" fmla="*/ 1152525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5844" h="1152525">
                <a:moveTo>
                  <a:pt x="0" y="0"/>
                </a:moveTo>
                <a:lnTo>
                  <a:pt x="180975" y="38100"/>
                </a:lnTo>
                <a:cubicBezTo>
                  <a:pt x="236538" y="49213"/>
                  <a:pt x="299244" y="54769"/>
                  <a:pt x="333375" y="66675"/>
                </a:cubicBezTo>
                <a:cubicBezTo>
                  <a:pt x="367506" y="78581"/>
                  <a:pt x="376237" y="95250"/>
                  <a:pt x="385762" y="109537"/>
                </a:cubicBezTo>
                <a:cubicBezTo>
                  <a:pt x="395287" y="123824"/>
                  <a:pt x="395288" y="135731"/>
                  <a:pt x="390525" y="152400"/>
                </a:cubicBezTo>
                <a:cubicBezTo>
                  <a:pt x="385763" y="169069"/>
                  <a:pt x="367506" y="195263"/>
                  <a:pt x="357187" y="209550"/>
                </a:cubicBezTo>
                <a:cubicBezTo>
                  <a:pt x="346868" y="223837"/>
                  <a:pt x="326231" y="219075"/>
                  <a:pt x="328612" y="238125"/>
                </a:cubicBezTo>
                <a:cubicBezTo>
                  <a:pt x="330993" y="257175"/>
                  <a:pt x="357981" y="300831"/>
                  <a:pt x="371475" y="323850"/>
                </a:cubicBezTo>
                <a:cubicBezTo>
                  <a:pt x="384969" y="346869"/>
                  <a:pt x="395288" y="355600"/>
                  <a:pt x="409575" y="376237"/>
                </a:cubicBezTo>
                <a:cubicBezTo>
                  <a:pt x="423862" y="396874"/>
                  <a:pt x="431800" y="427037"/>
                  <a:pt x="457200" y="447675"/>
                </a:cubicBezTo>
                <a:cubicBezTo>
                  <a:pt x="482600" y="468313"/>
                  <a:pt x="543719" y="472281"/>
                  <a:pt x="561975" y="500062"/>
                </a:cubicBezTo>
                <a:cubicBezTo>
                  <a:pt x="580231" y="527843"/>
                  <a:pt x="565150" y="583406"/>
                  <a:pt x="566737" y="614362"/>
                </a:cubicBezTo>
                <a:cubicBezTo>
                  <a:pt x="568325" y="645318"/>
                  <a:pt x="558800" y="664369"/>
                  <a:pt x="571500" y="685800"/>
                </a:cubicBezTo>
                <a:cubicBezTo>
                  <a:pt x="584200" y="707231"/>
                  <a:pt x="616743" y="724694"/>
                  <a:pt x="642937" y="742950"/>
                </a:cubicBezTo>
                <a:cubicBezTo>
                  <a:pt x="669131" y="761206"/>
                  <a:pt x="712787" y="776287"/>
                  <a:pt x="728662" y="795337"/>
                </a:cubicBezTo>
                <a:cubicBezTo>
                  <a:pt x="744537" y="814387"/>
                  <a:pt x="734218" y="834231"/>
                  <a:pt x="738187" y="857250"/>
                </a:cubicBezTo>
                <a:cubicBezTo>
                  <a:pt x="742156" y="880269"/>
                  <a:pt x="745331" y="911225"/>
                  <a:pt x="752475" y="933450"/>
                </a:cubicBezTo>
                <a:cubicBezTo>
                  <a:pt x="759619" y="955675"/>
                  <a:pt x="762000" y="973138"/>
                  <a:pt x="781050" y="990600"/>
                </a:cubicBezTo>
                <a:cubicBezTo>
                  <a:pt x="800100" y="1008062"/>
                  <a:pt x="866775" y="1038225"/>
                  <a:pt x="866775" y="1038225"/>
                </a:cubicBezTo>
                <a:cubicBezTo>
                  <a:pt x="897731" y="1055687"/>
                  <a:pt x="939800" y="1084263"/>
                  <a:pt x="966787" y="1095375"/>
                </a:cubicBezTo>
                <a:cubicBezTo>
                  <a:pt x="993774" y="1106487"/>
                  <a:pt x="1035844" y="1097756"/>
                  <a:pt x="1028700" y="1104900"/>
                </a:cubicBezTo>
                <a:cubicBezTo>
                  <a:pt x="1021556" y="1112044"/>
                  <a:pt x="954881" y="1132681"/>
                  <a:pt x="923925" y="1138237"/>
                </a:cubicBezTo>
                <a:cubicBezTo>
                  <a:pt x="892969" y="1143793"/>
                  <a:pt x="865187" y="1136650"/>
                  <a:pt x="842962" y="1138237"/>
                </a:cubicBezTo>
                <a:cubicBezTo>
                  <a:pt x="820737" y="1139824"/>
                  <a:pt x="801687" y="1145381"/>
                  <a:pt x="790575" y="1147762"/>
                </a:cubicBezTo>
                <a:cubicBezTo>
                  <a:pt x="779463" y="1150143"/>
                  <a:pt x="777875" y="1151334"/>
                  <a:pt x="776287" y="1152525"/>
                </a:cubicBezTo>
              </a:path>
            </a:pathLst>
          </a:cu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a:stretch>
            <a:fillRect/>
          </a:stretch>
        </p:blipFill>
        <p:spPr bwMode="auto">
          <a:xfrm>
            <a:off x="2143108" y="357166"/>
            <a:ext cx="4824847" cy="4525963"/>
          </a:xfrm>
          <a:prstGeom prst="rect">
            <a:avLst/>
          </a:prstGeom>
          <a:noFill/>
          <a:ln w="9525">
            <a:noFill/>
            <a:miter lim="800000"/>
            <a:headEnd/>
            <a:tailEnd/>
          </a:ln>
        </p:spPr>
      </p:pic>
      <p:sp>
        <p:nvSpPr>
          <p:cNvPr id="7" name="圓角矩形 6"/>
          <p:cNvSpPr/>
          <p:nvPr/>
        </p:nvSpPr>
        <p:spPr>
          <a:xfrm>
            <a:off x="2555268" y="3686164"/>
            <a:ext cx="4286280" cy="428628"/>
          </a:xfrm>
          <a:prstGeom prst="roundRect">
            <a:avLst/>
          </a:prstGeom>
          <a:solidFill>
            <a:srgbClr val="92D05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2555268" y="2900346"/>
            <a:ext cx="4286280" cy="428628"/>
          </a:xfrm>
          <a:prstGeom prst="roundRect">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a:off x="2555268" y="1328710"/>
            <a:ext cx="4286280" cy="428628"/>
          </a:xfrm>
          <a:prstGeom prst="round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1000100" y="5072074"/>
            <a:ext cx="7000924" cy="1200329"/>
          </a:xfrm>
          <a:prstGeom prst="rect">
            <a:avLst/>
          </a:prstGeom>
          <a:noFill/>
        </p:spPr>
        <p:txBody>
          <a:bodyPr wrap="square" rtlCol="0">
            <a:spAutoFit/>
          </a:bodyPr>
          <a:lstStyle/>
          <a:p>
            <a:r>
              <a:rPr lang="en-US" altLang="zh-TW" dirty="0" smtClean="0"/>
              <a:t>This corresponds to outward propagation of </a:t>
            </a:r>
            <a:r>
              <a:rPr lang="en-US" altLang="zh-TW" dirty="0" err="1" smtClean="0"/>
              <a:t>rainbands</a:t>
            </a:r>
            <a:r>
              <a:rPr lang="en-US" altLang="zh-TW" dirty="0" smtClean="0"/>
              <a:t> produced by </a:t>
            </a:r>
            <a:r>
              <a:rPr lang="en-US" altLang="zh-TW" dirty="0" smtClean="0">
                <a:solidFill>
                  <a:srgbClr val="00B0F0"/>
                </a:solidFill>
              </a:rPr>
              <a:t>cold pools</a:t>
            </a:r>
            <a:r>
              <a:rPr lang="en-US" altLang="zh-TW" dirty="0" smtClean="0"/>
              <a:t> and </a:t>
            </a:r>
            <a:r>
              <a:rPr lang="en-US" altLang="zh-TW" dirty="0" smtClean="0">
                <a:solidFill>
                  <a:srgbClr val="00B0F0"/>
                </a:solidFill>
              </a:rPr>
              <a:t>downdrafts</a:t>
            </a:r>
            <a:r>
              <a:rPr lang="en-US" altLang="zh-TW" dirty="0" smtClean="0"/>
              <a:t> associated with evaporative cooling, which play an important roles in the </a:t>
            </a:r>
            <a:r>
              <a:rPr lang="en-US" altLang="zh-TW" dirty="0" smtClean="0">
                <a:solidFill>
                  <a:srgbClr val="00B050"/>
                </a:solidFill>
              </a:rPr>
              <a:t>convection initiation </a:t>
            </a:r>
            <a:r>
              <a:rPr lang="en-US" altLang="zh-TW" dirty="0" smtClean="0"/>
              <a:t>and </a:t>
            </a:r>
            <a:r>
              <a:rPr lang="en-US" altLang="zh-TW" dirty="0" smtClean="0">
                <a:solidFill>
                  <a:srgbClr val="00B050"/>
                </a:solidFill>
              </a:rPr>
              <a:t>the maintenance of convective cells</a:t>
            </a:r>
            <a:r>
              <a:rPr lang="en-US" altLang="zh-TW" dirty="0" smtClean="0"/>
              <a:t>.</a:t>
            </a:r>
            <a:endParaRPr lang="zh-TW" altLang="en-US" dirty="0"/>
          </a:p>
        </p:txBody>
      </p:sp>
      <p:cxnSp>
        <p:nvCxnSpPr>
          <p:cNvPr id="20" name="直線單箭頭接點 19"/>
          <p:cNvCxnSpPr/>
          <p:nvPr/>
        </p:nvCxnSpPr>
        <p:spPr>
          <a:xfrm rot="10800000" flipV="1">
            <a:off x="5643570" y="3429000"/>
            <a:ext cx="1500198"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rot="5400000">
            <a:off x="3571868" y="714356"/>
            <a:ext cx="1000132"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27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TotalTime>
  <Words>1256</Words>
  <Application>Microsoft Office PowerPoint</Application>
  <PresentationFormat>如螢幕大小 (4:3)</PresentationFormat>
  <Paragraphs>162</Paragraphs>
  <Slides>26</Slides>
  <Notes>15</Notes>
  <HiddenSlides>0</HiddenSlides>
  <MMClips>0</MMClips>
  <ScaleCrop>false</ScaleCrop>
  <HeadingPairs>
    <vt:vector size="4" baseType="variant">
      <vt:variant>
        <vt:lpstr>佈景主題</vt:lpstr>
      </vt:variant>
      <vt:variant>
        <vt:i4>1</vt:i4>
      </vt:variant>
      <vt:variant>
        <vt:lpstr>投影片標題</vt:lpstr>
      </vt:variant>
      <vt:variant>
        <vt:i4>26</vt:i4>
      </vt:variant>
    </vt:vector>
  </HeadingPairs>
  <TitlesOfParts>
    <vt:vector size="27" baseType="lpstr">
      <vt:lpstr>Office 佈景主題</vt:lpstr>
      <vt:lpstr>Impacts of Evaporation From Raindrops on Tropical Cyclones</vt:lpstr>
      <vt:lpstr>Contents </vt:lpstr>
      <vt:lpstr>前言</vt:lpstr>
      <vt:lpstr>模式簡介（一）</vt:lpstr>
      <vt:lpstr>模式簡介(二)</vt:lpstr>
      <vt:lpstr>模式簡介（三）</vt:lpstr>
      <vt:lpstr>投影片 7</vt:lpstr>
      <vt:lpstr>投影片 8</vt:lpstr>
      <vt:lpstr>投影片 9</vt:lpstr>
      <vt:lpstr>EPT</vt:lpstr>
      <vt:lpstr>CAPE</vt:lpstr>
      <vt:lpstr>投影片 12</vt:lpstr>
      <vt:lpstr>投影片 13</vt:lpstr>
      <vt:lpstr>投影片 14</vt:lpstr>
      <vt:lpstr>Angular Momentum Budget</vt:lpstr>
      <vt:lpstr>投影片 16</vt:lpstr>
      <vt:lpstr>結論</vt:lpstr>
      <vt:lpstr>投影片 18</vt:lpstr>
      <vt:lpstr>Precipitation rate</vt:lpstr>
      <vt:lpstr>Three Stages of TC evolution </vt:lpstr>
      <vt:lpstr>Introduction </vt:lpstr>
      <vt:lpstr>Model Description  I</vt:lpstr>
      <vt:lpstr>Model Description  II</vt:lpstr>
      <vt:lpstr>Model Description  III</vt:lpstr>
      <vt:lpstr>Conclusions  I </vt:lpstr>
      <vt:lpstr>Conclusions  II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Impacts of Evaporation From Raindrops on Tropical Cyclones</dc:title>
  <dc:creator>Dennis</dc:creator>
  <cp:lastModifiedBy>Dennis</cp:lastModifiedBy>
  <cp:revision>88</cp:revision>
  <dcterms:created xsi:type="dcterms:W3CDTF">2010-03-15T00:51:04Z</dcterms:created>
  <dcterms:modified xsi:type="dcterms:W3CDTF">2010-03-16T02:00:11Z</dcterms:modified>
</cp:coreProperties>
</file>