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0" r:id="rId4"/>
    <p:sldId id="281" r:id="rId5"/>
    <p:sldId id="282" r:id="rId6"/>
    <p:sldId id="283" r:id="rId7"/>
    <p:sldId id="258" r:id="rId8"/>
    <p:sldId id="260" r:id="rId9"/>
    <p:sldId id="261" r:id="rId10"/>
    <p:sldId id="262" r:id="rId11"/>
    <p:sldId id="263" r:id="rId12"/>
    <p:sldId id="264" r:id="rId13"/>
    <p:sldId id="28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6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4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09" autoAdjust="0"/>
  </p:normalViewPr>
  <p:slideViewPr>
    <p:cSldViewPr>
      <p:cViewPr varScale="1">
        <p:scale>
          <a:sx n="79" d="100"/>
          <a:sy n="79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524F2-86E6-44D0-B56F-A7EF5E44D337}" type="datetimeFigureOut">
              <a:rPr lang="zh-TW" altLang="en-US" smtClean="0"/>
              <a:t>2010/3/7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CC7A-8AF7-49B3-AD33-C7C94AB408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中低層模式的穩定度較大 </a:t>
            </a:r>
            <a:r>
              <a:rPr lang="en-US" altLang="zh-TW" dirty="0" smtClean="0"/>
              <a:t>d (theta e)/ </a:t>
            </a:r>
            <a:r>
              <a:rPr lang="en-US" altLang="zh-TW" dirty="0" err="1" smtClean="0"/>
              <a:t>dz</a:t>
            </a:r>
            <a:r>
              <a:rPr lang="en-US" altLang="zh-TW" dirty="0" smtClean="0"/>
              <a:t> ~0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70C0"/>
                </a:solidFill>
              </a:rPr>
              <a:t>=&gt; Gravity wave vertical motion &amp; relatively low freezing level</a:t>
            </a:r>
            <a:endParaRPr lang="zh-TW" altLang="en-US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Moist Froude</a:t>
            </a:r>
            <a:r>
              <a:rPr lang="en-US" altLang="zh-TW" baseline="0" dirty="0" smtClean="0"/>
              <a:t> number &amp; wind(U) =&gt; </a:t>
            </a:r>
            <a:r>
              <a:rPr lang="zh-TW" altLang="en-US" baseline="0" dirty="0" smtClean="0"/>
              <a:t>過山的問題</a:t>
            </a:r>
            <a:endParaRPr lang="en-US" altLang="zh-TW" baseline="0" dirty="0" smtClean="0"/>
          </a:p>
          <a:p>
            <a:r>
              <a:rPr lang="en-US" altLang="zh-TW" baseline="0" dirty="0" smtClean="0"/>
              <a:t>F=U / N*</a:t>
            </a:r>
            <a:r>
              <a:rPr lang="en-US" altLang="zh-TW" baseline="0" dirty="0" err="1" smtClean="0"/>
              <a:t>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A-&gt;c-&gt;e </a:t>
            </a:r>
            <a:r>
              <a:rPr lang="zh-TW" altLang="en-US" dirty="0" smtClean="0"/>
              <a:t>從回波可發現，降水的特性一開是偏向對流發展，之後轉成層狀降水為主</a:t>
            </a:r>
            <a:endParaRPr lang="en-US" altLang="zh-TW" dirty="0" smtClean="0"/>
          </a:p>
          <a:p>
            <a:r>
              <a:rPr lang="en-US" altLang="zh-TW" dirty="0" smtClean="0"/>
              <a:t>G </a:t>
            </a:r>
            <a:r>
              <a:rPr lang="zh-TW" altLang="en-US" dirty="0" smtClean="0"/>
              <a:t>由於中層槽線通過，因此降水特性轉為胞狀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上層槽線通過</a:t>
            </a:r>
            <a:r>
              <a:rPr lang="en-US" altLang="zh-TW" dirty="0" smtClean="0"/>
              <a:t>CR</a:t>
            </a:r>
            <a:r>
              <a:rPr lang="zh-TW" altLang="en-US" dirty="0" smtClean="0"/>
              <a:t>區，使該區降水增強，之後槽線往東通過，使山區的降水也變強。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要看短暫增強的對流胞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都是在登陸後</a:t>
            </a:r>
            <a:r>
              <a:rPr lang="en-US" altLang="zh-TW" dirty="0" smtClean="0"/>
              <a:t>CR</a:t>
            </a:r>
            <a:r>
              <a:rPr lang="zh-TW" altLang="en-US" dirty="0" smtClean="0"/>
              <a:t>區增強，之後消散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利用回波來分析降雨時序的特性</a:t>
            </a:r>
            <a:r>
              <a:rPr lang="en-US" altLang="zh-TW" dirty="0" smtClean="0"/>
              <a:t>(0~2km</a:t>
            </a:r>
            <a:r>
              <a:rPr lang="zh-TW" altLang="en-US" dirty="0" smtClean="0"/>
              <a:t>的最大回波作圖，可以屏除亮帶因素並涵蓋地形降水的特徵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發現有兩波增強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CR</a:t>
            </a:r>
            <a:r>
              <a:rPr lang="zh-TW" altLang="en-US" dirty="0" smtClean="0"/>
              <a:t> 和 山區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迎風面上的最大風速相似，但是模式的風切層太淺</a:t>
            </a:r>
            <a:r>
              <a:rPr lang="en-US" altLang="zh-TW" dirty="0" smtClean="0"/>
              <a:t>=&gt;PBL</a:t>
            </a:r>
            <a:r>
              <a:rPr lang="zh-TW" altLang="en-US" dirty="0" smtClean="0"/>
              <a:t>法的問題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模式大致上並不會高估降水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一開始是氣旋帶來的降水，較為間斷性；但是後來高層槽線抵達時，降水變得較為連續，且地形雲發展較深</a:t>
            </a:r>
            <a:endParaRPr lang="en-US" altLang="zh-TW" dirty="0" smtClean="0"/>
          </a:p>
          <a:p>
            <a:r>
              <a:rPr lang="zh-TW" altLang="en-US" dirty="0" smtClean="0"/>
              <a:t>前人研究中指出，山岳波會使回波增強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CC7A-8AF7-49B3-AD33-C7C94AB40806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EBB8-75C9-4897-B713-BCE91F809C1F}" type="datetimeFigureOut">
              <a:rPr lang="zh-TW" altLang="en-US" smtClean="0"/>
              <a:pPr/>
              <a:t>2010/3/7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231C4-366B-49A0-99BE-40E8E68319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en-US" altLang="zh-TW" sz="3600" dirty="0" err="1" smtClean="0"/>
              <a:t>Orographic</a:t>
            </a:r>
            <a:r>
              <a:rPr lang="en-US" altLang="zh-TW" sz="3600" dirty="0" smtClean="0"/>
              <a:t> Modification of Convection and Flow Kinematics by the Oregon Coast Range and Cascades during IMPROVE-2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57312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Reporter: Prudence </a:t>
            </a:r>
            <a:r>
              <a:rPr lang="en-US" altLang="zh-TW" sz="2800" dirty="0" err="1" smtClean="0">
                <a:solidFill>
                  <a:schemeClr val="accent6">
                    <a:lumMod val="75000"/>
                  </a:schemeClr>
                </a:solidFill>
              </a:rPr>
              <a:t>Chien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2010/03/08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542926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Reference:</a:t>
            </a:r>
          </a:p>
          <a:p>
            <a:r>
              <a:rPr lang="en-US" altLang="zh-TW" dirty="0" err="1" smtClean="0">
                <a:solidFill>
                  <a:srgbClr val="0070C0"/>
                </a:solidFill>
              </a:rPr>
              <a:t>Colle</a:t>
            </a:r>
            <a:r>
              <a:rPr lang="en-US" altLang="zh-TW" dirty="0">
                <a:solidFill>
                  <a:srgbClr val="0070C0"/>
                </a:solidFill>
              </a:rPr>
              <a:t>, B.A., Y. Lin, S. Medina, and B.F. </a:t>
            </a:r>
            <a:r>
              <a:rPr lang="en-US" altLang="zh-TW" dirty="0" err="1">
                <a:solidFill>
                  <a:srgbClr val="0070C0"/>
                </a:solidFill>
              </a:rPr>
              <a:t>Smull</a:t>
            </a:r>
            <a:r>
              <a:rPr lang="en-US" altLang="zh-TW" dirty="0">
                <a:solidFill>
                  <a:srgbClr val="0070C0"/>
                </a:solidFill>
              </a:rPr>
              <a:t>, 2008: </a:t>
            </a:r>
            <a:r>
              <a:rPr lang="en-US" altLang="zh-TW" dirty="0" err="1">
                <a:solidFill>
                  <a:srgbClr val="0070C0"/>
                </a:solidFill>
              </a:rPr>
              <a:t>Orographic</a:t>
            </a:r>
            <a:r>
              <a:rPr lang="en-US" altLang="zh-TW" dirty="0">
                <a:solidFill>
                  <a:srgbClr val="0070C0"/>
                </a:solidFill>
              </a:rPr>
              <a:t> Modification of Convection and Flow Kinematics by the Oregon Coast Range and Cascades during IMPROVE-2. </a:t>
            </a:r>
            <a:r>
              <a:rPr lang="en-US" altLang="zh-TW" i="1" dirty="0">
                <a:solidFill>
                  <a:srgbClr val="0070C0"/>
                </a:solidFill>
              </a:rPr>
              <a:t>Mon. </a:t>
            </a:r>
            <a:r>
              <a:rPr lang="en-US" altLang="zh-TW" i="1" dirty="0" err="1">
                <a:solidFill>
                  <a:srgbClr val="0070C0"/>
                </a:solidFill>
              </a:rPr>
              <a:t>Wea</a:t>
            </a:r>
            <a:r>
              <a:rPr lang="en-US" altLang="zh-TW" i="1" dirty="0">
                <a:solidFill>
                  <a:srgbClr val="0070C0"/>
                </a:solidFill>
              </a:rPr>
              <a:t>. Rev.</a:t>
            </a:r>
            <a:r>
              <a:rPr lang="en-US" altLang="zh-TW" dirty="0">
                <a:solidFill>
                  <a:srgbClr val="0070C0"/>
                </a:solidFill>
              </a:rPr>
              <a:t>, </a:t>
            </a:r>
            <a:r>
              <a:rPr lang="en-US" altLang="zh-TW" b="1" dirty="0">
                <a:solidFill>
                  <a:srgbClr val="0070C0"/>
                </a:solidFill>
              </a:rPr>
              <a:t>136</a:t>
            </a:r>
            <a:r>
              <a:rPr lang="en-US" altLang="zh-TW" dirty="0">
                <a:solidFill>
                  <a:srgbClr val="0070C0"/>
                </a:solidFill>
              </a:rPr>
              <a:t>, 3894–3916.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3760470" cy="26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71809"/>
            <a:ext cx="3786214" cy="283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929190" y="42860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0000UTC 5 DEC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Surface wind (</a:t>
            </a:r>
            <a:r>
              <a:rPr lang="en-US" altLang="zh-TW" dirty="0" err="1" smtClean="0">
                <a:solidFill>
                  <a:srgbClr val="FF0000"/>
                </a:solidFill>
              </a:rPr>
              <a:t>o</a:t>
            </a:r>
            <a:r>
              <a:rPr lang="en-US" altLang="zh-TW" dirty="0" err="1" smtClean="0">
                <a:solidFill>
                  <a:srgbClr val="FF0000"/>
                </a:solidFill>
              </a:rPr>
              <a:t>bs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29190" y="3139859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Surface wind (WRF)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Sea level pressure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5400000" flipH="1" flipV="1">
            <a:off x="2643174" y="4786322"/>
            <a:ext cx="857256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 flipH="1" flipV="1">
            <a:off x="2714612" y="1714488"/>
            <a:ext cx="857256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214414" y="607220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Onshore flow merge with channeled flow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714480" y="1000108"/>
            <a:ext cx="7196161" cy="2586990"/>
            <a:chOff x="500034" y="785794"/>
            <a:chExt cx="7196161" cy="258699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785794"/>
              <a:ext cx="3767137" cy="2586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文字方塊 4"/>
            <p:cNvSpPr txBox="1"/>
            <p:nvPr/>
          </p:nvSpPr>
          <p:spPr>
            <a:xfrm>
              <a:off x="4267171" y="1071546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ISS </a:t>
              </a:r>
              <a:r>
                <a:rPr lang="en-US" altLang="zh-TW" dirty="0" err="1" smtClean="0">
                  <a:solidFill>
                    <a:srgbClr val="0070C0"/>
                  </a:solidFill>
                </a:rPr>
                <a:t>obs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643042" y="3214686"/>
            <a:ext cx="7143768" cy="2793683"/>
            <a:chOff x="4643438" y="642918"/>
            <a:chExt cx="7143768" cy="279368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642918"/>
              <a:ext cx="3800475" cy="2793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字方塊 5"/>
            <p:cNvSpPr txBox="1"/>
            <p:nvPr/>
          </p:nvSpPr>
          <p:spPr>
            <a:xfrm>
              <a:off x="8358182" y="1428736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WRF (</a:t>
              </a:r>
              <a:r>
                <a:rPr lang="en-US" altLang="zh-TW" dirty="0" err="1" smtClean="0">
                  <a:solidFill>
                    <a:srgbClr val="0070C0"/>
                  </a:solidFill>
                </a:rPr>
                <a:t>dx</a:t>
              </a:r>
              <a:r>
                <a:rPr lang="en-US" altLang="zh-TW" dirty="0" smtClean="0">
                  <a:solidFill>
                    <a:srgbClr val="0070C0"/>
                  </a:solidFill>
                </a:rPr>
                <a:t> = 1.33)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42910" y="142852"/>
            <a:ext cx="39290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FF0000"/>
                </a:solidFill>
              </a:rPr>
              <a:t>Vertical structure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28992" y="28572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Equivalent potential temperature &amp; wind</a:t>
            </a:r>
          </a:p>
          <a:p>
            <a:r>
              <a:rPr lang="en-US" altLang="zh-TW" dirty="0" smtClean="0"/>
              <a:t>04/1200~05/1200 UTC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85720" y="600076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=&gt; During the trough passage, the simulated </a:t>
            </a:r>
            <a:r>
              <a:rPr lang="el-GR" altLang="zh-TW" dirty="0" smtClean="0"/>
              <a:t>θ</a:t>
            </a:r>
            <a:r>
              <a:rPr lang="en-US" altLang="zh-TW" dirty="0" smtClean="0"/>
              <a:t>e were higher than those observed and the simulated stratification at low levels was weaker than what was observed.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7262829" cy="57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786050" y="-2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模式較濕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8596" y="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模式</a:t>
            </a:r>
            <a:r>
              <a:rPr lang="zh-TW" altLang="en-US" dirty="0" smtClean="0">
                <a:solidFill>
                  <a:srgbClr val="FF0000"/>
                </a:solidFill>
              </a:rPr>
              <a:t>低估低層風切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00958" y="4286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04/2100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00958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05/0330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72066" y="-24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0.7~2km MSL was potentially unstable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143504" y="593467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0070C0"/>
                </a:solidFill>
              </a:rPr>
              <a:t>Obs</a:t>
            </a:r>
            <a:r>
              <a:rPr lang="en-US" altLang="zh-TW" dirty="0" smtClean="0">
                <a:solidFill>
                  <a:srgbClr val="0070C0"/>
                </a:solidFill>
              </a:rPr>
              <a:t> ~1km MSL moist static stability increase: melting  and evaporation below this level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86050" y="585789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模式</a:t>
            </a:r>
            <a:r>
              <a:rPr lang="en-US" altLang="zh-TW" dirty="0" smtClean="0">
                <a:solidFill>
                  <a:srgbClr val="FF0000"/>
                </a:solidFill>
              </a:rPr>
              <a:t>PBL</a:t>
            </a:r>
            <a:r>
              <a:rPr lang="zh-TW" altLang="en-US" dirty="0" smtClean="0">
                <a:solidFill>
                  <a:srgbClr val="FF0000"/>
                </a:solidFill>
              </a:rPr>
              <a:t>太濕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57488" y="628652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虛線：位溫</a:t>
            </a:r>
            <a:endParaRPr lang="en-US" altLang="zh-TW" sz="1400" dirty="0" smtClean="0"/>
          </a:p>
          <a:p>
            <a:r>
              <a:rPr lang="zh-TW" altLang="en-US" sz="1400" dirty="0" smtClean="0"/>
              <a:t>實線：相當位溫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Mesoscale</a:t>
            </a:r>
            <a:r>
              <a:rPr lang="en-US" altLang="zh-TW" dirty="0" smtClean="0"/>
              <a:t> precipitation and kinematics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28665"/>
            <a:ext cx="4660125" cy="398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785794"/>
            <a:ext cx="4177665" cy="44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357826"/>
            <a:ext cx="5172062" cy="1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28596" y="142852"/>
            <a:ext cx="5143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</a:rPr>
              <a:t>Precipitation evolution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620604" cy="322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605" y="1285860"/>
            <a:ext cx="4603427" cy="367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366434"/>
            <a:ext cx="7177107" cy="99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285720" y="28572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cells intensified as the airflow ascended over the Coast Range, releasing potential instability at low levels.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3431"/>
            <a:ext cx="5553087" cy="683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142983"/>
            <a:ext cx="433578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85854"/>
            <a:ext cx="429768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接點 4"/>
          <p:cNvCxnSpPr/>
          <p:nvPr/>
        </p:nvCxnSpPr>
        <p:spPr>
          <a:xfrm>
            <a:off x="928662" y="2643182"/>
            <a:ext cx="7929618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928662" y="20002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widespread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14942" y="21429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Model have produced too much precipitation and spillover beyond the crest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143404" cy="35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507" y="857232"/>
            <a:ext cx="4267211" cy="52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28596" y="285728"/>
            <a:ext cx="5643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</a:rPr>
              <a:t>NOAA</a:t>
            </a:r>
            <a:r>
              <a:rPr lang="zh-TW" altLang="en-US" sz="2600" dirty="0" smtClean="0">
                <a:solidFill>
                  <a:srgbClr val="0070C0"/>
                </a:solidFill>
              </a:rPr>
              <a:t> </a:t>
            </a:r>
            <a:r>
              <a:rPr lang="en-US" altLang="zh-TW" sz="2600" dirty="0" smtClean="0">
                <a:solidFill>
                  <a:srgbClr val="0070C0"/>
                </a:solidFill>
              </a:rPr>
              <a:t>P-3</a:t>
            </a:r>
            <a:r>
              <a:rPr lang="zh-TW" altLang="en-US" sz="2600" dirty="0" smtClean="0">
                <a:solidFill>
                  <a:srgbClr val="0070C0"/>
                </a:solidFill>
              </a:rPr>
              <a:t> </a:t>
            </a:r>
            <a:r>
              <a:rPr lang="en-US" altLang="zh-TW" sz="2600" dirty="0" smtClean="0">
                <a:solidFill>
                  <a:srgbClr val="0070C0"/>
                </a:solidFill>
              </a:rPr>
              <a:t>observations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23" y="142852"/>
            <a:ext cx="8513519" cy="551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5016"/>
            <a:ext cx="8253438" cy="104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Data &amp; methods</a:t>
            </a:r>
          </a:p>
          <a:p>
            <a:r>
              <a:rPr lang="en-US" altLang="zh-TW" dirty="0" smtClean="0"/>
              <a:t>Synoptic-scale evolution</a:t>
            </a:r>
          </a:p>
          <a:p>
            <a:r>
              <a:rPr lang="en-US" altLang="zh-TW" dirty="0" err="1" smtClean="0"/>
              <a:t>Mesoscale</a:t>
            </a:r>
            <a:r>
              <a:rPr lang="en-US" altLang="zh-TW" dirty="0" smtClean="0"/>
              <a:t> precipitation and kinematics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14290"/>
            <a:ext cx="4357718" cy="408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l="2564"/>
          <a:stretch>
            <a:fillRect/>
          </a:stretch>
        </p:blipFill>
        <p:spPr bwMode="auto">
          <a:xfrm>
            <a:off x="3929058" y="142852"/>
            <a:ext cx="4714889" cy="417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714884"/>
            <a:ext cx="5381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71472" y="42862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模式降水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357686" y="42862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觀測降水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88" y="52388"/>
            <a:ext cx="538162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85720" y="21429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High-resolution reflectivity evolution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00042"/>
            <a:ext cx="419902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407" y="142852"/>
            <a:ext cx="468530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14282" y="28572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Gravity wave impacts on precipitation</a:t>
            </a:r>
          </a:p>
          <a:p>
            <a:r>
              <a:rPr lang="en-US" altLang="zh-TW" dirty="0" smtClean="0">
                <a:solidFill>
                  <a:srgbClr val="0070C0"/>
                </a:solidFill>
              </a:rPr>
              <a:t>&amp;</a:t>
            </a:r>
          </a:p>
          <a:p>
            <a:r>
              <a:rPr lang="en-US" altLang="zh-TW" dirty="0" smtClean="0">
                <a:solidFill>
                  <a:srgbClr val="0070C0"/>
                </a:solidFill>
              </a:rPr>
              <a:t>Coast Range impacts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24580"/>
          <a:stretch>
            <a:fillRect/>
          </a:stretch>
        </p:blipFill>
        <p:spPr bwMode="auto">
          <a:xfrm>
            <a:off x="0" y="3286124"/>
            <a:ext cx="2714644" cy="20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4300530" cy="6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4714876" y="785794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Narrow ridges along the windward slopes were not particularly important in modulating the development or evolution of the convective precipitation in this case.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39164"/>
            <a:ext cx="2923223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928670"/>
            <a:ext cx="2938939" cy="23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928670"/>
            <a:ext cx="2928461" cy="236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000504"/>
            <a:ext cx="535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434340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259580" cy="300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786322"/>
            <a:ext cx="53530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28596" y="364331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04/2000~05/0200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00628" y="364331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05/0200~05/0600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-1"/>
            <a:ext cx="2986087" cy="673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924494"/>
            <a:ext cx="4500562" cy="9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786314" y="571480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1) Lifting induced by the presence of an elevated terrain profile corresponding to the coastal mountains</a:t>
            </a:r>
            <a:br>
              <a:rPr lang="en-US" altLang="zh-TW" dirty="0" smtClean="0"/>
            </a:br>
            <a:r>
              <a:rPr lang="en-US" altLang="zh-TW" dirty="0" smtClean="0"/>
              <a:t>2) differential land-sea friction and associated low-level convergent forcing tied to the Pacific coastline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This event featured a </a:t>
            </a:r>
            <a:r>
              <a:rPr lang="en-US" altLang="zh-TW" dirty="0" err="1" smtClean="0"/>
              <a:t>landfalling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baroclinic</a:t>
            </a:r>
            <a:r>
              <a:rPr lang="en-US" altLang="zh-TW" dirty="0" smtClean="0"/>
              <a:t> wave, which developed within a colder air mass and was accompanied by comparatively weak cross-barrier flow and thermodynamic stratification.</a:t>
            </a:r>
          </a:p>
          <a:p>
            <a:r>
              <a:rPr lang="en-US" altLang="zh-TW" dirty="0" smtClean="0"/>
              <a:t>Initial : relatively weak warm advection</a:t>
            </a:r>
          </a:p>
          <a:p>
            <a:r>
              <a:rPr lang="en-US" altLang="zh-TW" dirty="0" smtClean="0"/>
              <a:t>Over the coast: onshore flow was relatively unstable, and supported embedded convective cells</a:t>
            </a:r>
          </a:p>
          <a:p>
            <a:r>
              <a:rPr lang="en-US" altLang="zh-TW" dirty="0" smtClean="0"/>
              <a:t>The upper-level trough approached: precipitation increased in coverage and intensity; and greater precipitation accompanied increasing cross-barrier flow and overall </a:t>
            </a:r>
            <a:r>
              <a:rPr lang="en-US" altLang="zh-TW" dirty="0" err="1" smtClean="0"/>
              <a:t>orographic</a:t>
            </a:r>
            <a:r>
              <a:rPr lang="en-US" altLang="zh-TW" dirty="0" smtClean="0"/>
              <a:t> cloud depth.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85720" y="1214422"/>
            <a:ext cx="2214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</a:rPr>
              <a:t>Observation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Field studies: MAP, IPEX, and IMPROVE</a:t>
            </a:r>
            <a:br>
              <a:rPr lang="en-US" altLang="zh-TW" dirty="0" smtClean="0"/>
            </a:br>
            <a:r>
              <a:rPr lang="en-US" altLang="zh-TW" dirty="0" smtClean="0"/>
              <a:t>=&gt; advance understanding of moist dynamics and cloud microphysics associated with </a:t>
            </a:r>
            <a:r>
              <a:rPr lang="en-US" altLang="zh-TW" dirty="0" err="1" smtClean="0"/>
              <a:t>orographic</a:t>
            </a:r>
            <a:r>
              <a:rPr lang="en-US" altLang="zh-TW" dirty="0" smtClean="0"/>
              <a:t> precipitation and to improve bulk microphysical parameterizations in </a:t>
            </a:r>
            <a:r>
              <a:rPr lang="en-US" altLang="zh-TW" dirty="0" err="1" smtClean="0"/>
              <a:t>mesoscale</a:t>
            </a:r>
            <a:r>
              <a:rPr lang="en-US" altLang="zh-TW" dirty="0" smtClean="0"/>
              <a:t> models, which will help improve QPF.</a:t>
            </a:r>
          </a:p>
          <a:p>
            <a:r>
              <a:rPr lang="en-US" altLang="zh-TW" dirty="0" err="1" smtClean="0"/>
              <a:t>Orographic</a:t>
            </a:r>
            <a:r>
              <a:rPr lang="en-US" altLang="zh-TW" dirty="0" smtClean="0"/>
              <a:t> precipitation is sensitive to the static stability and terrain variability.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The model realistically simulated the 3-D thermodynamic, kinematic, and precipitation structures.</a:t>
            </a:r>
          </a:p>
          <a:p>
            <a:r>
              <a:rPr lang="en-US" altLang="zh-TW" dirty="0" smtClean="0"/>
              <a:t>The simulation results:</a:t>
            </a:r>
          </a:p>
          <a:p>
            <a:pPr lvl="1"/>
            <a:r>
              <a:rPr lang="en-US" altLang="zh-TW" dirty="0" smtClean="0"/>
              <a:t>underestimated cross-barrier flow and the depth and strength of an associated shear layer over the windward slopes</a:t>
            </a:r>
          </a:p>
          <a:p>
            <a:pPr lvl="1"/>
            <a:r>
              <a:rPr lang="en-US" altLang="zh-TW" dirty="0" smtClean="0"/>
              <a:t>Smooth terrain(Cascades) had a relatively small impact on the net precipitation given the lack of riming and the relatively low freezing level.</a:t>
            </a:r>
          </a:p>
          <a:p>
            <a:pPr lvl="1"/>
            <a:r>
              <a:rPr lang="en-US" altLang="zh-TW" dirty="0" smtClean="0"/>
              <a:t>Larger surface friction: the broader circulation tied to the larger mountain wave anchored over the Cascades crest enhanced the precipitation well (~100km) upstream of this more major barrier.</a:t>
            </a:r>
          </a:p>
          <a:p>
            <a:pPr lvl="1"/>
            <a:r>
              <a:rPr lang="en-US" altLang="zh-TW" dirty="0" smtClean="0"/>
              <a:t>Coastal Range triggers convective cells and enhances local precipitation. </a:t>
            </a:r>
          </a:p>
          <a:p>
            <a:pPr lvl="1"/>
            <a:r>
              <a:rPr lang="en-US" altLang="zh-TW" dirty="0" smtClean="0"/>
              <a:t>Net effect of the coastal range:</a:t>
            </a:r>
            <a:br>
              <a:rPr lang="en-US" altLang="zh-TW" dirty="0" smtClean="0"/>
            </a:br>
            <a:r>
              <a:rPr lang="en-US" altLang="zh-TW" dirty="0" smtClean="0"/>
              <a:t>1) the lifting of the flow over the elevated terrain profile</a:t>
            </a:r>
            <a:br>
              <a:rPr lang="en-US" altLang="zh-TW" dirty="0" smtClean="0"/>
            </a:br>
            <a:r>
              <a:rPr lang="en-US" altLang="zh-TW" dirty="0" smtClean="0"/>
              <a:t>2) the low-level convergence induced by the land-sea frictional contrasts across the coastline</a:t>
            </a:r>
            <a:br>
              <a:rPr lang="en-US" altLang="zh-TW" dirty="0" smtClean="0"/>
            </a:br>
            <a:r>
              <a:rPr lang="en-US" altLang="zh-TW" dirty="0" smtClean="0"/>
              <a:t>=&gt; significant decrease(20%-30%) of precipitation over the Cascades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85720" y="1214422"/>
            <a:ext cx="292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</a:rPr>
              <a:t>Simulation results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The case analyzed the 4-5 December 2001 IMPROVE-2 event(IOP6).</a:t>
            </a:r>
          </a:p>
          <a:p>
            <a:r>
              <a:rPr lang="en-US" altLang="zh-TW" dirty="0" smtClean="0"/>
              <a:t>This paper:</a:t>
            </a:r>
            <a:br>
              <a:rPr lang="en-US" altLang="zh-TW" dirty="0" smtClean="0"/>
            </a:br>
            <a:r>
              <a:rPr lang="en-US" altLang="zh-TW" dirty="0" smtClean="0"/>
              <a:t>1) Describe the flow kinematics, precipitation evolution, and </a:t>
            </a:r>
            <a:r>
              <a:rPr lang="en-US" altLang="zh-TW" dirty="0" err="1" smtClean="0"/>
              <a:t>orographic</a:t>
            </a:r>
            <a:r>
              <a:rPr lang="en-US" altLang="zh-TW" dirty="0" smtClean="0"/>
              <a:t> modification</a:t>
            </a:r>
            <a:br>
              <a:rPr lang="en-US" altLang="zh-TW" dirty="0" smtClean="0"/>
            </a:br>
            <a:r>
              <a:rPr lang="en-US" altLang="zh-TW" dirty="0" smtClean="0"/>
              <a:t>2) Verify </a:t>
            </a:r>
            <a:r>
              <a:rPr lang="en-US" altLang="zh-TW" dirty="0" smtClean="0"/>
              <a:t>the WRF-simulated </a:t>
            </a:r>
            <a:r>
              <a:rPr lang="en-US" altLang="zh-TW" dirty="0" err="1" smtClean="0"/>
              <a:t>mesoscale</a:t>
            </a:r>
            <a:r>
              <a:rPr lang="en-US" altLang="zh-TW" dirty="0" smtClean="0"/>
              <a:t> </a:t>
            </a:r>
            <a:r>
              <a:rPr lang="en-US" altLang="zh-TW" dirty="0" smtClean="0"/>
              <a:t>flow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precipitation patterns using </a:t>
            </a:r>
            <a:r>
              <a:rPr lang="en-US" altLang="zh-TW" dirty="0" smtClean="0"/>
              <a:t>in situ </a:t>
            </a:r>
            <a:r>
              <a:rPr lang="en-US" altLang="zh-TW" dirty="0" smtClean="0"/>
              <a:t>and aircraft </a:t>
            </a:r>
            <a:r>
              <a:rPr lang="en-US" altLang="zh-TW" dirty="0" smtClean="0"/>
              <a:t>datasets</a:t>
            </a:r>
            <a:br>
              <a:rPr lang="en-US" altLang="zh-TW" dirty="0" smtClean="0"/>
            </a:br>
            <a:r>
              <a:rPr lang="en-US" altLang="zh-TW" dirty="0" smtClean="0"/>
              <a:t>3) Highlight </a:t>
            </a:r>
            <a:r>
              <a:rPr lang="en-US" altLang="zh-TW" dirty="0" smtClean="0"/>
              <a:t>the </a:t>
            </a:r>
            <a:r>
              <a:rPr lang="en-US" altLang="zh-TW" dirty="0" smtClean="0"/>
              <a:t>intermittent </a:t>
            </a:r>
            <a:r>
              <a:rPr lang="en-US" altLang="zh-TW" dirty="0" smtClean="0"/>
              <a:t>nature of the convective precipitation and isolate </a:t>
            </a:r>
            <a:r>
              <a:rPr lang="en-US" altLang="zh-TW" dirty="0" smtClean="0"/>
              <a:t>the </a:t>
            </a:r>
            <a:r>
              <a:rPr lang="en-US" altLang="zh-TW" dirty="0" smtClean="0"/>
              <a:t>respective impacts of the Oregon Coast Range and </a:t>
            </a:r>
            <a:r>
              <a:rPr lang="en-US" altLang="zh-TW" dirty="0" smtClean="0"/>
              <a:t>narrow </a:t>
            </a:r>
            <a:r>
              <a:rPr lang="en-US" altLang="zh-TW" dirty="0" smtClean="0"/>
              <a:t>Cascade ridges on precipitation over this </a:t>
            </a:r>
            <a:r>
              <a:rPr lang="en-US" altLang="zh-TW" dirty="0" smtClean="0"/>
              <a:t>complex region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and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Observational datasets</a:t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grpSp>
        <p:nvGrpSpPr>
          <p:cNvPr id="8" name="群組 7"/>
          <p:cNvGrpSpPr/>
          <p:nvPr/>
        </p:nvGrpSpPr>
        <p:grpSpPr>
          <a:xfrm>
            <a:off x="1000100" y="2214554"/>
            <a:ext cx="6286544" cy="3715875"/>
            <a:chOff x="1000100" y="2214554"/>
            <a:chExt cx="6286544" cy="371587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24580"/>
            <a:stretch>
              <a:fillRect/>
            </a:stretch>
          </p:blipFill>
          <p:spPr bwMode="auto">
            <a:xfrm>
              <a:off x="1000100" y="2214554"/>
              <a:ext cx="6286544" cy="371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文字方塊 4"/>
            <p:cNvSpPr txBox="1"/>
            <p:nvPr/>
          </p:nvSpPr>
          <p:spPr>
            <a:xfrm>
              <a:off x="5286380" y="457200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C000"/>
                  </a:solidFill>
                </a:rPr>
                <a:t>S-Prof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714744" y="4357694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Mobile sounding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643306" y="371475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ISS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572264" y="321468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NOAA P-3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786050" y="3571876"/>
            <a:ext cx="785818" cy="500066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500694" y="2714620"/>
            <a:ext cx="785818" cy="500066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3571868" y="1714488"/>
            <a:ext cx="5257810" cy="3878385"/>
            <a:chOff x="3500430" y="2500306"/>
            <a:chExt cx="5257810" cy="3878385"/>
          </a:xfrm>
        </p:grpSpPr>
        <p:grpSp>
          <p:nvGrpSpPr>
            <p:cNvPr id="8" name="群組 7"/>
            <p:cNvGrpSpPr/>
            <p:nvPr/>
          </p:nvGrpSpPr>
          <p:grpSpPr>
            <a:xfrm>
              <a:off x="3500430" y="2500306"/>
              <a:ext cx="5257810" cy="3878385"/>
              <a:chOff x="1785918" y="2214554"/>
              <a:chExt cx="5257810" cy="3878385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85918" y="2214554"/>
                <a:ext cx="5257810" cy="3878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文字方塊 4"/>
              <p:cNvSpPr txBox="1"/>
              <p:nvPr/>
            </p:nvSpPr>
            <p:spPr>
              <a:xfrm>
                <a:off x="4929190" y="3357562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12km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文字方塊 5"/>
              <p:cNvSpPr txBox="1"/>
              <p:nvPr/>
            </p:nvSpPr>
            <p:spPr>
              <a:xfrm>
                <a:off x="5072066" y="3643314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4km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4786314" y="4071942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1.33km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6643702" y="2571744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36km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and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Model </a:t>
            </a:r>
            <a:r>
              <a:rPr lang="en-US" altLang="zh-TW" dirty="0" smtClean="0"/>
              <a:t>setup:</a:t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rgbClr val="0070C0"/>
                </a:solidFill>
              </a:rPr>
              <a:t>WRF v2.2</a:t>
            </a:r>
            <a:br>
              <a:rPr lang="en-US" altLang="zh-TW" sz="2800" dirty="0" smtClean="0">
                <a:solidFill>
                  <a:srgbClr val="0070C0"/>
                </a:solidFill>
              </a:rPr>
            </a:br>
            <a:r>
              <a:rPr lang="en-US" altLang="zh-TW" sz="2800" dirty="0" smtClean="0">
                <a:solidFill>
                  <a:srgbClr val="0070C0"/>
                </a:solidFill>
              </a:rPr>
              <a:t>4-5 Dec 2001</a:t>
            </a:r>
            <a:r>
              <a:rPr lang="en-US" altLang="zh-TW" sz="2800" dirty="0" smtClean="0">
                <a:solidFill>
                  <a:srgbClr val="0070C0"/>
                </a:solidFill>
              </a:rPr>
              <a:t/>
            </a:r>
            <a:br>
              <a:rPr lang="en-US" altLang="zh-TW" sz="2800" dirty="0" smtClean="0">
                <a:solidFill>
                  <a:srgbClr val="0070C0"/>
                </a:solidFill>
              </a:rPr>
            </a:br>
            <a:r>
              <a:rPr lang="en-US" altLang="zh-TW" sz="2800" dirty="0" smtClean="0">
                <a:solidFill>
                  <a:srgbClr val="0070C0"/>
                </a:solidFill>
              </a:rPr>
              <a:t>IC: NCEP GFS data</a:t>
            </a:r>
            <a:br>
              <a:rPr lang="en-US" altLang="zh-TW" sz="2800" dirty="0" smtClean="0">
                <a:solidFill>
                  <a:srgbClr val="0070C0"/>
                </a:solidFill>
              </a:rPr>
            </a:br>
            <a:r>
              <a:rPr lang="en-US" altLang="zh-TW" sz="2800" dirty="0" smtClean="0">
                <a:solidFill>
                  <a:srgbClr val="0070C0"/>
                </a:solidFill>
              </a:rPr>
              <a:t>mp: Reisner2 (Thompson)</a:t>
            </a:r>
            <a:br>
              <a:rPr lang="en-US" altLang="zh-TW" sz="2800" dirty="0" smtClean="0">
                <a:solidFill>
                  <a:srgbClr val="0070C0"/>
                </a:solidFill>
              </a:rPr>
            </a:br>
            <a:r>
              <a:rPr lang="en-US" altLang="zh-TW" sz="2800" dirty="0" smtClean="0">
                <a:solidFill>
                  <a:srgbClr val="0070C0"/>
                </a:solidFill>
              </a:rPr>
              <a:t>cp: </a:t>
            </a:r>
            <a:r>
              <a:rPr lang="en-US" altLang="zh-TW" sz="2800" dirty="0" err="1" smtClean="0">
                <a:solidFill>
                  <a:srgbClr val="0070C0"/>
                </a:solidFill>
              </a:rPr>
              <a:t>Kain</a:t>
            </a:r>
            <a:r>
              <a:rPr lang="en-US" altLang="zh-TW" sz="2800" dirty="0" smtClean="0">
                <a:solidFill>
                  <a:srgbClr val="0070C0"/>
                </a:solidFill>
              </a:rPr>
              <a:t>-Fritsch</a:t>
            </a:r>
            <a:br>
              <a:rPr lang="en-US" altLang="zh-TW" sz="2800" dirty="0" smtClean="0">
                <a:solidFill>
                  <a:srgbClr val="0070C0"/>
                </a:solidFill>
              </a:rPr>
            </a:br>
            <a:r>
              <a:rPr lang="en-US" altLang="zh-TW" sz="2800" dirty="0" smtClean="0">
                <a:solidFill>
                  <a:srgbClr val="0070C0"/>
                </a:solidFill>
              </a:rPr>
              <a:t>PBL: Eta-Mellor-Yamada-</a:t>
            </a:r>
            <a:r>
              <a:rPr lang="en-US" altLang="zh-TW" sz="2800" dirty="0" err="1" smtClean="0">
                <a:solidFill>
                  <a:srgbClr val="0070C0"/>
                </a:solidFill>
              </a:rPr>
              <a:t>Janjic</a:t>
            </a:r>
            <a:r>
              <a:rPr lang="en-US" altLang="zh-TW" sz="2800" dirty="0" smtClean="0">
                <a:solidFill>
                  <a:srgbClr val="0070C0"/>
                </a:solidFill>
              </a:rPr>
              <a:t/>
            </a:r>
            <a:br>
              <a:rPr lang="en-US" altLang="zh-TW" sz="2800" dirty="0" smtClean="0">
                <a:solidFill>
                  <a:srgbClr val="0070C0"/>
                </a:solidFill>
              </a:rPr>
            </a:br>
            <a:r>
              <a:rPr lang="en-US" altLang="zh-TW" sz="2800" dirty="0" smtClean="0">
                <a:solidFill>
                  <a:srgbClr val="0070C0"/>
                </a:solidFill>
              </a:rPr>
              <a:t>moist adv: Positive definite advection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4509135" cy="332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Synoptic evolution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0034" y="1500174"/>
            <a:ext cx="7643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</a:rPr>
              <a:t>Upper-level and surface analysis: 1200UTC 4 DEC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489316"/>
            <a:ext cx="3357586" cy="25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714348" y="571501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This </a:t>
            </a:r>
            <a:r>
              <a:rPr lang="en-US" altLang="zh-TW" dirty="0" err="1" smtClean="0"/>
              <a:t>baroclinic</a:t>
            </a:r>
            <a:r>
              <a:rPr lang="en-US" altLang="zh-TW" dirty="0" smtClean="0"/>
              <a:t> development was occurring in a relatively cold and unstable air mass left in the wake of the first short-wave trough.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2844" y="27024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500mb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4026"/>
            <a:ext cx="3357586" cy="310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0" y="3480459"/>
            <a:ext cx="3257550" cy="337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85860"/>
            <a:ext cx="4071966" cy="370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785786" y="6072206"/>
            <a:ext cx="7643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</a:rPr>
              <a:t>Upper-level and surface analysis: 0000UTC 5 DEC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282" y="28572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500mb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6172216" cy="568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9786"/>
            <a:ext cx="7629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弧形 3"/>
          <p:cNvSpPr/>
          <p:nvPr/>
        </p:nvSpPr>
        <p:spPr>
          <a:xfrm rot="19495794" flipH="1">
            <a:off x="6674377" y="-274716"/>
            <a:ext cx="1121579" cy="3196447"/>
          </a:xfrm>
          <a:prstGeom prst="arc">
            <a:avLst>
              <a:gd name="adj1" fmla="val 16993670"/>
              <a:gd name="adj2" fmla="val 114241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弧形 4"/>
          <p:cNvSpPr/>
          <p:nvPr/>
        </p:nvSpPr>
        <p:spPr>
          <a:xfrm rot="19495794" flipH="1">
            <a:off x="3745419" y="-253716"/>
            <a:ext cx="1121579" cy="3196447"/>
          </a:xfrm>
          <a:prstGeom prst="arc">
            <a:avLst>
              <a:gd name="adj1" fmla="val 16993670"/>
              <a:gd name="adj2" fmla="val 2148496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弧形 5"/>
          <p:cNvSpPr/>
          <p:nvPr/>
        </p:nvSpPr>
        <p:spPr>
          <a:xfrm rot="21439284" flipH="1">
            <a:off x="6733929" y="3603779"/>
            <a:ext cx="1121579" cy="3196447"/>
          </a:xfrm>
          <a:prstGeom prst="arc">
            <a:avLst>
              <a:gd name="adj1" fmla="val 17296958"/>
              <a:gd name="adj2" fmla="val 114241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弧形 6"/>
          <p:cNvSpPr/>
          <p:nvPr/>
        </p:nvSpPr>
        <p:spPr>
          <a:xfrm rot="21439284" flipH="1">
            <a:off x="3860260" y="3453462"/>
            <a:ext cx="1121579" cy="3196447"/>
          </a:xfrm>
          <a:prstGeom prst="arc">
            <a:avLst>
              <a:gd name="adj1" fmla="val 18197881"/>
              <a:gd name="adj2" fmla="val 2135667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14282" y="5000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850mb trough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790</Words>
  <Application>Microsoft Office PowerPoint</Application>
  <PresentationFormat>如螢幕大小 (4:3)</PresentationFormat>
  <Paragraphs>115</Paragraphs>
  <Slides>30</Slides>
  <Notes>10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Orographic Modification of Convection and Flow Kinematics by the Oregon Coast Range and Cascades during IMPROVE-2</vt:lpstr>
      <vt:lpstr>Outline</vt:lpstr>
      <vt:lpstr>Introduction</vt:lpstr>
      <vt:lpstr>Introduction</vt:lpstr>
      <vt:lpstr>Data and methods</vt:lpstr>
      <vt:lpstr>Data and methods</vt:lpstr>
      <vt:lpstr>Synoptic evolution</vt:lpstr>
      <vt:lpstr>投影片 8</vt:lpstr>
      <vt:lpstr>投影片 9</vt:lpstr>
      <vt:lpstr>投影片 10</vt:lpstr>
      <vt:lpstr>投影片 11</vt:lpstr>
      <vt:lpstr>投影片 12</vt:lpstr>
      <vt:lpstr>Mesoscale precipitation and kinematics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discussion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Conclusions</vt:lpstr>
      <vt:lpstr>Conclusions</vt:lpstr>
    </vt:vector>
  </TitlesOfParts>
  <Company>NCU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Orographic Modification of Convection and Flow Kinematics by the Oregon Coast Range and Cascades during IMPROVE-2</dc:title>
  <dc:creator>prudence</dc:creator>
  <cp:lastModifiedBy>prudence</cp:lastModifiedBy>
  <cp:revision>144</cp:revision>
  <dcterms:created xsi:type="dcterms:W3CDTF">2010-03-07T05:47:30Z</dcterms:created>
  <dcterms:modified xsi:type="dcterms:W3CDTF">2010-03-07T22:08:25Z</dcterms:modified>
</cp:coreProperties>
</file>